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FEAC-6589-4227-93F0-9315FF386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91EE7A-8B81-4BE6-9DC4-FBCC22FF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EEAD-6536-4B2B-B90B-6928717C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AB472-DCD2-4716-99BD-40D108E3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41689-AE52-48D1-B2A2-6CE9FCEBB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4401-4E71-4B2E-A7DA-8EDE07FAB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5D10D-3970-4813-84FC-D82A4E586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F0165-B5D2-4DD3-8316-ACB12C92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1EB5D-B551-4690-AA36-E4918ADA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3FA5A-4C1D-4F91-999D-B53DBD73E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578866-A562-4152-A8EB-9F62C2E70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4A608-7435-4CC7-9CF3-68E9FB13A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7A51F-EB35-46E4-B40D-1456A593E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9B8C3-33F7-43CF-A161-DB3277AA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21467-1ABC-4023-8421-B4CF41912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7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36179-1720-43C5-B632-A2662974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C10C1-854D-4C2C-9633-A24540F01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B1CC1-B3D5-45FE-99A8-70690D39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ECDE9-7FD6-4053-B14F-3E8A10A4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7A144-7725-4598-9E93-DE5C89C9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4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AF6B-5D99-4B5A-A7F2-FE9CB4D1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F6F12-15DF-49D4-B61A-009BA06C5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993C7-B195-49D6-BEA9-E7EDDCDB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422B5-1E7D-440C-9704-EF8DE7AC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0F220-F99D-4E25-915E-2E788E4B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5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ED88D-46FE-4054-8848-A4E8F245F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CF962-787F-4F89-B602-6128BB856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2C1E1-BC6C-4C1F-990D-C11E3226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E9BC-7FDF-4ED3-BDEE-3BA6ADB2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5A8D2-4585-4076-A2E7-A3C8EE1C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D1C00-C524-4E5D-9208-B86D7AFD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3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B6CC5-A8A8-4AA9-8156-8E1E306D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BBEE9-10F0-407C-A8A7-AFBE96ABC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2B888-A4B5-4CC7-8FC4-3184070AC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71BAA-1840-4F22-AF74-A3C8B672C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AED6EA-36C8-418B-BC9A-ACE3619EE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AC86A7-7611-4810-99E4-092458D1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6B142-71E8-4E68-A2FE-F6DC2DB41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5AD252-6921-4E87-929F-382DAEF56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F68E-C2DC-4B3A-83A5-BA1DE8DE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A55765-9689-4F73-993B-31DD0D4E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2BFEC-5FA2-4A52-9841-31CDF9C6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8CAE8-4FD0-40B8-AE3D-9B41C086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D42673-0E59-4934-8E4A-EF7AAEFF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DE3A0-DA6A-4E0E-A13E-FDDD0A1A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07C63-7CEE-497F-B61C-14DB0D943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2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34976-4186-4554-ACAB-1D6698F8F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3E275-3B8C-499E-92D3-2BFA8FCD4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C2BDD-4DD5-4BD9-86A2-7E10653A6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10298-9866-4B99-9969-CC199730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0B14A-463D-4A79-8F91-0BE4393B7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D1443-FFEF-4ED8-B920-4C3FEFE2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6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30106-68C6-4616-8DC4-9B011D5F1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E07617-8919-4972-9EDC-0A16DDC34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646BE-6C9C-4FD2-B0AC-183685233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78C35-B894-4090-94E0-534E51D95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E5D08-FB7B-42BC-A96D-336363684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5AAB2-7195-455F-AC9B-A5EBF34C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9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8DE279-0153-425C-9257-18C709F84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93BC5-A7BD-4E67-9D3F-F48BEF27C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B9AE1-3758-4F48-9D3D-9197D4CD0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69C0-284B-485F-9EA7-D12202DD939D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9CD4C-E162-49BC-ABCD-28602BC2EB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D72D6-2621-4045-9739-2A5038D2E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41FA5-7C16-41EB-93AF-F328D828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2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B707D6-3C57-49B6-9439-1258AFF301F4}"/>
                  </a:ext>
                </a:extLst>
              </p:cNvPr>
              <p:cNvSpPr txBox="1"/>
              <p:nvPr/>
            </p:nvSpPr>
            <p:spPr>
              <a:xfrm>
                <a:off x="316275" y="375151"/>
                <a:ext cx="11637026" cy="61076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>
                    <a:effectLst/>
                    <a:latin typeface="Arial" panose="020B0604020202020204" pitchFamily="34" charset="0"/>
                  </a:rPr>
                  <a:t>1. Gaggle Internet, Inc. is evaluating its cost of capital under alternative financing arrangements. In consultation with investment bankers, Gaggle expects to be able to issue new debt at par with a coupon rate of 8% and to issue new preferred stock with a $2.50 per share dividend at $25 a share. </a:t>
                </a:r>
              </a:p>
              <a:p>
                <a:pPr algn="just"/>
                <a:endParaRPr lang="en-US" sz="2000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effectLst/>
                    <a:latin typeface="Arial" panose="020B0604020202020204" pitchFamily="34" charset="0"/>
                  </a:rPr>
                  <a:t>The common stock of Gaggle is currently selling for $20.00 a share. Gaggle expects to pay a dividend of $1.50 per share next year. Market analysts foresee a growth in dividends at a rate of 5% per year. Gaggle’s marginal tax rate is 35%.</a:t>
                </a:r>
              </a:p>
              <a:p>
                <a:pPr algn="just"/>
                <a:endParaRPr lang="en-US" sz="2000" dirty="0">
                  <a:effectLst/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</a:rPr>
                  <a:t>a). What is the cost of debt? </a:t>
                </a:r>
              </a:p>
              <a:p>
                <a:pPr algn="just"/>
                <a:endParaRPr lang="en-US" sz="2000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</a:rPr>
                  <a:t>R</a:t>
                </a:r>
                <a:r>
                  <a:rPr lang="en-US" sz="2000" baseline="-25000" dirty="0">
                    <a:latin typeface="Arial" panose="020B0604020202020204" pitchFamily="34" charset="0"/>
                  </a:rPr>
                  <a:t>d </a:t>
                </a:r>
                <a:r>
                  <a:rPr lang="en-US" sz="2000" dirty="0">
                    <a:latin typeface="Arial" panose="020B0604020202020204" pitchFamily="34" charset="0"/>
                  </a:rPr>
                  <a:t>= (.08)(1-.35) = .052 or 5.2%</a:t>
                </a:r>
              </a:p>
              <a:p>
                <a:pPr algn="just"/>
                <a:endParaRPr lang="en-US" sz="2000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</a:rPr>
                  <a:t>b). What is the cost of preferred stock?</a:t>
                </a:r>
              </a:p>
              <a:p>
                <a:pPr algn="just"/>
                <a:endParaRPr lang="en-US" sz="2000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>
                    <a:latin typeface="Arial" panose="020B0604020202020204" pitchFamily="34" charset="0"/>
                  </a:rPr>
                  <a:t>R</a:t>
                </a:r>
                <a:r>
                  <a:rPr lang="en-US" sz="2000" baseline="-25000" dirty="0">
                    <a:latin typeface="Arial" panose="020B0604020202020204" pitchFamily="34" charset="0"/>
                  </a:rPr>
                  <a:t>p</a:t>
                </a:r>
                <a:r>
                  <a:rPr lang="en-US" sz="2000" dirty="0">
                    <a:latin typeface="Arial" panose="020B0604020202020204" pitchFamily="34" charset="0"/>
                  </a:rPr>
                  <a:t> = 2.50/25.00 = 10%</a:t>
                </a:r>
              </a:p>
              <a:p>
                <a:pPr algn="just"/>
                <a:endParaRPr lang="en-US" sz="2000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2000" dirty="0"/>
                  <a:t>c). What is the cost of common stock</a:t>
                </a:r>
              </a:p>
              <a:p>
                <a:pPr algn="just"/>
                <a:endParaRPr lang="en-US" sz="2000" dirty="0"/>
              </a:p>
              <a:p>
                <a:pPr algn="just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=  (1.50/20.00) +  0.05 = 12.5%  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B707D6-3C57-49B6-9439-1258AFF30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75" y="375151"/>
                <a:ext cx="11637026" cy="6107698"/>
              </a:xfrm>
              <a:prstGeom prst="rect">
                <a:avLst/>
              </a:prstGeom>
              <a:blipFill>
                <a:blip r:embed="rId2"/>
                <a:stretch>
                  <a:fillRect l="-576" t="-500" r="-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53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AC92FD-6148-4530-A6A5-25301BF3B70E}"/>
              </a:ext>
            </a:extLst>
          </p:cNvPr>
          <p:cNvSpPr txBox="1"/>
          <p:nvPr/>
        </p:nvSpPr>
        <p:spPr>
          <a:xfrm>
            <a:off x="345195" y="1007509"/>
            <a:ext cx="1150160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Arial" panose="020B0604020202020204" pitchFamily="34" charset="0"/>
              </a:rPr>
              <a:t>d). If Gaggle raises capital using 45% debt, 5% preferred stock, and 50% common stock, what is Gaggle's cost of capital? 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effectLst/>
                <a:latin typeface="Arial" panose="020B0604020202020204" pitchFamily="34" charset="0"/>
              </a:rPr>
              <a:t>WACC = [0.45 (0.052)] + [0.05 ( 0.10)] + [0.50 (0.125)]WACC = 0.0234 + 0.005 + 0.0625 = 0.0909 = 9.09%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e). </a:t>
            </a:r>
            <a:r>
              <a:rPr lang="en-US" sz="2400" dirty="0">
                <a:effectLst/>
                <a:latin typeface="Arial" panose="020B0604020202020204" pitchFamily="34" charset="0"/>
              </a:rPr>
              <a:t> Gaggle raises capital using 30% debt, 5% preferred stock, and 65% common stock, what is Gaggle’s cost of capital?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>
                <a:effectLst/>
                <a:latin typeface="Arial" panose="020B0604020202020204" pitchFamily="34" charset="0"/>
              </a:rPr>
              <a:t>WACC = [0.30 (0.052)] + [0.05 ( 0.10)] + [0.65 (0.125)]WACC = 0.0156 + 0.005 + 0.08125 = 0.10185 = 10.185%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683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9E35132-2AAA-49FE-AF63-D2BCA0D0A248}"/>
              </a:ext>
            </a:extLst>
          </p:cNvPr>
          <p:cNvSpPr txBox="1"/>
          <p:nvPr/>
        </p:nvSpPr>
        <p:spPr>
          <a:xfrm>
            <a:off x="319489" y="456595"/>
            <a:ext cx="11964318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ECG company sells lightweight tables. One table is sold for $45. Variable and fixed expenses data is given below: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Variable expenses per unit: $18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Fixed expenses per year: $540,000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a). Compute contribution margin</a:t>
            </a:r>
          </a:p>
          <a:p>
            <a:pPr>
              <a:buFont typeface="+mj-lt"/>
              <a:buAutoNum type="alphaLcParenR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Contribution margin = Selling price – Variable expenses  = $45 – $18 = $27</a:t>
            </a:r>
          </a:p>
          <a:p>
            <a:pPr>
              <a:buFont typeface="+mj-lt"/>
              <a:buAutoNum type="arabicPeriod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b). Compute break-even point in units and dollars.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Q</a:t>
            </a:r>
            <a:r>
              <a:rPr lang="en-US" sz="20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T</a:t>
            </a:r>
            <a:r>
              <a:rPr 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FC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/ (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>
                <a:solidFill>
                  <a:srgbClr val="B760F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 = $540,000/($27) = 20,000 units   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Breakeven sales = $45 X 20,000 = $900,000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c). Calculate increase in net operating income if sales are increased by $135,000.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Sales increase by $135,000 implies selling 3000 more units ($135,000/.$45 = 3,000. 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Increase = $3,000 x $27 = $81,000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1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B98AF8-0035-4731-B6D3-58D1FDA3221A}"/>
              </a:ext>
            </a:extLst>
          </p:cNvPr>
          <p:cNvSpPr txBox="1"/>
          <p:nvPr/>
        </p:nvSpPr>
        <p:spPr>
          <a:xfrm>
            <a:off x="422312" y="333115"/>
            <a:ext cx="11347375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3. During the last year, ECG company sold 24,000 lightweight tables. Remember, One table is sold for $45. Variable and fixed expenses data is given below: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Variable expenses per unit: $18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Fixed expenses per year: $540,000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a). Compute the degree of operating leverage at the last year’s level of sales.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Webdings" panose="05030102010509060703" pitchFamily="18" charset="2"/>
              </a:rPr>
              <a:t>            DOL = Q(P-AVC) / (Q(P-AVC) –  TFC)   = 24,000($27)/ [24,000($27) - $540,000</a:t>
            </a:r>
          </a:p>
          <a:p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Webdings" panose="05030102010509060703" pitchFamily="18" charset="2"/>
            </a:endParaRP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Webdings" panose="05030102010509060703" pitchFamily="18" charset="2"/>
              </a:rPr>
              <a:t>            = $648,000/ ($648,000 - $540,000) = $648,000/$108,000 = 6</a:t>
            </a:r>
          </a:p>
          <a:p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Webdings" panose="05030102010509060703" pitchFamily="18" charset="2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b). If ECG company manages to increase the sales by 15% next year, by how much should net operating income increase? (Use degree of operating leverage for your answer).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degree of operating leverage is 6. It means if sales are increased by 15%, there will be a 90% increase in net operating income as computed below: 15% × 6 = 90%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1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196272-8219-449D-A9BD-D1F6A4C81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110316"/>
              </p:ext>
            </p:extLst>
          </p:nvPr>
        </p:nvGraphicFramePr>
        <p:xfrm>
          <a:off x="926335" y="866302"/>
          <a:ext cx="10515600" cy="146304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98845185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5897612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338813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 A (millions $)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Company B (millions $)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026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Sales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55,632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29,318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280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Variable Costs (TVC)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29,993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16,376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80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Fixed Costs (TFC)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11,281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5,473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1224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BA21BA-88D4-48FC-A7A0-310156B50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138346"/>
              </p:ext>
            </p:extLst>
          </p:nvPr>
        </p:nvGraphicFramePr>
        <p:xfrm>
          <a:off x="1014469" y="4191373"/>
          <a:ext cx="10839679" cy="1097280"/>
        </p:xfrm>
        <a:graphic>
          <a:graphicData uri="http://schemas.openxmlformats.org/drawingml/2006/table">
            <a:tbl>
              <a:tblPr/>
              <a:tblGrid>
                <a:gridCol w="5631825">
                  <a:extLst>
                    <a:ext uri="{9D8B030D-6E8A-4147-A177-3AD203B41FA5}">
                      <a16:colId xmlns:a16="http://schemas.microsoft.com/office/drawing/2014/main" val="1453122470"/>
                    </a:ext>
                  </a:extLst>
                </a:gridCol>
                <a:gridCol w="3929313">
                  <a:extLst>
                    <a:ext uri="{9D8B030D-6E8A-4147-A177-3AD203B41FA5}">
                      <a16:colId xmlns:a16="http://schemas.microsoft.com/office/drawing/2014/main" val="1524069507"/>
                    </a:ext>
                  </a:extLst>
                </a:gridCol>
                <a:gridCol w="1278541">
                  <a:extLst>
                    <a:ext uri="{9D8B030D-6E8A-4147-A177-3AD203B41FA5}">
                      <a16:colId xmlns:a16="http://schemas.microsoft.com/office/drawing/2014/main" val="1923100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Sales or (PQ)  - TVC = 55,632 – 29,993 = 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25,639               29,318  - 16,376 =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12,942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82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Sales or (PQ)  - TVC – TFC = 55,632 – 29,993 – 11,281 =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14,358               29,318  - 16,376 -5,473 = 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7,469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922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Degree of Operating Leverage = </a:t>
                      </a:r>
                      <a:r>
                        <a:rPr lang="en-US" dirty="0"/>
                        <a:t>25,639/14,358 =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1.785694            </a:t>
                      </a:r>
                      <a:r>
                        <a:rPr lang="en-US" b="0" dirty="0"/>
                        <a:t>12,942/7,469 =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1.732762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78586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79856C8-2DA5-4E4F-8D2F-171D51D3197B}"/>
              </a:ext>
            </a:extLst>
          </p:cNvPr>
          <p:cNvSpPr txBox="1"/>
          <p:nvPr/>
        </p:nvSpPr>
        <p:spPr>
          <a:xfrm>
            <a:off x="1255924" y="2641437"/>
            <a:ext cx="8801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each company, calculate the DOL – degree of operating leverage.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E39D79-C436-42ED-BB12-E942032F2D73}"/>
              </a:ext>
            </a:extLst>
          </p:cNvPr>
          <p:cNvSpPr txBox="1"/>
          <p:nvPr/>
        </p:nvSpPr>
        <p:spPr>
          <a:xfrm>
            <a:off x="418641" y="404637"/>
            <a:ext cx="10371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4. You are given the following information for Company A and Company 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186DD-577C-4D2C-8C2D-4AB0BA1E404F}"/>
              </a:ext>
            </a:extLst>
          </p:cNvPr>
          <p:cNvSpPr txBox="1"/>
          <p:nvPr/>
        </p:nvSpPr>
        <p:spPr>
          <a:xfrm>
            <a:off x="2123501" y="3429000"/>
            <a:ext cx="6097836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  <a:sym typeface="Webdings" panose="05030102010509060703" pitchFamily="18" charset="2"/>
              </a:rPr>
              <a:t>DOL = Q(P-AVC) / (Q(P-AVC) –  TFC)</a:t>
            </a:r>
          </a:p>
        </p:txBody>
      </p:sp>
    </p:spTree>
    <p:extLst>
      <p:ext uri="{BB962C8B-B14F-4D97-AF65-F5344CB8AC3E}">
        <p14:creationId xmlns:p14="http://schemas.microsoft.com/office/powerpoint/2010/main" val="130275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052C92-7407-463A-BFD5-7E1E1153C524}"/>
              </a:ext>
            </a:extLst>
          </p:cNvPr>
          <p:cNvSpPr txBox="1"/>
          <p:nvPr/>
        </p:nvSpPr>
        <p:spPr>
          <a:xfrm>
            <a:off x="312144" y="527487"/>
            <a:ext cx="11567711" cy="3375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Chick 'N Fish is considering two different capital structures. The first option is an all-equity firm with 22,500 shares of stock. The second option consists of 18,750 shares of stock plus $120,000 of debt at an interest rate of 7.8 percent. Ignore taxes. What is the break-even level of earnings before interest and taxes (EBIT) between these two options?</a:t>
            </a:r>
          </a:p>
          <a:p>
            <a:pPr algn="just"/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We set EBIT</a:t>
            </a:r>
            <a:r>
              <a:rPr lang="en-US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= EBIT</a:t>
            </a:r>
            <a:r>
              <a:rPr lang="en-US" sz="2800" b="0" i="0" u="none" strike="noStrike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</a:p>
          <a:p>
            <a:pPr algn="just"/>
            <a:endParaRPr lang="en-US" sz="2800" baseline="-25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en-US" sz="2800" baseline="-25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FF23F36F-BFCF-479E-8196-CA1F824D8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677084"/>
              </p:ext>
            </p:extLst>
          </p:nvPr>
        </p:nvGraphicFramePr>
        <p:xfrm>
          <a:off x="142875" y="3615121"/>
          <a:ext cx="12049125" cy="255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705040" imgH="1269720" progId="Equation.DSMT4">
                  <p:embed/>
                </p:oleObj>
              </mc:Choice>
              <mc:Fallback>
                <p:oleObj name="Equation" r:id="rId3" imgW="2705040" imgH="126972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3615121"/>
                        <a:ext cx="12049125" cy="255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194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825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McCornac</dc:creator>
  <cp:lastModifiedBy>Dennis McCornac</cp:lastModifiedBy>
  <cp:revision>12</cp:revision>
  <dcterms:created xsi:type="dcterms:W3CDTF">2020-11-29T09:36:05Z</dcterms:created>
  <dcterms:modified xsi:type="dcterms:W3CDTF">2020-12-01T09:31:28Z</dcterms:modified>
</cp:coreProperties>
</file>