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10" r:id="rId2"/>
    <p:sldId id="266" r:id="rId3"/>
    <p:sldId id="340" r:id="rId4"/>
    <p:sldId id="342" r:id="rId5"/>
    <p:sldId id="270" r:id="rId6"/>
    <p:sldId id="268" r:id="rId7"/>
    <p:sldId id="274" r:id="rId8"/>
    <p:sldId id="360" r:id="rId9"/>
    <p:sldId id="276" r:id="rId10"/>
    <p:sldId id="321" r:id="rId11"/>
    <p:sldId id="277" r:id="rId12"/>
    <p:sldId id="313" r:id="rId13"/>
    <p:sldId id="428" r:id="rId14"/>
    <p:sldId id="279" r:id="rId15"/>
    <p:sldId id="417" r:id="rId16"/>
    <p:sldId id="426" r:id="rId17"/>
    <p:sldId id="281" r:id="rId18"/>
    <p:sldId id="361" r:id="rId19"/>
    <p:sldId id="423" r:id="rId20"/>
    <p:sldId id="283" r:id="rId21"/>
    <p:sldId id="285" r:id="rId22"/>
    <p:sldId id="363" r:id="rId23"/>
    <p:sldId id="287" r:id="rId24"/>
    <p:sldId id="290" r:id="rId25"/>
    <p:sldId id="416" r:id="rId26"/>
    <p:sldId id="292" r:id="rId27"/>
    <p:sldId id="314" r:id="rId28"/>
    <p:sldId id="366" r:id="rId29"/>
    <p:sldId id="422" r:id="rId30"/>
    <p:sldId id="367" r:id="rId31"/>
    <p:sldId id="296" r:id="rId32"/>
    <p:sldId id="297" r:id="rId33"/>
    <p:sldId id="315" r:id="rId34"/>
    <p:sldId id="372" r:id="rId35"/>
    <p:sldId id="298" r:id="rId36"/>
    <p:sldId id="429" r:id="rId37"/>
    <p:sldId id="373" r:id="rId38"/>
    <p:sldId id="299" r:id="rId39"/>
    <p:sldId id="320" r:id="rId40"/>
    <p:sldId id="316" r:id="rId41"/>
    <p:sldId id="317" r:id="rId42"/>
    <p:sldId id="300" r:id="rId43"/>
    <p:sldId id="425" r:id="rId44"/>
    <p:sldId id="427" r:id="rId45"/>
    <p:sldId id="326" r:id="rId46"/>
    <p:sldId id="303" r:id="rId47"/>
    <p:sldId id="390" r:id="rId48"/>
    <p:sldId id="306" r:id="rId49"/>
    <p:sldId id="430" r:id="rId50"/>
    <p:sldId id="280" r:id="rId51"/>
    <p:sldId id="305" r:id="rId52"/>
    <p:sldId id="308" r:id="rId53"/>
    <p:sldId id="309" r:id="rId54"/>
    <p:sldId id="431" r:id="rId55"/>
    <p:sldId id="433" r:id="rId56"/>
    <p:sldId id="432" r:id="rId57"/>
  </p:sldIdLst>
  <p:sldSz cx="9144000" cy="6858000" type="screen4x3"/>
  <p:notesSz cx="7315200" cy="96012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64">
          <p15:clr>
            <a:srgbClr val="A4A3A4"/>
          </p15:clr>
        </p15:guide>
        <p15:guide id="2" orient="horz" pos="546">
          <p15:clr>
            <a:srgbClr val="A4A3A4"/>
          </p15:clr>
        </p15:guide>
        <p15:guide id="3" orient="horz" pos="3975">
          <p15:clr>
            <a:srgbClr val="A4A3A4"/>
          </p15:clr>
        </p15:guide>
        <p15:guide id="4" orient="horz" pos="1440">
          <p15:clr>
            <a:srgbClr val="A4A3A4"/>
          </p15:clr>
        </p15:guide>
        <p15:guide id="5" orient="horz" pos="1227">
          <p15:clr>
            <a:srgbClr val="A4A3A4"/>
          </p15:clr>
        </p15:guide>
        <p15:guide id="6" orient="horz" pos="845">
          <p15:clr>
            <a:srgbClr val="A4A3A4"/>
          </p15:clr>
        </p15:guide>
        <p15:guide id="7" orient="horz" pos="2332">
          <p15:clr>
            <a:srgbClr val="A4A3A4"/>
          </p15:clr>
        </p15:guide>
        <p15:guide id="8" pos="576">
          <p15:clr>
            <a:srgbClr val="A4A3A4"/>
          </p15:clr>
        </p15:guide>
        <p15:guide id="9"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80"/>
    <a:srgbClr val="0033CC"/>
    <a:srgbClr val="006666"/>
    <a:srgbClr val="4C004C"/>
    <a:srgbClr val="0066CC"/>
    <a:srgbClr val="808000"/>
    <a:srgbClr val="00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93314" autoAdjust="0"/>
  </p:normalViewPr>
  <p:slideViewPr>
    <p:cSldViewPr>
      <p:cViewPr varScale="1">
        <p:scale>
          <a:sx n="64" d="100"/>
          <a:sy n="64" d="100"/>
        </p:scale>
        <p:origin x="192" y="66"/>
      </p:cViewPr>
      <p:guideLst>
        <p:guide orient="horz" pos="1064"/>
        <p:guide orient="horz" pos="546"/>
        <p:guide orient="horz" pos="3975"/>
        <p:guide orient="horz" pos="1440"/>
        <p:guide orient="horz" pos="1227"/>
        <p:guide orient="horz" pos="845"/>
        <p:guide orient="horz" pos="2332"/>
        <p:guide pos="5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12"/>
    </p:cViewPr>
  </p:sorterViewPr>
  <p:notesViewPr>
    <p:cSldViewPr>
      <p:cViewPr varScale="1">
        <p:scale>
          <a:sx n="42" d="100"/>
          <a:sy n="42" d="100"/>
        </p:scale>
        <p:origin x="2832" y="8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Text Box 6">
            <a:extLst>
              <a:ext uri="{FF2B5EF4-FFF2-40B4-BE49-F238E27FC236}">
                <a16:creationId xmlns:a16="http://schemas.microsoft.com/office/drawing/2014/main" id="{23178496-3280-4E72-B521-9A7768D57B6A}"/>
              </a:ext>
            </a:extLst>
          </p:cNvPr>
          <p:cNvSpPr txBox="1">
            <a:spLocks noChangeArrowheads="1"/>
          </p:cNvSpPr>
          <p:nvPr/>
        </p:nvSpPr>
        <p:spPr bwMode="auto">
          <a:xfrm>
            <a:off x="3495675" y="8986838"/>
            <a:ext cx="46196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defTabSz="966788" eaLnBrk="0" hangingPunct="0">
              <a:defRPr b="1">
                <a:solidFill>
                  <a:schemeClr val="tx1"/>
                </a:solidFill>
                <a:latin typeface="Arial" panose="020B0604020202020204" pitchFamily="34" charset="0"/>
              </a:defRPr>
            </a:lvl1pPr>
            <a:lvl2pPr marL="742950" indent="-285750" defTabSz="966788" eaLnBrk="0" hangingPunct="0">
              <a:defRPr b="1">
                <a:solidFill>
                  <a:schemeClr val="tx1"/>
                </a:solidFill>
                <a:latin typeface="Arial" panose="020B0604020202020204" pitchFamily="34" charset="0"/>
              </a:defRPr>
            </a:lvl2pPr>
            <a:lvl3pPr marL="1143000" indent="-228600" defTabSz="966788" eaLnBrk="0" hangingPunct="0">
              <a:defRPr b="1">
                <a:solidFill>
                  <a:schemeClr val="tx1"/>
                </a:solidFill>
                <a:latin typeface="Arial" panose="020B0604020202020204" pitchFamily="34" charset="0"/>
              </a:defRPr>
            </a:lvl3pPr>
            <a:lvl4pPr marL="1600200" indent="-228600" defTabSz="966788" eaLnBrk="0" hangingPunct="0">
              <a:defRPr b="1">
                <a:solidFill>
                  <a:schemeClr val="tx1"/>
                </a:solidFill>
                <a:latin typeface="Arial" panose="020B0604020202020204" pitchFamily="34" charset="0"/>
              </a:defRPr>
            </a:lvl4pPr>
            <a:lvl5pPr marL="2057400" indent="-228600" defTabSz="966788" eaLnBrk="0" hangingPunct="0">
              <a:defRPr b="1">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b="1">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b="1">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b="1">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fld id="{A794FB29-D0EF-4074-ABAC-EE441BD52378}" type="slidenum">
              <a:rPr lang="en-US" altLang="en-US" sz="1700" smtClean="0"/>
              <a:pPr eaLnBrk="1" hangingPunct="1">
                <a:defRPr/>
              </a:pPr>
              <a:t>‹#›</a:t>
            </a:fld>
            <a:endParaRPr lang="en-US" altLang="en-US" sz="1700"/>
          </a:p>
        </p:txBody>
      </p:sp>
      <p:sp>
        <p:nvSpPr>
          <p:cNvPr id="160775" name="Text Box 7">
            <a:extLst>
              <a:ext uri="{FF2B5EF4-FFF2-40B4-BE49-F238E27FC236}">
                <a16:creationId xmlns:a16="http://schemas.microsoft.com/office/drawing/2014/main" id="{2346D5A0-C1A5-4450-A30D-397AF841F91A}"/>
              </a:ext>
            </a:extLst>
          </p:cNvPr>
          <p:cNvSpPr txBox="1">
            <a:spLocks noChangeArrowheads="1"/>
          </p:cNvSpPr>
          <p:nvPr/>
        </p:nvSpPr>
        <p:spPr bwMode="auto">
          <a:xfrm>
            <a:off x="762000" y="261937"/>
            <a:ext cx="5791200" cy="651604"/>
          </a:xfrm>
          <a:prstGeom prst="rect">
            <a:avLst/>
          </a:prstGeom>
          <a:noFill/>
          <a:ln w="9525">
            <a:noFill/>
            <a:miter lim="800000"/>
            <a:headEnd/>
            <a:tailEnd/>
          </a:ln>
          <a:effectLst/>
        </p:spPr>
        <p:txBody>
          <a:bodyPr lIns="96661" tIns="48331" rIns="96661" bIns="48331">
            <a:spAutoFit/>
          </a:bodyPr>
          <a:lstStyle/>
          <a:p>
            <a:pPr algn="ctr" eaLnBrk="1" hangingPunct="1">
              <a:defRPr/>
            </a:pPr>
            <a:r>
              <a:rPr lang="en-US" cap="all" dirty="0">
                <a:latin typeface="Bookman Old Style" pitchFamily="18" charset="0"/>
              </a:rPr>
              <a:t>Chapter 8 Lecture – </a:t>
            </a:r>
            <a:r>
              <a:rPr lang="en-CA" cap="all" dirty="0">
                <a:latin typeface="Bookman Old Style" pitchFamily="18" charset="0"/>
              </a:rPr>
              <a:t>unemployment AND INFLATION</a:t>
            </a:r>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CFB2CCC-3D26-4F3F-9BDF-B3952E1AB3AA}"/>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5123" name="Rectangle 3">
            <a:extLst>
              <a:ext uri="{FF2B5EF4-FFF2-40B4-BE49-F238E27FC236}">
                <a16:creationId xmlns:a16="http://schemas.microsoft.com/office/drawing/2014/main" id="{D809D353-6D8C-485E-9C06-E75FC22FE7AB}"/>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b="0">
                <a:latin typeface="Arial" pitchFamily="34" charset="0"/>
              </a:defRPr>
            </a:lvl1pPr>
          </a:lstStyle>
          <a:p>
            <a:pPr>
              <a:defRPr/>
            </a:pPr>
            <a:endParaRPr lang="en-US"/>
          </a:p>
        </p:txBody>
      </p:sp>
      <p:sp>
        <p:nvSpPr>
          <p:cNvPr id="2052" name="Rectangle 4">
            <a:extLst>
              <a:ext uri="{FF2B5EF4-FFF2-40B4-BE49-F238E27FC236}">
                <a16:creationId xmlns:a16="http://schemas.microsoft.com/office/drawing/2014/main" id="{C278B349-9EA5-445A-871F-3494055328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CBCE6D22-D1CF-43D1-A907-2188AA37EF0A}"/>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F87E9DD6-B547-4231-A89E-743C756DA7AA}"/>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5127" name="Rectangle 7">
            <a:extLst>
              <a:ext uri="{FF2B5EF4-FFF2-40B4-BE49-F238E27FC236}">
                <a16:creationId xmlns:a16="http://schemas.microsoft.com/office/drawing/2014/main" id="{BD9FF07A-11B3-4495-A162-E8FEAF679C65}"/>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b="0"/>
            </a:lvl1pPr>
          </a:lstStyle>
          <a:p>
            <a:pPr>
              <a:defRPr/>
            </a:pPr>
            <a:fld id="{56567B8D-F07E-4D18-9138-F5F8BC58390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24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A8A0BA3-B78E-4B18-979B-FA958D5756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406100-F1A0-49B5-9FCD-F0C83D0244CB}" type="slidenum">
              <a:rPr lang="en-US" altLang="en-US" sz="1300" smtClean="0"/>
              <a:pPr>
                <a:spcBef>
                  <a:spcPct val="0"/>
                </a:spcBef>
              </a:pPr>
              <a:t>22</a:t>
            </a:fld>
            <a:endParaRPr lang="en-US" altLang="en-US" sz="1300"/>
          </a:p>
        </p:txBody>
      </p:sp>
      <p:sp>
        <p:nvSpPr>
          <p:cNvPr id="35843" name="Rectangle 2">
            <a:extLst>
              <a:ext uri="{FF2B5EF4-FFF2-40B4-BE49-F238E27FC236}">
                <a16:creationId xmlns:a16="http://schemas.microsoft.com/office/drawing/2014/main" id="{7A92F3F6-E53F-45DF-9F17-C0407C8AC445}"/>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EE668776-B5CE-4598-B733-5F7127879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43445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64441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9022D11-E79B-43B0-9171-86F15BB6B1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E29110-C615-490A-81B0-4D96BDFF9319}" type="slidenum">
              <a:rPr lang="en-US" altLang="en-US" sz="1300" smtClean="0"/>
              <a:pPr>
                <a:spcBef>
                  <a:spcPct val="0"/>
                </a:spcBef>
              </a:pPr>
              <a:t>28</a:t>
            </a:fld>
            <a:endParaRPr lang="en-US" altLang="en-US" sz="1300"/>
          </a:p>
        </p:txBody>
      </p:sp>
      <p:sp>
        <p:nvSpPr>
          <p:cNvPr id="37891" name="Rectangle 2">
            <a:extLst>
              <a:ext uri="{FF2B5EF4-FFF2-40B4-BE49-F238E27FC236}">
                <a16:creationId xmlns:a16="http://schemas.microsoft.com/office/drawing/2014/main" id="{137EFA6A-CE21-446C-8EB3-59FCCEF3B96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EC4F0CDB-A0BC-4F0C-877F-8E61DB985E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66A8B50-578A-4BFA-858F-68C731039A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FFBF3A-A189-40A8-937D-4E5393727B62}" type="slidenum">
              <a:rPr lang="en-US" altLang="en-US" sz="1300" smtClean="0"/>
              <a:pPr>
                <a:spcBef>
                  <a:spcPct val="0"/>
                </a:spcBef>
              </a:pPr>
              <a:t>30</a:t>
            </a:fld>
            <a:endParaRPr lang="en-US" altLang="en-US" sz="1300"/>
          </a:p>
        </p:txBody>
      </p:sp>
      <p:sp>
        <p:nvSpPr>
          <p:cNvPr id="39939" name="Rectangle 2">
            <a:extLst>
              <a:ext uri="{FF2B5EF4-FFF2-40B4-BE49-F238E27FC236}">
                <a16:creationId xmlns:a16="http://schemas.microsoft.com/office/drawing/2014/main" id="{DC9FC77F-8A5A-4071-A37B-186E589C2B30}"/>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98307BBE-208C-4C40-BAA0-3B5948A7E6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4171716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331074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5E4FE01-4A78-4884-87C4-181A0D1B47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E3C7AA-2CF2-43C8-9244-C04E018D7016}" type="slidenum">
              <a:rPr lang="en-US" altLang="en-US" sz="1300" smtClean="0"/>
              <a:pPr>
                <a:spcBef>
                  <a:spcPct val="0"/>
                </a:spcBef>
              </a:pPr>
              <a:t>34</a:t>
            </a:fld>
            <a:endParaRPr lang="en-US" altLang="en-US" sz="1300"/>
          </a:p>
        </p:txBody>
      </p:sp>
      <p:sp>
        <p:nvSpPr>
          <p:cNvPr id="47107" name="Rectangle 2">
            <a:extLst>
              <a:ext uri="{FF2B5EF4-FFF2-40B4-BE49-F238E27FC236}">
                <a16:creationId xmlns:a16="http://schemas.microsoft.com/office/drawing/2014/main" id="{C257D785-1AC7-45D7-8D33-8177771013D5}"/>
              </a:ext>
            </a:extLst>
          </p:cNvPr>
          <p:cNvSpPr>
            <a:spLocks noGrp="1" noRot="1" noChangeAspect="1" noChangeArrowheads="1" noTextEdit="1"/>
          </p:cNvSpPr>
          <p:nvPr>
            <p:ph type="sldImg"/>
          </p:nvPr>
        </p:nvSpPr>
        <p:spPr>
          <a:ln/>
        </p:spPr>
      </p:sp>
      <p:sp>
        <p:nvSpPr>
          <p:cNvPr id="47108" name="Rectangle 4">
            <a:extLst>
              <a:ext uri="{FF2B5EF4-FFF2-40B4-BE49-F238E27FC236}">
                <a16:creationId xmlns:a16="http://schemas.microsoft.com/office/drawing/2014/main" id="{29B707B5-92A3-4C7B-B8A6-3A27209AC0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E9D869C-9B2F-4848-B07E-6B6C2324B2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0BE1CC-7900-4B8D-B9FB-816DB109E6F6}" type="slidenum">
              <a:rPr lang="en-US" altLang="en-US" sz="1300" smtClean="0"/>
              <a:pPr>
                <a:spcBef>
                  <a:spcPct val="0"/>
                </a:spcBef>
              </a:pPr>
              <a:t>37</a:t>
            </a:fld>
            <a:endParaRPr lang="en-US" altLang="en-US" sz="1300"/>
          </a:p>
        </p:txBody>
      </p:sp>
      <p:sp>
        <p:nvSpPr>
          <p:cNvPr id="49155" name="Rectangle 2">
            <a:extLst>
              <a:ext uri="{FF2B5EF4-FFF2-40B4-BE49-F238E27FC236}">
                <a16:creationId xmlns:a16="http://schemas.microsoft.com/office/drawing/2014/main" id="{6D3EA2A8-C7B6-48CD-8E36-45B32A7B29B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FD444E6-D2C2-4A48-8784-9EB4EFFE69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5F692D2-1EC9-4B04-B03C-38C9BB045FE7}"/>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6DD5847E-33B2-4562-8998-BA0681E29B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91E91DE-AECC-4E15-B198-13575E2DBA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35E548-28A9-4312-93E1-82D35960B40F}" type="slidenum">
              <a:rPr lang="en-US" altLang="en-US" sz="1300" smtClean="0"/>
              <a:pPr>
                <a:spcBef>
                  <a:spcPct val="0"/>
                </a:spcBef>
              </a:pPr>
              <a:t>3</a:t>
            </a:fld>
            <a:endParaRPr lang="en-US" altLang="en-US" sz="1300"/>
          </a:p>
        </p:txBody>
      </p:sp>
      <p:sp>
        <p:nvSpPr>
          <p:cNvPr id="7171" name="Rectangle 2">
            <a:extLst>
              <a:ext uri="{FF2B5EF4-FFF2-40B4-BE49-F238E27FC236}">
                <a16:creationId xmlns:a16="http://schemas.microsoft.com/office/drawing/2014/main" id="{10D1AA16-7F8F-48A0-96F0-1CDBC9CCB208}"/>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F24B0CD-9363-4AE6-B466-AD95294996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4A2C4B9-0737-43E7-8CBA-52E6574CDFC1}"/>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D84BAEDB-5C29-4E3A-945F-EAD086DFE7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6461703-01C6-49F7-9C59-CFEFE21E73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FE886D-950A-432A-9F60-1316480692A3}" type="slidenum">
              <a:rPr lang="en-US" altLang="en-US" sz="1300" smtClean="0"/>
              <a:pPr>
                <a:spcBef>
                  <a:spcPct val="0"/>
                </a:spcBef>
              </a:pPr>
              <a:t>47</a:t>
            </a:fld>
            <a:endParaRPr lang="en-US" altLang="en-US" sz="1300"/>
          </a:p>
        </p:txBody>
      </p:sp>
      <p:sp>
        <p:nvSpPr>
          <p:cNvPr id="69635" name="Rectangle 2">
            <a:extLst>
              <a:ext uri="{FF2B5EF4-FFF2-40B4-BE49-F238E27FC236}">
                <a16:creationId xmlns:a16="http://schemas.microsoft.com/office/drawing/2014/main" id="{898CD105-54E5-4845-A919-148D0CD27D00}"/>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CE710559-A7FC-4042-948F-95B5D6173F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77611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8926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4D7C1F3-F9C2-4F7E-BF8C-8623EE0E3F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865494A-F8C6-462C-91FE-3807FA7C74F5}" type="slidenum">
              <a:rPr lang="en-US" altLang="en-US" sz="1300" smtClean="0"/>
              <a:pPr>
                <a:spcBef>
                  <a:spcPct val="0"/>
                </a:spcBef>
              </a:pPr>
              <a:t>50</a:t>
            </a:fld>
            <a:endParaRPr lang="en-US" altLang="en-US" sz="1300"/>
          </a:p>
        </p:txBody>
      </p:sp>
      <p:sp>
        <p:nvSpPr>
          <p:cNvPr id="76803" name="Rectangle 2">
            <a:extLst>
              <a:ext uri="{FF2B5EF4-FFF2-40B4-BE49-F238E27FC236}">
                <a16:creationId xmlns:a16="http://schemas.microsoft.com/office/drawing/2014/main" id="{3860C23F-7F52-453E-B236-7B23DAE3B895}"/>
              </a:ext>
            </a:extLst>
          </p:cNvPr>
          <p:cNvSpPr>
            <a:spLocks noGrp="1" noRot="1" noChangeAspect="1" noChangeArrowheads="1" noTextEdit="1"/>
          </p:cNvSpPr>
          <p:nvPr>
            <p:ph type="sldImg"/>
          </p:nvPr>
        </p:nvSpPr>
        <p:spPr>
          <a:xfrm>
            <a:off x="1258888" y="720725"/>
            <a:ext cx="4800600" cy="3600450"/>
          </a:xfrm>
          <a:ln/>
        </p:spPr>
      </p:sp>
      <p:sp>
        <p:nvSpPr>
          <p:cNvPr id="76804" name="Rectangle 3">
            <a:extLst>
              <a:ext uri="{FF2B5EF4-FFF2-40B4-BE49-F238E27FC236}">
                <a16:creationId xmlns:a16="http://schemas.microsoft.com/office/drawing/2014/main" id="{C4A4A104-09E6-4493-ADBB-F1CBF2DB57DB}"/>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924449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02396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60E19BA-E2D9-4DDC-BE86-10F52B2631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86DDCC-3B46-4429-ACDE-D1E47A1FB219}" type="slidenum">
              <a:rPr lang="en-US" altLang="en-US" sz="1300" smtClean="0"/>
              <a:pPr>
                <a:spcBef>
                  <a:spcPct val="0"/>
                </a:spcBef>
              </a:pPr>
              <a:t>4</a:t>
            </a:fld>
            <a:endParaRPr lang="en-US" altLang="en-US" sz="1300"/>
          </a:p>
        </p:txBody>
      </p:sp>
      <p:sp>
        <p:nvSpPr>
          <p:cNvPr id="11267" name="Rectangle 2">
            <a:extLst>
              <a:ext uri="{FF2B5EF4-FFF2-40B4-BE49-F238E27FC236}">
                <a16:creationId xmlns:a16="http://schemas.microsoft.com/office/drawing/2014/main" id="{A7A4AEE7-A159-466C-BBA3-AE1277428577}"/>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3A981807-ADAA-4DB1-B316-FF90EC9286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41DA758-06BF-49BD-B290-6BE4AB2B7C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F65A3E-971A-4D99-872A-C44D4E1029FF}" type="slidenum">
              <a:rPr lang="en-US" altLang="en-US" sz="1300" smtClean="0"/>
              <a:pPr>
                <a:spcBef>
                  <a:spcPct val="0"/>
                </a:spcBef>
              </a:pPr>
              <a:t>8</a:t>
            </a:fld>
            <a:endParaRPr lang="en-US" altLang="en-US" sz="1300"/>
          </a:p>
        </p:txBody>
      </p:sp>
      <p:sp>
        <p:nvSpPr>
          <p:cNvPr id="31747" name="Rectangle 2">
            <a:extLst>
              <a:ext uri="{FF2B5EF4-FFF2-40B4-BE49-F238E27FC236}">
                <a16:creationId xmlns:a16="http://schemas.microsoft.com/office/drawing/2014/main" id="{AA47273C-0AEC-443D-B237-12505C720FE9}"/>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0114A636-027A-4EB3-8AB7-A7BCAA22B8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30141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345128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59340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151104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0D81A7D-FA48-4414-A1C6-6B129C0BB4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70E985-43F8-48DD-AC44-7746072F6190}" type="slidenum">
              <a:rPr lang="en-US" altLang="en-US" sz="1300" smtClean="0"/>
              <a:pPr>
                <a:spcBef>
                  <a:spcPct val="0"/>
                </a:spcBef>
              </a:pPr>
              <a:t>18</a:t>
            </a:fld>
            <a:endParaRPr lang="en-US" altLang="en-US" sz="1300"/>
          </a:p>
        </p:txBody>
      </p:sp>
      <p:sp>
        <p:nvSpPr>
          <p:cNvPr id="33795" name="Rectangle 2">
            <a:extLst>
              <a:ext uri="{FF2B5EF4-FFF2-40B4-BE49-F238E27FC236}">
                <a16:creationId xmlns:a16="http://schemas.microsoft.com/office/drawing/2014/main" id="{2F9CC0D6-6DF5-4146-974F-39F8A400D091}"/>
              </a:ext>
            </a:extLst>
          </p:cNvPr>
          <p:cNvSpPr>
            <a:spLocks noGrp="1" noRot="1" noChangeAspect="1" noChangeArrowheads="1" noTextEdit="1"/>
          </p:cNvSpPr>
          <p:nvPr>
            <p:ph type="sldImg"/>
          </p:nvPr>
        </p:nvSpPr>
        <p:spPr>
          <a:ln/>
        </p:spPr>
      </p:sp>
      <p:sp>
        <p:nvSpPr>
          <p:cNvPr id="33796" name="Rectangle 4">
            <a:extLst>
              <a:ext uri="{FF2B5EF4-FFF2-40B4-BE49-F238E27FC236}">
                <a16:creationId xmlns:a16="http://schemas.microsoft.com/office/drawing/2014/main" id="{B713DBC8-92E5-44BF-854A-DC20DB00F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80"/>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57496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80"/>
                </a:solidFill>
              </a:defRPr>
            </a:lvl1pPr>
          </a:lstStyle>
          <a:p>
            <a:r>
              <a:rPr lang="en-US" dirty="0"/>
              <a:t>Click to edit Master title style</a:t>
            </a:r>
          </a:p>
        </p:txBody>
      </p:sp>
    </p:spTree>
    <p:extLst>
      <p:ext uri="{BB962C8B-B14F-4D97-AF65-F5344CB8AC3E}">
        <p14:creationId xmlns:p14="http://schemas.microsoft.com/office/powerpoint/2010/main" val="4118712114"/>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628454"/>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1781154"/>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art Opener">
    <p:spTree>
      <p:nvGrpSpPr>
        <p:cNvPr id="1" name="Shape 269"/>
        <p:cNvGrpSpPr/>
        <p:nvPr/>
      </p:nvGrpSpPr>
      <p:grpSpPr>
        <a:xfrm>
          <a:off x="0" y="0"/>
          <a:ext cx="0" cy="0"/>
          <a:chOff x="0" y="0"/>
          <a:chExt cx="0" cy="0"/>
        </a:xfrm>
      </p:grpSpPr>
      <p:sp>
        <p:nvSpPr>
          <p:cNvPr id="274" name="Textbox 274"/>
          <p:cNvSpPr txBox="1">
            <a:spLocks noGrp="1"/>
          </p:cNvSpPr>
          <p:nvPr>
            <p:ph type="body" idx="3"/>
          </p:nvPr>
        </p:nvSpPr>
        <p:spPr>
          <a:xfrm>
            <a:off x="319042" y="3382745"/>
            <a:ext cx="8478593" cy="914400"/>
          </a:xfrm>
          <a:prstGeom prst="rect">
            <a:avLst/>
          </a:prstGeom>
          <a:noFill/>
          <a:ln>
            <a:noFill/>
          </a:ln>
        </p:spPr>
        <p:txBody>
          <a:bodyPr lIns="91425" tIns="91425" rIns="91425" bIns="91425" anchor="t" anchorCtr="0"/>
          <a:lstStyle>
            <a:lvl1pPr marL="0" marR="0" lvl="0" indent="0" algn="l" rtl="0">
              <a:spcBef>
                <a:spcPts val="1553"/>
              </a:spcBef>
              <a:buClr>
                <a:schemeClr val="lt1"/>
              </a:buClr>
              <a:buFont typeface="Arial"/>
              <a:buNone/>
              <a:defRPr sz="7765" b="1" i="0" u="none" strike="noStrike" cap="none">
                <a:solidFill>
                  <a:schemeClr val="lt1"/>
                </a:solidFill>
                <a:latin typeface="Helvetica Neue"/>
                <a:ea typeface="Helvetica Neue"/>
                <a:cs typeface="Helvetica Neue"/>
                <a:sym typeface="Helvetica Neue"/>
              </a:defRPr>
            </a:lvl1pPr>
            <a:lvl2pPr marL="449504" marR="0" lvl="1" indent="-1245" algn="l" rtl="0">
              <a:spcBef>
                <a:spcPts val="547"/>
              </a:spcBef>
              <a:buClr>
                <a:schemeClr val="dk1"/>
              </a:buClr>
              <a:buFont typeface="Arial"/>
              <a:buNone/>
              <a:defRPr sz="2735" b="0" i="0" u="none" strike="noStrike" cap="none">
                <a:solidFill>
                  <a:schemeClr val="dk1"/>
                </a:solidFill>
                <a:latin typeface="Helvetica Neue"/>
                <a:ea typeface="Helvetica Neue"/>
                <a:cs typeface="Helvetica Neue"/>
                <a:sym typeface="Helvetica Neue"/>
              </a:defRPr>
            </a:lvl2pPr>
            <a:lvl3pPr marL="899011" marR="0" lvl="2" indent="-2493" algn="l" rtl="0">
              <a:spcBef>
                <a:spcPts val="476"/>
              </a:spcBef>
              <a:buClr>
                <a:schemeClr val="dk1"/>
              </a:buClr>
              <a:buFont typeface="Arial"/>
              <a:buNone/>
              <a:defRPr sz="2382" b="0" i="0" u="none" strike="noStrike" cap="none">
                <a:solidFill>
                  <a:schemeClr val="dk1"/>
                </a:solidFill>
                <a:latin typeface="Helvetica Neue"/>
                <a:ea typeface="Helvetica Neue"/>
                <a:cs typeface="Helvetica Neue"/>
                <a:sym typeface="Helvetica Neue"/>
              </a:defRPr>
            </a:lvl3pPr>
            <a:lvl4pPr marL="1348516" marR="0" lvl="3" indent="-3739" algn="l" rtl="0">
              <a:spcBef>
                <a:spcPts val="388"/>
              </a:spcBef>
              <a:buClr>
                <a:schemeClr val="dk1"/>
              </a:buClr>
              <a:buFont typeface="Arial"/>
              <a:buNone/>
              <a:defRPr sz="1941" b="0" i="0" u="none" strike="noStrike" cap="none">
                <a:solidFill>
                  <a:schemeClr val="dk1"/>
                </a:solidFill>
                <a:latin typeface="Helvetica Neue"/>
                <a:ea typeface="Helvetica Neue"/>
                <a:cs typeface="Helvetica Neue"/>
                <a:sym typeface="Helvetica Neue"/>
              </a:defRPr>
            </a:lvl4pPr>
            <a:lvl5pPr marL="1798021" marR="0" lvl="4" indent="-4985" algn="l" rtl="0">
              <a:spcBef>
                <a:spcPts val="388"/>
              </a:spcBef>
              <a:buClr>
                <a:schemeClr val="dk1"/>
              </a:buClr>
              <a:buFont typeface="Arial"/>
              <a:buNone/>
              <a:defRPr sz="1941" b="0" i="0" u="none" strike="noStrike" cap="none">
                <a:solidFill>
                  <a:schemeClr val="dk1"/>
                </a:solidFill>
                <a:latin typeface="Helvetica Neue"/>
                <a:ea typeface="Helvetica Neue"/>
                <a:cs typeface="Helvetica Neue"/>
                <a:sym typeface="Helvetica Neue"/>
              </a:defRPr>
            </a:lvl5pPr>
            <a:lvl6pPr marL="2472279" marR="0" lvl="5" indent="-107711" algn="l" rtl="0">
              <a:spcBef>
                <a:spcPts val="388"/>
              </a:spcBef>
              <a:buClr>
                <a:schemeClr val="lt1"/>
              </a:buClr>
              <a:buSzPct val="100000"/>
              <a:buFont typeface="Arial"/>
              <a:buChar char="•"/>
              <a:defRPr sz="1941" b="0" i="0" u="none" strike="noStrike" cap="none">
                <a:solidFill>
                  <a:schemeClr val="lt1"/>
                </a:solidFill>
                <a:latin typeface="Calibri"/>
                <a:ea typeface="Calibri"/>
                <a:cs typeface="Calibri"/>
                <a:sym typeface="Calibri"/>
              </a:defRPr>
            </a:lvl6pPr>
            <a:lvl7pPr marL="2921785" marR="0" lvl="6" indent="-108959" algn="l" rtl="0">
              <a:spcBef>
                <a:spcPts val="388"/>
              </a:spcBef>
              <a:buClr>
                <a:schemeClr val="lt1"/>
              </a:buClr>
              <a:buSzPct val="100000"/>
              <a:buFont typeface="Arial"/>
              <a:buChar char="•"/>
              <a:defRPr sz="1941" b="0" i="0" u="none" strike="noStrike" cap="none">
                <a:solidFill>
                  <a:schemeClr val="lt1"/>
                </a:solidFill>
                <a:latin typeface="Calibri"/>
                <a:ea typeface="Calibri"/>
                <a:cs typeface="Calibri"/>
                <a:sym typeface="Calibri"/>
              </a:defRPr>
            </a:lvl7pPr>
            <a:lvl8pPr marL="3371290" marR="0" lvl="7" indent="-110204" algn="l" rtl="0">
              <a:spcBef>
                <a:spcPts val="388"/>
              </a:spcBef>
              <a:buClr>
                <a:schemeClr val="lt1"/>
              </a:buClr>
              <a:buSzPct val="100000"/>
              <a:buFont typeface="Arial"/>
              <a:buChar char="•"/>
              <a:defRPr sz="1941" b="0" i="0" u="none" strike="noStrike" cap="none">
                <a:solidFill>
                  <a:schemeClr val="lt1"/>
                </a:solidFill>
                <a:latin typeface="Calibri"/>
                <a:ea typeface="Calibri"/>
                <a:cs typeface="Calibri"/>
                <a:sym typeface="Calibri"/>
              </a:defRPr>
            </a:lvl8pPr>
            <a:lvl9pPr marL="3820796" marR="0" lvl="8" indent="-111450" algn="l" rtl="0">
              <a:spcBef>
                <a:spcPts val="388"/>
              </a:spcBef>
              <a:buClr>
                <a:schemeClr val="lt1"/>
              </a:buClr>
              <a:buSzPct val="100000"/>
              <a:buFont typeface="Arial"/>
              <a:buChar char="•"/>
              <a:defRPr sz="1941" b="0" i="0" u="none" strike="noStrike" cap="none">
                <a:solidFill>
                  <a:schemeClr val="lt1"/>
                </a:solidFill>
                <a:latin typeface="Calibri"/>
                <a:ea typeface="Calibri"/>
                <a:cs typeface="Calibri"/>
                <a:sym typeface="Calibri"/>
              </a:defRPr>
            </a:lvl9pPr>
          </a:lstStyle>
          <a:p>
            <a:endParaRPr/>
          </a:p>
        </p:txBody>
      </p:sp>
      <p:cxnSp>
        <p:nvCxnSpPr>
          <p:cNvPr id="273" name="Textbox 273"/>
          <p:cNvCxnSpPr/>
          <p:nvPr/>
        </p:nvCxnSpPr>
        <p:spPr>
          <a:xfrm>
            <a:off x="468990" y="4676316"/>
            <a:ext cx="3277112" cy="0"/>
          </a:xfrm>
          <a:prstGeom prst="straightConnector1">
            <a:avLst/>
          </a:prstGeom>
          <a:noFill/>
          <a:ln w="127000" cap="flat" cmpd="sng">
            <a:solidFill>
              <a:schemeClr val="lt1"/>
            </a:solidFill>
            <a:prstDash val="solid"/>
            <a:round/>
            <a:headEnd type="none" w="med" len="med"/>
            <a:tailEnd type="none" w="med" len="med"/>
          </a:ln>
        </p:spPr>
      </p:cxnSp>
      <p:sp>
        <p:nvSpPr>
          <p:cNvPr id="272" name="Textbox 272"/>
          <p:cNvSpPr txBox="1">
            <a:spLocks noGrp="1"/>
          </p:cNvSpPr>
          <p:nvPr>
            <p:ph type="subTitle" idx="2"/>
          </p:nvPr>
        </p:nvSpPr>
        <p:spPr>
          <a:xfrm>
            <a:off x="378843" y="4750284"/>
            <a:ext cx="8418793" cy="1228949"/>
          </a:xfrm>
          <a:prstGeom prst="rect">
            <a:avLst/>
          </a:prstGeom>
          <a:noFill/>
          <a:ln>
            <a:noFill/>
          </a:ln>
        </p:spPr>
        <p:txBody>
          <a:bodyPr lIns="91425" tIns="91425" rIns="91425" bIns="91425" anchor="t" anchorCtr="0"/>
          <a:lstStyle>
            <a:lvl1pPr marL="0" marR="0" lvl="0" indent="0" algn="l" rtl="0">
              <a:spcBef>
                <a:spcPts val="424"/>
              </a:spcBef>
              <a:buClr>
                <a:srgbClr val="FFFFFF"/>
              </a:buClr>
              <a:buFont typeface="Arial"/>
              <a:buNone/>
              <a:defRPr sz="2118" b="0" i="0" u="none" strike="noStrike" cap="none">
                <a:solidFill>
                  <a:srgbClr val="FFFFFF"/>
                </a:solidFill>
                <a:latin typeface="Helvetica Neue"/>
                <a:ea typeface="Helvetica Neue"/>
                <a:cs typeface="Helvetica Neue"/>
                <a:sym typeface="Helvetica Neue"/>
              </a:defRPr>
            </a:lvl1pPr>
            <a:lvl2pPr marL="449504" marR="0" lvl="1" indent="-1245" algn="ctr" rtl="0">
              <a:spcBef>
                <a:spcPts val="547"/>
              </a:spcBef>
              <a:buClr>
                <a:schemeClr val="lt1"/>
              </a:buClr>
              <a:buFont typeface="Arial"/>
              <a:buNone/>
              <a:defRPr sz="2735" b="0" i="0" u="none" strike="noStrike" cap="none">
                <a:solidFill>
                  <a:schemeClr val="lt1"/>
                </a:solidFill>
                <a:latin typeface="Helvetica Neue"/>
                <a:ea typeface="Helvetica Neue"/>
                <a:cs typeface="Helvetica Neue"/>
                <a:sym typeface="Helvetica Neue"/>
              </a:defRPr>
            </a:lvl2pPr>
            <a:lvl3pPr marL="899009" marR="0" lvl="2" indent="-2491" algn="ctr" rtl="0">
              <a:spcBef>
                <a:spcPts val="476"/>
              </a:spcBef>
              <a:buClr>
                <a:schemeClr val="lt1"/>
              </a:buClr>
              <a:buFont typeface="Arial"/>
              <a:buNone/>
              <a:defRPr sz="2382" b="0" i="0" u="none" strike="noStrike" cap="none">
                <a:solidFill>
                  <a:schemeClr val="lt1"/>
                </a:solidFill>
                <a:latin typeface="Helvetica Neue"/>
                <a:ea typeface="Helvetica Neue"/>
                <a:cs typeface="Helvetica Neue"/>
                <a:sym typeface="Helvetica Neue"/>
              </a:defRPr>
            </a:lvl3pPr>
            <a:lvl4pPr marL="1348516" marR="0" lvl="3" indent="-3739" algn="ctr" rtl="0">
              <a:spcBef>
                <a:spcPts val="388"/>
              </a:spcBef>
              <a:buClr>
                <a:schemeClr val="lt1"/>
              </a:buClr>
              <a:buFont typeface="Arial"/>
              <a:buNone/>
              <a:defRPr sz="1941" b="0" i="0" u="none" strike="noStrike" cap="none">
                <a:solidFill>
                  <a:schemeClr val="lt1"/>
                </a:solidFill>
                <a:latin typeface="Helvetica Neue"/>
                <a:ea typeface="Helvetica Neue"/>
                <a:cs typeface="Helvetica Neue"/>
                <a:sym typeface="Helvetica Neue"/>
              </a:defRPr>
            </a:lvl4pPr>
            <a:lvl5pPr marL="1798021" marR="0" lvl="4" indent="-4985" algn="ctr" rtl="0">
              <a:spcBef>
                <a:spcPts val="388"/>
              </a:spcBef>
              <a:buClr>
                <a:schemeClr val="lt1"/>
              </a:buClr>
              <a:buFont typeface="Arial"/>
              <a:buNone/>
              <a:defRPr sz="1941" b="0" i="0" u="none" strike="noStrike" cap="none">
                <a:solidFill>
                  <a:schemeClr val="lt1"/>
                </a:solidFill>
                <a:latin typeface="Helvetica Neue"/>
                <a:ea typeface="Helvetica Neue"/>
                <a:cs typeface="Helvetica Neue"/>
                <a:sym typeface="Helvetica Neue"/>
              </a:defRPr>
            </a:lvl5pPr>
            <a:lvl6pPr marL="2247527" marR="0" lvl="5" indent="-6231" algn="ctr" rtl="0">
              <a:spcBef>
                <a:spcPts val="388"/>
              </a:spcBef>
              <a:buClr>
                <a:schemeClr val="lt1"/>
              </a:buClr>
              <a:buFont typeface="Arial"/>
              <a:buNone/>
              <a:defRPr sz="1941" b="0" i="0" u="none" strike="noStrike" cap="none">
                <a:solidFill>
                  <a:schemeClr val="lt1"/>
                </a:solidFill>
                <a:latin typeface="Calibri"/>
                <a:ea typeface="Calibri"/>
                <a:cs typeface="Calibri"/>
                <a:sym typeface="Calibri"/>
              </a:defRPr>
            </a:lvl6pPr>
            <a:lvl7pPr marL="2697032" marR="0" lvl="6" indent="-7476" algn="ctr" rtl="0">
              <a:spcBef>
                <a:spcPts val="388"/>
              </a:spcBef>
              <a:buClr>
                <a:schemeClr val="lt1"/>
              </a:buClr>
              <a:buFont typeface="Arial"/>
              <a:buNone/>
              <a:defRPr sz="1941" b="0" i="0" u="none" strike="noStrike" cap="none">
                <a:solidFill>
                  <a:schemeClr val="lt1"/>
                </a:solidFill>
                <a:latin typeface="Calibri"/>
                <a:ea typeface="Calibri"/>
                <a:cs typeface="Calibri"/>
                <a:sym typeface="Calibri"/>
              </a:defRPr>
            </a:lvl7pPr>
            <a:lvl8pPr marL="3146537" marR="0" lvl="7" indent="-8723" algn="ctr" rtl="0">
              <a:spcBef>
                <a:spcPts val="388"/>
              </a:spcBef>
              <a:buClr>
                <a:schemeClr val="lt1"/>
              </a:buClr>
              <a:buFont typeface="Arial"/>
              <a:buNone/>
              <a:defRPr sz="1941" b="0" i="0" u="none" strike="noStrike" cap="none">
                <a:solidFill>
                  <a:schemeClr val="lt1"/>
                </a:solidFill>
                <a:latin typeface="Calibri"/>
                <a:ea typeface="Calibri"/>
                <a:cs typeface="Calibri"/>
                <a:sym typeface="Calibri"/>
              </a:defRPr>
            </a:lvl8pPr>
            <a:lvl9pPr marL="3596043" marR="0" lvl="8" indent="-9969" algn="ctr" rtl="0">
              <a:spcBef>
                <a:spcPts val="388"/>
              </a:spcBef>
              <a:buClr>
                <a:schemeClr val="lt1"/>
              </a:buClr>
              <a:buFont typeface="Arial"/>
              <a:buNone/>
              <a:defRPr sz="1941" b="0" i="0" u="none" strike="noStrike" cap="none">
                <a:solidFill>
                  <a:schemeClr val="lt1"/>
                </a:solidFill>
                <a:latin typeface="Calibri"/>
                <a:ea typeface="Calibri"/>
                <a:cs typeface="Calibri"/>
                <a:sym typeface="Calibri"/>
              </a:defRPr>
            </a:lvl9pPr>
          </a:lstStyle>
          <a:p>
            <a:endParaRPr/>
          </a:p>
        </p:txBody>
      </p:sp>
      <p:sp>
        <p:nvSpPr>
          <p:cNvPr id="2" name="Title 1"/>
          <p:cNvSpPr>
            <a:spLocks noGrp="1"/>
          </p:cNvSpPr>
          <p:nvPr>
            <p:ph type="title"/>
          </p:nvPr>
        </p:nvSpPr>
        <p:spPr>
          <a:xfrm>
            <a:off x="1586525" y="4510461"/>
            <a:ext cx="6269000" cy="1143000"/>
          </a:xfrm>
        </p:spPr>
        <p:txBody>
          <a:bodyPr/>
          <a:lstStyle/>
          <a:p>
            <a:r>
              <a:rPr lang="en-US" dirty="0"/>
              <a:t>Click to edit Master title style</a:t>
            </a:r>
          </a:p>
        </p:txBody>
      </p:sp>
      <p:sp>
        <p:nvSpPr>
          <p:cNvPr id="4" name="Content Placeholder 3"/>
          <p:cNvSpPr>
            <a:spLocks noGrp="1"/>
          </p:cNvSpPr>
          <p:nvPr>
            <p:ph sz="quarter" idx="10"/>
          </p:nvPr>
        </p:nvSpPr>
        <p:spPr>
          <a:xfrm>
            <a:off x="7231784" y="888067"/>
            <a:ext cx="1095375" cy="1196228"/>
          </a:xfrm>
        </p:spPr>
        <p:txBody>
          <a:bodyPr/>
          <a:lstStyle/>
          <a:p>
            <a:pPr lvl="0"/>
            <a:endParaRPr lang="en-US" dirty="0"/>
          </a:p>
        </p:txBody>
      </p:sp>
    </p:spTree>
    <p:extLst>
      <p:ext uri="{BB962C8B-B14F-4D97-AF65-F5344CB8AC3E}">
        <p14:creationId xmlns:p14="http://schemas.microsoft.com/office/powerpoint/2010/main" val="179728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1953" y="103726"/>
            <a:ext cx="1385455" cy="413141"/>
          </a:xfrm>
          <a:prstGeom prst="rect">
            <a:avLst/>
          </a:prstGeom>
          <a:noFill/>
          <a:ln>
            <a:noFill/>
          </a:ln>
        </p:spPr>
      </p:pic>
      <p:sp>
        <p:nvSpPr>
          <p:cNvPr id="2" name="Title 1"/>
          <p:cNvSpPr>
            <a:spLocks noGrp="1"/>
          </p:cNvSpPr>
          <p:nvPr>
            <p:ph type="title"/>
          </p:nvPr>
        </p:nvSpPr>
        <p:spPr>
          <a:xfrm>
            <a:off x="21377" y="681258"/>
            <a:ext cx="9087567" cy="887102"/>
          </a:xfrm>
        </p:spPr>
        <p:txBody>
          <a:bodyPr/>
          <a:lstStyle>
            <a:lvl1pPr>
              <a:spcBef>
                <a:spcPts val="551"/>
              </a:spcBef>
              <a:defRPr sz="3177" b="0">
                <a:solidFill>
                  <a:srgbClr val="DA1B2C"/>
                </a:solidFill>
                <a:latin typeface="Arial" pitchFamily="34" charset="0"/>
                <a:cs typeface="Arial" pitchFamily="34" charset="0"/>
              </a:defRPr>
            </a:lvl1pPr>
          </a:lstStyle>
          <a:p>
            <a:r>
              <a:rPr lang="en-US" dirty="0"/>
              <a:t>Click to edit Master title style</a:t>
            </a:r>
          </a:p>
        </p:txBody>
      </p:sp>
      <p:sp>
        <p:nvSpPr>
          <p:cNvPr id="6" name="Content Placeholder 5"/>
          <p:cNvSpPr>
            <a:spLocks noGrp="1"/>
          </p:cNvSpPr>
          <p:nvPr>
            <p:ph sz="quarter" idx="10"/>
          </p:nvPr>
        </p:nvSpPr>
        <p:spPr>
          <a:xfrm>
            <a:off x="106893" y="1705846"/>
            <a:ext cx="8912896" cy="5000875"/>
          </a:xfrm>
        </p:spPr>
        <p:txBody>
          <a:bodyPr/>
          <a:lstStyle>
            <a:lvl1pPr marL="403433" indent="-403433">
              <a:spcBef>
                <a:spcPts val="551"/>
              </a:spcBef>
              <a:buClr>
                <a:srgbClr val="4E4E4E"/>
              </a:buClr>
              <a:buFont typeface="Arial" pitchFamily="34" charset="0"/>
              <a:buChar char="•"/>
              <a:defRPr sz="2471">
                <a:solidFill>
                  <a:schemeClr val="tx1"/>
                </a:solidFill>
                <a:latin typeface="Arial" pitchFamily="34" charset="0"/>
                <a:cs typeface="Arial" pitchFamily="34" charset="0"/>
              </a:defRPr>
            </a:lvl1pPr>
            <a:lvl2pPr marL="851692" indent="-403433">
              <a:spcBef>
                <a:spcPts val="551"/>
              </a:spcBef>
              <a:buClr>
                <a:srgbClr val="4E4E4E"/>
              </a:buClr>
              <a:buFont typeface="Arial" pitchFamily="34" charset="0"/>
              <a:buChar char="–"/>
              <a:defRPr sz="2294">
                <a:solidFill>
                  <a:schemeClr val="tx1"/>
                </a:solidFill>
                <a:latin typeface="Arial" pitchFamily="34" charset="0"/>
                <a:cs typeface="Arial" pitchFamily="34" charset="0"/>
              </a:defRPr>
            </a:lvl2pPr>
            <a:lvl3pPr marL="1299952" indent="-403433">
              <a:spcBef>
                <a:spcPts val="551"/>
              </a:spcBef>
              <a:buClr>
                <a:srgbClr val="4E4E4E"/>
              </a:buClr>
              <a:buFont typeface="Wingdings" pitchFamily="2" charset="2"/>
              <a:buChar char="§"/>
              <a:defRPr sz="2118">
                <a:solidFill>
                  <a:schemeClr val="tx1"/>
                </a:solidFill>
                <a:latin typeface="Arial" pitchFamily="34" charset="0"/>
                <a:cs typeface="Arial" pitchFamily="34" charset="0"/>
              </a:defRPr>
            </a:lvl3pPr>
            <a:lvl4pPr marL="1647353" indent="-302575">
              <a:spcBef>
                <a:spcPts val="551"/>
              </a:spcBef>
              <a:buClr>
                <a:srgbClr val="4E4E4E"/>
              </a:buClr>
              <a:buFont typeface="Wingdings" pitchFamily="2" charset="2"/>
              <a:buChar char="q"/>
              <a:defRPr sz="1765">
                <a:solidFill>
                  <a:schemeClr val="tx1"/>
                </a:solidFill>
                <a:latin typeface="Arial" pitchFamily="34" charset="0"/>
                <a:cs typeface="Arial" pitchFamily="34" charset="0"/>
              </a:defRPr>
            </a:lvl4pPr>
            <a:lvl5pPr marL="2095612" indent="-302575">
              <a:spcBef>
                <a:spcPts val="551"/>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1"/>
          </p:nvPr>
        </p:nvSpPr>
        <p:spPr>
          <a:xfrm>
            <a:off x="554182" y="5619751"/>
            <a:ext cx="7407853" cy="9062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123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Figure+Caption">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1953" y="103726"/>
            <a:ext cx="1385455" cy="413141"/>
          </a:xfrm>
          <a:prstGeom prst="rect">
            <a:avLst/>
          </a:prstGeom>
          <a:noFill/>
          <a:ln>
            <a:noFill/>
          </a:ln>
        </p:spPr>
      </p:pic>
      <p:sp>
        <p:nvSpPr>
          <p:cNvPr id="4" name="Title 1"/>
          <p:cNvSpPr>
            <a:spLocks noGrp="1"/>
          </p:cNvSpPr>
          <p:nvPr>
            <p:ph type="title"/>
          </p:nvPr>
        </p:nvSpPr>
        <p:spPr>
          <a:xfrm>
            <a:off x="0" y="650558"/>
            <a:ext cx="9087567" cy="870984"/>
          </a:xfrm>
        </p:spPr>
        <p:txBody>
          <a:bodyPr/>
          <a:lstStyle>
            <a:lvl1pPr>
              <a:spcBef>
                <a:spcPts val="551"/>
              </a:spcBef>
              <a:defRPr sz="3177" b="0">
                <a:solidFill>
                  <a:srgbClr val="DA1B2C"/>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24211" y="1862223"/>
            <a:ext cx="8912896" cy="2562056"/>
          </a:xfrm>
        </p:spPr>
        <p:txBody>
          <a:bodyPr/>
          <a:lstStyle>
            <a:lvl1pPr marL="403433" indent="-403433">
              <a:spcBef>
                <a:spcPts val="551"/>
              </a:spcBef>
              <a:buClr>
                <a:srgbClr val="4E4E4E"/>
              </a:buClr>
              <a:buFont typeface="Arial" pitchFamily="34" charset="0"/>
              <a:buChar char="•"/>
              <a:defRPr sz="2471">
                <a:solidFill>
                  <a:schemeClr val="tx1"/>
                </a:solidFill>
                <a:latin typeface="Arial" pitchFamily="34" charset="0"/>
                <a:cs typeface="Arial" pitchFamily="34" charset="0"/>
              </a:defRPr>
            </a:lvl1pPr>
            <a:lvl2pPr marL="851692" indent="-403433">
              <a:spcBef>
                <a:spcPts val="551"/>
              </a:spcBef>
              <a:buClr>
                <a:srgbClr val="4E4E4E"/>
              </a:buClr>
              <a:buFont typeface="Arial" pitchFamily="34" charset="0"/>
              <a:buChar char="–"/>
              <a:defRPr sz="2294">
                <a:solidFill>
                  <a:schemeClr val="tx1"/>
                </a:solidFill>
                <a:latin typeface="Arial" pitchFamily="34" charset="0"/>
                <a:cs typeface="Arial" pitchFamily="34" charset="0"/>
              </a:defRPr>
            </a:lvl2pPr>
            <a:lvl3pPr marL="1299952" indent="-403433">
              <a:spcBef>
                <a:spcPts val="551"/>
              </a:spcBef>
              <a:buClr>
                <a:srgbClr val="4E4E4E"/>
              </a:buClr>
              <a:buFont typeface="Wingdings" pitchFamily="2" charset="2"/>
              <a:buChar char="§"/>
              <a:defRPr sz="2118">
                <a:solidFill>
                  <a:schemeClr val="tx1"/>
                </a:solidFill>
                <a:latin typeface="Arial" pitchFamily="34" charset="0"/>
                <a:cs typeface="Arial" pitchFamily="34" charset="0"/>
              </a:defRPr>
            </a:lvl3pPr>
            <a:lvl4pPr marL="1647353" indent="-302575">
              <a:spcBef>
                <a:spcPts val="551"/>
              </a:spcBef>
              <a:buClr>
                <a:srgbClr val="4E4E4E"/>
              </a:buClr>
              <a:buFont typeface="Wingdings" pitchFamily="2" charset="2"/>
              <a:buChar char="q"/>
              <a:defRPr sz="1765">
                <a:solidFill>
                  <a:schemeClr val="tx1"/>
                </a:solidFill>
                <a:latin typeface="Arial" pitchFamily="34" charset="0"/>
                <a:cs typeface="Arial" pitchFamily="34" charset="0"/>
              </a:defRPr>
            </a:lvl4pPr>
            <a:lvl5pPr marL="2095612" indent="-302575">
              <a:spcBef>
                <a:spcPts val="551"/>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73182" y="4588809"/>
            <a:ext cx="2874818" cy="1865779"/>
          </a:xfrm>
        </p:spPr>
        <p:txBody>
          <a:bodyPr/>
          <a:lstStyle/>
          <a:p>
            <a:endParaRPr lang="en-US" dirty="0"/>
          </a:p>
        </p:txBody>
      </p:sp>
      <p:sp>
        <p:nvSpPr>
          <p:cNvPr id="7" name="Picture Placeholder 6"/>
          <p:cNvSpPr>
            <a:spLocks noGrp="1"/>
          </p:cNvSpPr>
          <p:nvPr>
            <p:ph type="pic" sz="quarter" idx="12"/>
          </p:nvPr>
        </p:nvSpPr>
        <p:spPr>
          <a:xfrm>
            <a:off x="5663045" y="4790514"/>
            <a:ext cx="2840182" cy="1664074"/>
          </a:xfrm>
        </p:spPr>
        <p:txBody>
          <a:bodyPr/>
          <a:lstStyle/>
          <a:p>
            <a:endParaRPr lang="en-US" dirty="0"/>
          </a:p>
        </p:txBody>
      </p:sp>
    </p:spTree>
    <p:extLst>
      <p:ext uri="{BB962C8B-B14F-4D97-AF65-F5344CB8AC3E}">
        <p14:creationId xmlns:p14="http://schemas.microsoft.com/office/powerpoint/2010/main" val="305533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Shape 81"/>
        <p:cNvGrpSpPr/>
        <p:nvPr/>
      </p:nvGrpSpPr>
      <p:grpSpPr>
        <a:xfrm>
          <a:off x="0" y="0"/>
          <a:ext cx="0" cy="0"/>
          <a:chOff x="0" y="0"/>
          <a:chExt cx="0" cy="0"/>
        </a:xfrm>
      </p:grpSpPr>
      <p:sp>
        <p:nvSpPr>
          <p:cNvPr id="2" name="Title 1"/>
          <p:cNvSpPr>
            <a:spLocks noGrp="1"/>
          </p:cNvSpPr>
          <p:nvPr>
            <p:ph type="title"/>
          </p:nvPr>
        </p:nvSpPr>
        <p:spPr>
          <a:xfrm>
            <a:off x="21377" y="681258"/>
            <a:ext cx="9087567" cy="887102"/>
          </a:xfrm>
        </p:spPr>
        <p:txBody>
          <a:bodyPr/>
          <a:lstStyle>
            <a:lvl1pPr>
              <a:spcBef>
                <a:spcPts val="551"/>
              </a:spcBef>
              <a:defRPr sz="3177" b="0">
                <a:solidFill>
                  <a:srgbClr val="002060"/>
                </a:solidFill>
                <a:latin typeface="Arial" pitchFamily="34" charset="0"/>
                <a:cs typeface="Arial" pitchFamily="34" charset="0"/>
              </a:defRPr>
            </a:lvl1pPr>
          </a:lstStyle>
          <a:p>
            <a:r>
              <a:rPr lang="en-US" dirty="0"/>
              <a:t>Click to edit Master title style</a:t>
            </a:r>
          </a:p>
        </p:txBody>
      </p:sp>
      <p:sp>
        <p:nvSpPr>
          <p:cNvPr id="6" name="Content Placeholder 5"/>
          <p:cNvSpPr>
            <a:spLocks noGrp="1"/>
          </p:cNvSpPr>
          <p:nvPr>
            <p:ph sz="quarter" idx="10"/>
          </p:nvPr>
        </p:nvSpPr>
        <p:spPr>
          <a:xfrm>
            <a:off x="106893" y="1705846"/>
            <a:ext cx="8912896" cy="5000875"/>
          </a:xfrm>
        </p:spPr>
        <p:txBody>
          <a:bodyPr/>
          <a:lstStyle>
            <a:lvl1pPr marL="403433" indent="-403433">
              <a:spcBef>
                <a:spcPts val="551"/>
              </a:spcBef>
              <a:buClr>
                <a:srgbClr val="4E4E4E"/>
              </a:buClr>
              <a:buFont typeface="Arial" pitchFamily="34" charset="0"/>
              <a:buChar char="•"/>
              <a:defRPr sz="2471">
                <a:solidFill>
                  <a:schemeClr val="tx1"/>
                </a:solidFill>
                <a:latin typeface="Arial" pitchFamily="34" charset="0"/>
                <a:cs typeface="Arial" pitchFamily="34" charset="0"/>
              </a:defRPr>
            </a:lvl1pPr>
            <a:lvl2pPr marL="851692" indent="-403433">
              <a:spcBef>
                <a:spcPts val="551"/>
              </a:spcBef>
              <a:buClr>
                <a:srgbClr val="4E4E4E"/>
              </a:buClr>
              <a:buFont typeface="Arial" pitchFamily="34" charset="0"/>
              <a:buChar char="–"/>
              <a:defRPr sz="2294">
                <a:solidFill>
                  <a:schemeClr val="tx1"/>
                </a:solidFill>
                <a:latin typeface="Arial" pitchFamily="34" charset="0"/>
                <a:cs typeface="Arial" pitchFamily="34" charset="0"/>
              </a:defRPr>
            </a:lvl2pPr>
            <a:lvl3pPr marL="1299952" indent="-403433">
              <a:spcBef>
                <a:spcPts val="551"/>
              </a:spcBef>
              <a:buClr>
                <a:srgbClr val="4E4E4E"/>
              </a:buClr>
              <a:buFont typeface="Wingdings" pitchFamily="2" charset="2"/>
              <a:buChar char="§"/>
              <a:defRPr sz="2118">
                <a:solidFill>
                  <a:schemeClr val="tx1"/>
                </a:solidFill>
                <a:latin typeface="Arial" pitchFamily="34" charset="0"/>
                <a:cs typeface="Arial" pitchFamily="34" charset="0"/>
              </a:defRPr>
            </a:lvl3pPr>
            <a:lvl4pPr marL="1647353" indent="-302575">
              <a:spcBef>
                <a:spcPts val="551"/>
              </a:spcBef>
              <a:buClr>
                <a:srgbClr val="4E4E4E"/>
              </a:buClr>
              <a:buFont typeface="Wingdings" pitchFamily="2" charset="2"/>
              <a:buChar char="q"/>
              <a:defRPr sz="1765">
                <a:solidFill>
                  <a:schemeClr val="tx1"/>
                </a:solidFill>
                <a:latin typeface="Arial" pitchFamily="34" charset="0"/>
                <a:cs typeface="Arial" pitchFamily="34" charset="0"/>
              </a:defRPr>
            </a:lvl4pPr>
            <a:lvl5pPr marL="2095612" indent="-302575">
              <a:spcBef>
                <a:spcPts val="551"/>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11"/>
          </p:nvPr>
        </p:nvSpPr>
        <p:spPr>
          <a:xfrm>
            <a:off x="554182" y="5619751"/>
            <a:ext cx="7407853" cy="9062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78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2">
                <a:lumMod val="60000"/>
                <a:lumOff val="40000"/>
              </a:schemeClr>
            </a:gs>
            <a:gs pos="99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897D5B8-6740-49EF-A0A1-7B3D7A07905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E682A417-A526-4D2C-A991-17A8A284218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 Box 10">
            <a:extLst>
              <a:ext uri="{FF2B5EF4-FFF2-40B4-BE49-F238E27FC236}">
                <a16:creationId xmlns:a16="http://schemas.microsoft.com/office/drawing/2014/main" id="{F1B905EB-BAEF-4F7C-B264-52E5A14FD4EF}"/>
              </a:ext>
            </a:extLst>
          </p:cNvPr>
          <p:cNvSpPr txBox="1">
            <a:spLocks noChangeArrowheads="1"/>
          </p:cNvSpPr>
          <p:nvPr userDrawn="1"/>
        </p:nvSpPr>
        <p:spPr bwMode="auto">
          <a:xfrm>
            <a:off x="8610600" y="6477000"/>
            <a:ext cx="369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buSzPct val="75000"/>
              <a:buFont typeface="Wingdings" panose="05000000000000000000" pitchFamily="2" charset="2"/>
              <a:buNone/>
              <a:defRPr/>
            </a:pPr>
            <a:fld id="{E6E2B20A-8ACA-4E4A-8CC1-0E592889B614}" type="slidenum">
              <a:rPr lang="en-US" altLang="en-US" sz="1200" smtClean="0"/>
              <a:pPr eaLnBrk="1" hangingPunct="1">
                <a:spcBef>
                  <a:spcPct val="20000"/>
                </a:spcBef>
                <a:buSzPct val="75000"/>
                <a:buFont typeface="Wingdings" panose="05000000000000000000" pitchFamily="2" charset="2"/>
                <a:buNone/>
                <a:defRPr/>
              </a:pPr>
              <a:t>‹#›</a:t>
            </a:fld>
            <a:endParaRPr lang="en-US" altLang="en-US" sz="1200" dirty="0"/>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60" r:id="rId4"/>
    <p:sldLayoutId id="2147483662" r:id="rId5"/>
    <p:sldLayoutId id="2147483663" r:id="rId6"/>
    <p:sldLayoutId id="2147483664" r:id="rId7"/>
    <p:sldLayoutId id="2147483665" r:id="rId8"/>
  </p:sldLayoutIdLst>
  <p:transition spd="med">
    <p:wipe dir="r"/>
  </p:transition>
  <p:txStyles>
    <p:titleStyle>
      <a:lvl1pPr algn="ctr" rtl="0" eaLnBrk="0" fontAlgn="base" hangingPunct="0">
        <a:spcBef>
          <a:spcPct val="0"/>
        </a:spcBef>
        <a:spcAft>
          <a:spcPct val="0"/>
        </a:spcAft>
        <a:defRPr sz="3200" b="1">
          <a:solidFill>
            <a:srgbClr val="800080"/>
          </a:solidFill>
          <a:latin typeface="+mj-lt"/>
          <a:ea typeface="+mj-ea"/>
          <a:cs typeface="+mj-cs"/>
        </a:defRPr>
      </a:lvl1pPr>
      <a:lvl2pPr algn="ctr" rtl="0" eaLnBrk="0" fontAlgn="base" hangingPunct="0">
        <a:spcBef>
          <a:spcPct val="0"/>
        </a:spcBef>
        <a:spcAft>
          <a:spcPct val="0"/>
        </a:spcAft>
        <a:defRPr sz="4000" b="1">
          <a:solidFill>
            <a:srgbClr val="0033CC"/>
          </a:solidFill>
          <a:latin typeface="Arial" pitchFamily="34" charset="0"/>
        </a:defRPr>
      </a:lvl2pPr>
      <a:lvl3pPr algn="ctr" rtl="0" eaLnBrk="0" fontAlgn="base" hangingPunct="0">
        <a:spcBef>
          <a:spcPct val="0"/>
        </a:spcBef>
        <a:spcAft>
          <a:spcPct val="0"/>
        </a:spcAft>
        <a:defRPr sz="4000" b="1">
          <a:solidFill>
            <a:srgbClr val="0033CC"/>
          </a:solidFill>
          <a:latin typeface="Arial" pitchFamily="34" charset="0"/>
        </a:defRPr>
      </a:lvl3pPr>
      <a:lvl4pPr algn="ctr" rtl="0" eaLnBrk="0" fontAlgn="base" hangingPunct="0">
        <a:spcBef>
          <a:spcPct val="0"/>
        </a:spcBef>
        <a:spcAft>
          <a:spcPct val="0"/>
        </a:spcAft>
        <a:defRPr sz="4000" b="1">
          <a:solidFill>
            <a:srgbClr val="0033CC"/>
          </a:solidFill>
          <a:latin typeface="Arial" pitchFamily="34" charset="0"/>
        </a:defRPr>
      </a:lvl4pPr>
      <a:lvl5pPr algn="ctr" rtl="0" eaLnBrk="0" fontAlgn="base" hangingPunct="0">
        <a:spcBef>
          <a:spcPct val="0"/>
        </a:spcBef>
        <a:spcAft>
          <a:spcPct val="0"/>
        </a:spcAft>
        <a:defRPr sz="4000" b="1">
          <a:solidFill>
            <a:srgbClr val="0033CC"/>
          </a:solidFill>
          <a:latin typeface="Arial" pitchFamily="34" charset="0"/>
        </a:defRPr>
      </a:lvl5pPr>
      <a:lvl6pPr marL="457200" algn="ctr" rtl="0" fontAlgn="base">
        <a:spcBef>
          <a:spcPct val="0"/>
        </a:spcBef>
        <a:spcAft>
          <a:spcPct val="0"/>
        </a:spcAft>
        <a:defRPr sz="4000" b="1">
          <a:solidFill>
            <a:srgbClr val="0033CC"/>
          </a:solidFill>
          <a:latin typeface="Arial" pitchFamily="34" charset="0"/>
        </a:defRPr>
      </a:lvl6pPr>
      <a:lvl7pPr marL="914400" algn="ctr" rtl="0" fontAlgn="base">
        <a:spcBef>
          <a:spcPct val="0"/>
        </a:spcBef>
        <a:spcAft>
          <a:spcPct val="0"/>
        </a:spcAft>
        <a:defRPr sz="4000" b="1">
          <a:solidFill>
            <a:srgbClr val="0033CC"/>
          </a:solidFill>
          <a:latin typeface="Arial" pitchFamily="34" charset="0"/>
        </a:defRPr>
      </a:lvl7pPr>
      <a:lvl8pPr marL="1371600" algn="ctr" rtl="0" fontAlgn="base">
        <a:spcBef>
          <a:spcPct val="0"/>
        </a:spcBef>
        <a:spcAft>
          <a:spcPct val="0"/>
        </a:spcAft>
        <a:defRPr sz="4000" b="1">
          <a:solidFill>
            <a:srgbClr val="0033CC"/>
          </a:solidFill>
          <a:latin typeface="Arial" pitchFamily="34" charset="0"/>
        </a:defRPr>
      </a:lvl8pPr>
      <a:lvl9pPr marL="1828800" algn="ctr" rtl="0" fontAlgn="base">
        <a:spcBef>
          <a:spcPct val="0"/>
        </a:spcBef>
        <a:spcAft>
          <a:spcPct val="0"/>
        </a:spcAft>
        <a:defRPr sz="4000" b="1">
          <a:solidFill>
            <a:srgbClr val="0033CC"/>
          </a:solidFill>
          <a:latin typeface="Arial" pitchFamily="34" charset="0"/>
        </a:defRPr>
      </a:lvl9pPr>
    </p:titleStyle>
    <p:bodyStyle>
      <a:lvl1pPr marL="342900" indent="-342900" algn="l" rtl="0" eaLnBrk="0" fontAlgn="base" hangingPunct="0">
        <a:spcBef>
          <a:spcPct val="20000"/>
        </a:spcBef>
        <a:spcAft>
          <a:spcPct val="0"/>
        </a:spcAft>
        <a:buClr>
          <a:schemeClr val="tx1"/>
        </a:buClr>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bls.gov/eag/eag.us.ht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3.bin"/><Relationship Id="rId1" Type="http://schemas.openxmlformats.org/officeDocument/2006/relationships/slideLayout" Target="../slideLayouts/slideLayout6.xml"/><Relationship Id="rId5" Type="http://schemas.openxmlformats.org/officeDocument/2006/relationships/image" Target="../media/image25.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usinflationcalculator.com/" TargetMode="External"/><Relationship Id="rId1" Type="http://schemas.openxmlformats.org/officeDocument/2006/relationships/slideLayout" Target="../slideLayouts/slideLayout1.xml"/><Relationship Id="rId4" Type="http://schemas.openxmlformats.org/officeDocument/2006/relationships/hyperlink" Target="https://www.imf.org/external/datamapper/PCPIPCH@WEO/WEOWORLD/VEN"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tatista.com/statistics/808890/unemployment-rate-in-qatar/" TargetMode="External"/><Relationship Id="rId2" Type="http://schemas.openxmlformats.org/officeDocument/2006/relationships/hyperlink" Target="http://www.bls.gov/eag/eag.us.htm"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imf.org/external/datamapper/LUR@WEO/OEMDC/ADVEC/WEOWORL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bls.gov/cps/lfcharacteristics.htm#unem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9" name="Sub Title 1"/>
          <p:cNvSpPr>
            <a:spLocks noGrp="1"/>
          </p:cNvSpPr>
          <p:nvPr>
            <p:ph sz="quarter" idx="10"/>
          </p:nvPr>
        </p:nvSpPr>
        <p:spPr>
          <a:xfrm>
            <a:off x="762000" y="0"/>
            <a:ext cx="7848600" cy="1447800"/>
          </a:xfrm>
        </p:spPr>
        <p:txBody>
          <a:bodyPr anchor="ctr"/>
          <a:lstStyle/>
          <a:p>
            <a:pPr marL="0" indent="0" algn="ctr">
              <a:buNone/>
            </a:pPr>
            <a:r>
              <a:rPr lang="en-US" sz="3600" b="1" dirty="0">
                <a:solidFill>
                  <a:srgbClr val="800080"/>
                </a:solidFill>
                <a:latin typeface="Arial" panose="020B0604020202020204" pitchFamily="34" charset="0"/>
                <a:cs typeface="Arial" panose="020B0604020202020204" pitchFamily="34" charset="0"/>
              </a:rPr>
              <a:t>CHAPTER 8 LECTURE - UNEMPLOYMENT AND INFLATION</a:t>
            </a:r>
          </a:p>
        </p:txBody>
      </p:sp>
      <p:pic>
        <p:nvPicPr>
          <p:cNvPr id="2" name="Picture 1">
            <a:extLst>
              <a:ext uri="{FF2B5EF4-FFF2-40B4-BE49-F238E27FC236}">
                <a16:creationId xmlns:a16="http://schemas.microsoft.com/office/drawing/2014/main" id="{CCCE4918-1547-3692-1080-6BB51AC187CF}"/>
              </a:ext>
            </a:extLst>
          </p:cNvPr>
          <p:cNvPicPr>
            <a:picLocks noChangeAspect="1"/>
          </p:cNvPicPr>
          <p:nvPr/>
        </p:nvPicPr>
        <p:blipFill>
          <a:blip r:embed="rId3"/>
          <a:stretch>
            <a:fillRect/>
          </a:stretch>
        </p:blipFill>
        <p:spPr>
          <a:xfrm>
            <a:off x="232458" y="1676400"/>
            <a:ext cx="8606742" cy="4724400"/>
          </a:xfrm>
          <a:prstGeom prst="rect">
            <a:avLst/>
          </a:prstGeom>
        </p:spPr>
      </p:pic>
    </p:spTree>
    <p:extLst>
      <p:ext uri="{BB962C8B-B14F-4D97-AF65-F5344CB8AC3E}">
        <p14:creationId xmlns:p14="http://schemas.microsoft.com/office/powerpoint/2010/main" val="191850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19" y="145056"/>
            <a:ext cx="8820286" cy="887102"/>
          </a:xfrm>
        </p:spPr>
        <p:txBody>
          <a:bodyPr/>
          <a:lstStyle/>
          <a:p>
            <a:r>
              <a:rPr lang="en-US" sz="2800" b="1" dirty="0"/>
              <a:t>LEARN BY DOING: PRACTICE QUESTION 2 (Answer)</a:t>
            </a:r>
          </a:p>
        </p:txBody>
      </p:sp>
      <p:graphicFrame>
        <p:nvGraphicFramePr>
          <p:cNvPr id="5" name="Table Placeholder 4"/>
          <p:cNvGraphicFramePr>
            <a:graphicFrameLocks noGrp="1"/>
          </p:cNvGraphicFramePr>
          <p:nvPr>
            <p:ph sz="quarter" idx="11"/>
          </p:nvPr>
        </p:nvGraphicFramePr>
        <p:xfrm>
          <a:off x="1887897" y="1164318"/>
          <a:ext cx="5233134" cy="2567064"/>
        </p:xfrm>
        <a:graphic>
          <a:graphicData uri="http://schemas.openxmlformats.org/drawingml/2006/table">
            <a:tbl>
              <a:tblPr firstRow="1">
                <a:tableStyleId>{5940675A-B579-460E-94D1-54222C63F5DA}</a:tableStyleId>
              </a:tblPr>
              <a:tblGrid>
                <a:gridCol w="3117088">
                  <a:extLst>
                    <a:ext uri="{9D8B030D-6E8A-4147-A177-3AD203B41FA5}">
                      <a16:colId xmlns:a16="http://schemas.microsoft.com/office/drawing/2014/main" val="20000"/>
                    </a:ext>
                  </a:extLst>
                </a:gridCol>
                <a:gridCol w="2116046">
                  <a:extLst>
                    <a:ext uri="{9D8B030D-6E8A-4147-A177-3AD203B41FA5}">
                      <a16:colId xmlns:a16="http://schemas.microsoft.com/office/drawing/2014/main" val="20001"/>
                    </a:ext>
                  </a:extLst>
                </a:gridCol>
              </a:tblGrid>
              <a:tr h="641766">
                <a:tc>
                  <a:txBody>
                    <a:bodyPr/>
                    <a:lstStyle/>
                    <a:p>
                      <a:r>
                        <a:rPr lang="en-US" sz="1600" b="1" dirty="0">
                          <a:latin typeface="Arial" panose="020B0604020202020204" pitchFamily="34" charset="0"/>
                          <a:cs typeface="Arial" panose="020B0604020202020204" pitchFamily="34" charset="0"/>
                        </a:rPr>
                        <a:t>Adult population</a:t>
                      </a:r>
                      <a:endParaRPr lang="en-US" sz="1600" dirty="0">
                        <a:latin typeface="Arial" panose="020B0604020202020204" pitchFamily="34" charset="0"/>
                        <a:cs typeface="Arial" panose="020B0604020202020204" pitchFamily="34" charset="0"/>
                      </a:endParaRPr>
                    </a:p>
                  </a:txBody>
                  <a:tcPr marL="80682" marR="80682" marT="40341" marB="403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200 million</a:t>
                      </a:r>
                      <a:endParaRPr lang="en-US" sz="1600" dirty="0">
                        <a:latin typeface="Arial" panose="020B0604020202020204" pitchFamily="34" charset="0"/>
                        <a:cs typeface="Arial" panose="020B0604020202020204" pitchFamily="34" charset="0"/>
                      </a:endParaRPr>
                    </a:p>
                  </a:txBody>
                  <a:tcPr marL="80682" marR="80682" marT="40341" marB="40341"/>
                </a:tc>
                <a:extLst>
                  <a:ext uri="{0D108BD9-81ED-4DB2-BD59-A6C34878D82A}">
                    <a16:rowId xmlns:a16="http://schemas.microsoft.com/office/drawing/2014/main" val="10000"/>
                  </a:ext>
                </a:extLst>
              </a:tr>
              <a:tr h="641766">
                <a:tc>
                  <a:txBody>
                    <a:bodyPr/>
                    <a:lstStyle/>
                    <a:p>
                      <a:r>
                        <a:rPr lang="en-US" sz="1600" b="1" kern="1200" dirty="0">
                          <a:latin typeface="Arial" panose="020B0604020202020204" pitchFamily="34" charset="0"/>
                          <a:cs typeface="Arial" panose="020B0604020202020204" pitchFamily="34" charset="0"/>
                        </a:rPr>
                        <a:t>Labor force</a:t>
                      </a:r>
                      <a:endParaRPr lang="en-US" sz="1600" dirty="0">
                        <a:latin typeface="Arial" panose="020B0604020202020204" pitchFamily="34" charset="0"/>
                        <a:cs typeface="Arial" panose="020B0604020202020204" pitchFamily="34" charset="0"/>
                      </a:endParaRPr>
                    </a:p>
                  </a:txBody>
                  <a:tcPr marL="80682" marR="80682" marT="40341" marB="403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latin typeface="Arial" panose="020B0604020202020204" pitchFamily="34" charset="0"/>
                          <a:cs typeface="Arial" panose="020B0604020202020204" pitchFamily="34" charset="0"/>
                        </a:rPr>
                        <a:t>150 million</a:t>
                      </a:r>
                    </a:p>
                  </a:txBody>
                  <a:tcPr marL="80682" marR="80682" marT="40341" marB="40341"/>
                </a:tc>
                <a:extLst>
                  <a:ext uri="{0D108BD9-81ED-4DB2-BD59-A6C34878D82A}">
                    <a16:rowId xmlns:a16="http://schemas.microsoft.com/office/drawing/2014/main" val="10001"/>
                  </a:ext>
                </a:extLst>
              </a:tr>
              <a:tr h="641766">
                <a:tc>
                  <a:txBody>
                    <a:bodyPr/>
                    <a:lstStyle/>
                    <a:p>
                      <a:r>
                        <a:rPr lang="en-US" sz="1600" b="1" kern="1200" dirty="0">
                          <a:latin typeface="Arial" panose="020B0604020202020204" pitchFamily="34" charset="0"/>
                          <a:cs typeface="Arial" panose="020B0604020202020204" pitchFamily="34" charset="0"/>
                        </a:rPr>
                        <a:t>Employed persons</a:t>
                      </a:r>
                      <a:endParaRPr lang="en-US" sz="1600" dirty="0">
                        <a:latin typeface="Arial" panose="020B0604020202020204" pitchFamily="34" charset="0"/>
                        <a:cs typeface="Arial" panose="020B0604020202020204" pitchFamily="34" charset="0"/>
                      </a:endParaRPr>
                    </a:p>
                  </a:txBody>
                  <a:tcPr marL="80682" marR="80682" marT="40341" marB="403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latin typeface="Arial" panose="020B0604020202020204" pitchFamily="34" charset="0"/>
                          <a:cs typeface="Arial" panose="020B0604020202020204" pitchFamily="34" charset="0"/>
                        </a:rPr>
                        <a:t>138.75 million</a:t>
                      </a:r>
                    </a:p>
                  </a:txBody>
                  <a:tcPr marL="80682" marR="80682" marT="40341" marB="40341"/>
                </a:tc>
                <a:extLst>
                  <a:ext uri="{0D108BD9-81ED-4DB2-BD59-A6C34878D82A}">
                    <a16:rowId xmlns:a16="http://schemas.microsoft.com/office/drawing/2014/main" val="10002"/>
                  </a:ext>
                </a:extLst>
              </a:tr>
              <a:tr h="641766">
                <a:tc>
                  <a:txBody>
                    <a:bodyPr/>
                    <a:lstStyle/>
                    <a:p>
                      <a:r>
                        <a:rPr lang="en-US" sz="1600" b="1" kern="1200" dirty="0">
                          <a:latin typeface="Arial" panose="020B0604020202020204" pitchFamily="34" charset="0"/>
                          <a:cs typeface="Arial" panose="020B0604020202020204" pitchFamily="34" charset="0"/>
                        </a:rPr>
                        <a:t>Discouraged workers</a:t>
                      </a:r>
                      <a:endParaRPr lang="en-US" sz="1600" dirty="0">
                        <a:latin typeface="Arial" panose="020B0604020202020204" pitchFamily="34" charset="0"/>
                        <a:cs typeface="Arial" panose="020B0604020202020204" pitchFamily="34" charset="0"/>
                      </a:endParaRPr>
                    </a:p>
                  </a:txBody>
                  <a:tcPr marL="80682" marR="80682" marT="40341" marB="403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latin typeface="Arial" panose="020B0604020202020204" pitchFamily="34" charset="0"/>
                          <a:cs typeface="Arial" panose="020B0604020202020204" pitchFamily="34" charset="0"/>
                        </a:rPr>
                        <a:t>10.5 million</a:t>
                      </a:r>
                    </a:p>
                  </a:txBody>
                  <a:tcPr marL="80682" marR="80682" marT="40341" marB="40341"/>
                </a:tc>
                <a:extLst>
                  <a:ext uri="{0D108BD9-81ED-4DB2-BD59-A6C34878D82A}">
                    <a16:rowId xmlns:a16="http://schemas.microsoft.com/office/drawing/2014/main" val="10003"/>
                  </a:ext>
                </a:extLst>
              </a:tr>
            </a:tbl>
          </a:graphicData>
        </a:graphic>
      </p:graphicFrame>
      <p:sp>
        <p:nvSpPr>
          <p:cNvPr id="3" name="Content Placeholder 2"/>
          <p:cNvSpPr>
            <a:spLocks noGrp="1"/>
          </p:cNvSpPr>
          <p:nvPr>
            <p:ph sz="quarter" idx="10"/>
          </p:nvPr>
        </p:nvSpPr>
        <p:spPr>
          <a:xfrm>
            <a:off x="238220" y="3769268"/>
            <a:ext cx="8650752" cy="2692133"/>
          </a:xfrm>
        </p:spPr>
        <p:txBody>
          <a:bodyPr/>
          <a:lstStyle/>
          <a:p>
            <a:pPr marL="312381" indent="-312381">
              <a:spcAft>
                <a:spcPts val="1059"/>
              </a:spcAft>
              <a:defRPr/>
            </a:pPr>
            <a:r>
              <a:rPr lang="en-US" dirty="0"/>
              <a:t>According to the table, the unemployment rate is _____%, and the labor force participation rate is _____%.</a:t>
            </a:r>
          </a:p>
          <a:p>
            <a:pPr marL="715814" lvl="1">
              <a:buFont typeface="+mj-lt"/>
              <a:buAutoNum type="alphaLcParenR"/>
              <a:defRPr/>
            </a:pPr>
            <a:r>
              <a:rPr lang="en-US" dirty="0"/>
              <a:t>7; 60.4</a:t>
            </a:r>
          </a:p>
          <a:p>
            <a:pPr marL="715814" lvl="1">
              <a:buFont typeface="+mj-lt"/>
              <a:buAutoNum type="alphaLcParenR"/>
              <a:defRPr/>
            </a:pPr>
            <a:r>
              <a:rPr lang="en-US" dirty="0"/>
              <a:t>0.7; 99.3</a:t>
            </a:r>
          </a:p>
          <a:p>
            <a:pPr marL="715814" lvl="1">
              <a:buFont typeface="+mj-lt"/>
              <a:buAutoNum type="alphaLcParenR"/>
              <a:defRPr/>
            </a:pPr>
            <a:r>
              <a:rPr lang="en-US" dirty="0"/>
              <a:t>5.6; 69.4</a:t>
            </a:r>
          </a:p>
          <a:p>
            <a:pPr marL="715814" lvl="1">
              <a:buFont typeface="+mj-lt"/>
              <a:buAutoNum type="alphaLcParenR"/>
              <a:defRPr/>
            </a:pPr>
            <a:r>
              <a:rPr lang="en-US" b="1" dirty="0"/>
              <a:t>7.5; 75 (correct answer)</a:t>
            </a:r>
          </a:p>
        </p:txBody>
      </p:sp>
    </p:spTree>
    <p:extLst>
      <p:ext uri="{BB962C8B-B14F-4D97-AF65-F5344CB8AC3E}">
        <p14:creationId xmlns:p14="http://schemas.microsoft.com/office/powerpoint/2010/main" val="3730336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 BY DOING: PRACTICE QUESTION 3</a:t>
            </a:r>
          </a:p>
        </p:txBody>
      </p:sp>
      <p:sp>
        <p:nvSpPr>
          <p:cNvPr id="3" name="Content Placeholder 2"/>
          <p:cNvSpPr>
            <a:spLocks noGrp="1"/>
          </p:cNvSpPr>
          <p:nvPr>
            <p:ph sz="quarter" idx="10"/>
          </p:nvPr>
        </p:nvSpPr>
        <p:spPr>
          <a:xfrm>
            <a:off x="246624" y="1705846"/>
            <a:ext cx="8650752" cy="5000875"/>
          </a:xfrm>
        </p:spPr>
        <p:txBody>
          <a:bodyPr/>
          <a:lstStyle/>
          <a:p>
            <a:pPr marL="312381" indent="-312381">
              <a:defRPr/>
            </a:pPr>
            <a:r>
              <a:rPr lang="en-US" dirty="0"/>
              <a:t>Which of these individuals can be counted as unemployed?</a:t>
            </a:r>
          </a:p>
          <a:p>
            <a:pPr marL="634567" lvl="1" indent="-322186">
              <a:buFont typeface="+mj-lt"/>
              <a:buAutoNum type="alphaLcParenR"/>
              <a:defRPr/>
            </a:pPr>
            <a:r>
              <a:rPr lang="en-US" dirty="0"/>
              <a:t>Darren, a 10-year-old child</a:t>
            </a:r>
          </a:p>
          <a:p>
            <a:pPr marL="634567" lvl="1" indent="-322186">
              <a:buFont typeface="+mj-lt"/>
              <a:buAutoNum type="alphaLcParenR"/>
              <a:defRPr/>
            </a:pPr>
            <a:r>
              <a:rPr lang="en-US" dirty="0"/>
              <a:t>Nazma, a stay-at-home mom</a:t>
            </a:r>
          </a:p>
          <a:p>
            <a:pPr marL="634567" lvl="1" indent="-322186">
              <a:buFont typeface="+mj-lt"/>
              <a:buAutoNum type="alphaLcParenR"/>
              <a:defRPr/>
            </a:pPr>
            <a:r>
              <a:rPr lang="en-US" dirty="0"/>
              <a:t>Moesha, a full-time college student</a:t>
            </a:r>
          </a:p>
          <a:p>
            <a:pPr marL="634567" lvl="1" indent="-322186">
              <a:buFont typeface="+mj-lt"/>
              <a:buAutoNum type="alphaLcParenR"/>
              <a:defRPr/>
            </a:pPr>
            <a:r>
              <a:rPr lang="en-US" dirty="0"/>
              <a:t>Carl, who works part time at the Olive Garden but would prefer more hours</a:t>
            </a:r>
          </a:p>
          <a:p>
            <a:pPr marL="634567" lvl="1" indent="-322186">
              <a:buFont typeface="+mj-lt"/>
              <a:buAutoNum type="alphaLcParenR"/>
              <a:defRPr/>
            </a:pPr>
            <a:r>
              <a:rPr lang="en-US" dirty="0"/>
              <a:t>None of the answers is correct.</a:t>
            </a:r>
          </a:p>
        </p:txBody>
      </p:sp>
    </p:spTree>
    <p:extLst>
      <p:ext uri="{BB962C8B-B14F-4D97-AF65-F5344CB8AC3E}">
        <p14:creationId xmlns:p14="http://schemas.microsoft.com/office/powerpoint/2010/main" val="1665174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 BY DOING: PRACTICE QUESTION 3</a:t>
            </a:r>
            <a:br>
              <a:rPr lang="en-US" b="1" dirty="0"/>
            </a:br>
            <a:r>
              <a:rPr lang="en-US" b="1" dirty="0"/>
              <a:t>(Answer)</a:t>
            </a:r>
          </a:p>
        </p:txBody>
      </p:sp>
      <p:sp>
        <p:nvSpPr>
          <p:cNvPr id="3" name="Content Placeholder 2"/>
          <p:cNvSpPr>
            <a:spLocks noGrp="1"/>
          </p:cNvSpPr>
          <p:nvPr>
            <p:ph sz="quarter" idx="10"/>
          </p:nvPr>
        </p:nvSpPr>
        <p:spPr/>
        <p:txBody>
          <a:bodyPr/>
          <a:lstStyle/>
          <a:p>
            <a:pPr marL="312381" indent="-312381">
              <a:defRPr/>
            </a:pPr>
            <a:r>
              <a:rPr lang="en-US" dirty="0"/>
              <a:t>Which of these individuals can be counted as unemployed?</a:t>
            </a:r>
          </a:p>
          <a:p>
            <a:pPr marL="635968" lvl="1" indent="-323588">
              <a:buFont typeface="+mj-lt"/>
              <a:buAutoNum type="alphaLcParenR"/>
              <a:defRPr/>
            </a:pPr>
            <a:r>
              <a:rPr lang="en-US" dirty="0"/>
              <a:t>Darren, a 10-year-old child</a:t>
            </a:r>
          </a:p>
          <a:p>
            <a:pPr marL="635968" lvl="1" indent="-323588">
              <a:buFont typeface="+mj-lt"/>
              <a:buAutoNum type="alphaLcParenR"/>
              <a:defRPr/>
            </a:pPr>
            <a:r>
              <a:rPr lang="en-US" dirty="0"/>
              <a:t>Nazma, a stay-at-home mom</a:t>
            </a:r>
          </a:p>
          <a:p>
            <a:pPr marL="635968" lvl="1" indent="-323588">
              <a:buFont typeface="+mj-lt"/>
              <a:buAutoNum type="alphaLcParenR"/>
              <a:defRPr/>
            </a:pPr>
            <a:r>
              <a:rPr lang="en-US" dirty="0"/>
              <a:t>Moesha, a full-time college student</a:t>
            </a:r>
          </a:p>
          <a:p>
            <a:pPr marL="635968" lvl="1" indent="-323588">
              <a:buFont typeface="+mj-lt"/>
              <a:buAutoNum type="alphaLcParenR"/>
              <a:defRPr/>
            </a:pPr>
            <a:r>
              <a:rPr lang="en-US" dirty="0"/>
              <a:t>Carl, who works part time at the Olive Garden but would prefer more hours</a:t>
            </a:r>
          </a:p>
          <a:p>
            <a:pPr marL="635968" lvl="1" indent="-323588">
              <a:buFont typeface="+mj-lt"/>
              <a:buAutoNum type="alphaLcParenR"/>
              <a:defRPr/>
            </a:pPr>
            <a:r>
              <a:rPr lang="en-US" b="1" dirty="0"/>
              <a:t>None of the answers is correct. (correct answer)</a:t>
            </a:r>
          </a:p>
        </p:txBody>
      </p:sp>
    </p:spTree>
    <p:extLst>
      <p:ext uri="{BB962C8B-B14F-4D97-AF65-F5344CB8AC3E}">
        <p14:creationId xmlns:p14="http://schemas.microsoft.com/office/powerpoint/2010/main" val="245351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7" y="457200"/>
            <a:ext cx="9087567" cy="887102"/>
          </a:xfrm>
        </p:spPr>
        <p:txBody>
          <a:bodyPr/>
          <a:lstStyle/>
          <a:p>
            <a:r>
              <a:rPr lang="en-US" b="1" dirty="0"/>
              <a:t>THE SIGNIFANCE OF THE </a:t>
            </a:r>
            <a:br>
              <a:rPr lang="en-US" b="1" dirty="0"/>
            </a:br>
            <a:r>
              <a:rPr lang="en-US" b="1" dirty="0"/>
              <a:t>UNEMPLOYMENT RATE (4/4)</a:t>
            </a:r>
          </a:p>
        </p:txBody>
      </p:sp>
      <p:sp>
        <p:nvSpPr>
          <p:cNvPr id="3" name="Content Placeholder 2"/>
          <p:cNvSpPr>
            <a:spLocks noGrp="1"/>
          </p:cNvSpPr>
          <p:nvPr>
            <p:ph sz="quarter" idx="10"/>
          </p:nvPr>
        </p:nvSpPr>
        <p:spPr/>
        <p:txBody>
          <a:bodyPr/>
          <a:lstStyle/>
          <a:p>
            <a:pPr marL="312381" indent="-312381">
              <a:spcAft>
                <a:spcPts val="1059"/>
              </a:spcAft>
            </a:pPr>
            <a:r>
              <a:rPr lang="en-US" dirty="0"/>
              <a:t>So how good an indicator is the unemployment rate?</a:t>
            </a:r>
          </a:p>
          <a:p>
            <a:pPr marL="635968" lvl="1" indent="-323588">
              <a:spcAft>
                <a:spcPts val="529"/>
              </a:spcAft>
            </a:pPr>
            <a:r>
              <a:rPr lang="en-US" dirty="0"/>
              <a:t>It isn’t perfect.</a:t>
            </a:r>
          </a:p>
          <a:p>
            <a:pPr marL="635968" lvl="1" indent="-323588">
              <a:spcAft>
                <a:spcPts val="529"/>
              </a:spcAft>
            </a:pPr>
            <a:r>
              <a:rPr lang="en-US" dirty="0"/>
              <a:t>It doesn’t measure the quality of jobs or how well people are matched to their jobs.</a:t>
            </a:r>
          </a:p>
          <a:p>
            <a:pPr marL="635968" lvl="1" indent="-323588">
              <a:spcAft>
                <a:spcPts val="529"/>
              </a:spcAft>
            </a:pPr>
            <a:r>
              <a:rPr lang="en-US" i="1" dirty="0"/>
              <a:t>Economists also look at other indicators:</a:t>
            </a:r>
          </a:p>
          <a:p>
            <a:pPr marL="948349" lvl="2" indent="-312381">
              <a:spcAft>
                <a:spcPts val="529"/>
              </a:spcAft>
            </a:pPr>
            <a:r>
              <a:rPr lang="en-US" dirty="0"/>
              <a:t>Labor force participation rate</a:t>
            </a:r>
          </a:p>
          <a:p>
            <a:pPr marL="948349" lvl="2" indent="-312381">
              <a:spcAft>
                <a:spcPts val="529"/>
              </a:spcAft>
            </a:pPr>
            <a:r>
              <a:rPr lang="en-US" dirty="0"/>
              <a:t>Number of full-time jobs</a:t>
            </a:r>
          </a:p>
          <a:p>
            <a:pPr marL="948349" lvl="2" indent="-312381">
              <a:spcAft>
                <a:spcPts val="529"/>
              </a:spcAft>
            </a:pPr>
            <a:r>
              <a:rPr lang="en-US" dirty="0"/>
              <a:t>Average wages</a:t>
            </a:r>
          </a:p>
        </p:txBody>
      </p:sp>
    </p:spTree>
    <p:extLst>
      <p:ext uri="{BB962C8B-B14F-4D97-AF65-F5344CB8AC3E}">
        <p14:creationId xmlns:p14="http://schemas.microsoft.com/office/powerpoint/2010/main" val="293458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98" y="152400"/>
            <a:ext cx="8820286" cy="963089"/>
          </a:xfrm>
        </p:spPr>
        <p:txBody>
          <a:bodyPr/>
          <a:lstStyle/>
          <a:p>
            <a:r>
              <a:rPr lang="en-US" sz="2800" b="1" cap="all" dirty="0">
                <a:solidFill>
                  <a:srgbClr val="800080"/>
                </a:solidFill>
                <a:latin typeface="+mj-lt"/>
                <a:cs typeface="+mj-cs"/>
              </a:rPr>
              <a:t>UNEMPLOYMENT RATES AND DEMOGRAPHICS</a:t>
            </a:r>
          </a:p>
        </p:txBody>
      </p:sp>
      <p:sp>
        <p:nvSpPr>
          <p:cNvPr id="4" name="Content Placeholder 3"/>
          <p:cNvSpPr>
            <a:spLocks noGrp="1"/>
          </p:cNvSpPr>
          <p:nvPr>
            <p:ph sz="quarter" idx="10"/>
          </p:nvPr>
        </p:nvSpPr>
        <p:spPr>
          <a:xfrm>
            <a:off x="197190" y="990600"/>
            <a:ext cx="8650752" cy="868713"/>
          </a:xfrm>
        </p:spPr>
        <p:txBody>
          <a:bodyPr/>
          <a:lstStyle/>
          <a:p>
            <a:r>
              <a:rPr lang="en-US" dirty="0"/>
              <a:t>Data show that unemployment rates vary greatly between groups.</a:t>
            </a:r>
          </a:p>
        </p:txBody>
      </p:sp>
      <p:pic>
        <p:nvPicPr>
          <p:cNvPr id="3" name="Picture 2">
            <a:extLst>
              <a:ext uri="{FF2B5EF4-FFF2-40B4-BE49-F238E27FC236}">
                <a16:creationId xmlns:a16="http://schemas.microsoft.com/office/drawing/2014/main" id="{1A895308-4DDD-95E8-8402-EAA61F60988E}"/>
              </a:ext>
            </a:extLst>
          </p:cNvPr>
          <p:cNvPicPr>
            <a:picLocks noChangeAspect="1"/>
          </p:cNvPicPr>
          <p:nvPr/>
        </p:nvPicPr>
        <p:blipFill>
          <a:blip r:embed="rId2"/>
          <a:stretch>
            <a:fillRect/>
          </a:stretch>
        </p:blipFill>
        <p:spPr>
          <a:xfrm>
            <a:off x="1011657" y="2133600"/>
            <a:ext cx="7370343" cy="4267570"/>
          </a:xfrm>
          <a:prstGeom prst="rect">
            <a:avLst/>
          </a:prstGeom>
        </p:spPr>
      </p:pic>
    </p:spTree>
    <p:extLst>
      <p:ext uri="{BB962C8B-B14F-4D97-AF65-F5344CB8AC3E}">
        <p14:creationId xmlns:p14="http://schemas.microsoft.com/office/powerpoint/2010/main" val="243345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FC0E9-4288-4DBC-9482-7728C0B8CE33}"/>
              </a:ext>
            </a:extLst>
          </p:cNvPr>
          <p:cNvSpPr>
            <a:spLocks noGrp="1"/>
          </p:cNvSpPr>
          <p:nvPr>
            <p:ph type="title"/>
          </p:nvPr>
        </p:nvSpPr>
        <p:spPr>
          <a:xfrm>
            <a:off x="609600" y="228600"/>
            <a:ext cx="8229600" cy="838200"/>
          </a:xfrm>
        </p:spPr>
        <p:txBody>
          <a:bodyPr/>
          <a:lstStyle/>
          <a:p>
            <a:r>
              <a:rPr lang="en-US" sz="2800" dirty="0"/>
              <a:t>Youth Unemployment Rates by Country MENA</a:t>
            </a:r>
          </a:p>
        </p:txBody>
      </p:sp>
      <p:pic>
        <p:nvPicPr>
          <p:cNvPr id="3" name="Picture 2">
            <a:extLst>
              <a:ext uri="{FF2B5EF4-FFF2-40B4-BE49-F238E27FC236}">
                <a16:creationId xmlns:a16="http://schemas.microsoft.com/office/drawing/2014/main" id="{945449F6-9A5D-1FE3-E596-AC8AF22438AD}"/>
              </a:ext>
            </a:extLst>
          </p:cNvPr>
          <p:cNvPicPr>
            <a:picLocks noChangeAspect="1"/>
          </p:cNvPicPr>
          <p:nvPr/>
        </p:nvPicPr>
        <p:blipFill>
          <a:blip r:embed="rId2"/>
          <a:stretch>
            <a:fillRect/>
          </a:stretch>
        </p:blipFill>
        <p:spPr>
          <a:xfrm>
            <a:off x="304800" y="1371600"/>
            <a:ext cx="8534400" cy="5143500"/>
          </a:xfrm>
          <a:prstGeom prst="rect">
            <a:avLst/>
          </a:prstGeom>
        </p:spPr>
      </p:pic>
    </p:spTree>
    <p:extLst>
      <p:ext uri="{BB962C8B-B14F-4D97-AF65-F5344CB8AC3E}">
        <p14:creationId xmlns:p14="http://schemas.microsoft.com/office/powerpoint/2010/main" val="1209541788"/>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32587"/>
            <a:ext cx="8820286" cy="870984"/>
          </a:xfrm>
        </p:spPr>
        <p:txBody>
          <a:bodyPr/>
          <a:lstStyle/>
          <a:p>
            <a:r>
              <a:rPr lang="en-US" sz="2800" b="1" dirty="0">
                <a:solidFill>
                  <a:srgbClr val="800080"/>
                </a:solidFill>
                <a:latin typeface="+mj-lt"/>
                <a:cs typeface="+mj-cs"/>
              </a:rPr>
              <a:t>GROWTH AND UNEMPLOYMENT</a:t>
            </a:r>
          </a:p>
        </p:txBody>
      </p:sp>
      <p:sp>
        <p:nvSpPr>
          <p:cNvPr id="4" name="Content Placeholder 3"/>
          <p:cNvSpPr>
            <a:spLocks noGrp="1"/>
          </p:cNvSpPr>
          <p:nvPr>
            <p:ph sz="quarter" idx="10"/>
          </p:nvPr>
        </p:nvSpPr>
        <p:spPr>
          <a:xfrm>
            <a:off x="304004" y="4948061"/>
            <a:ext cx="8650752" cy="1408573"/>
          </a:xfrm>
        </p:spPr>
        <p:txBody>
          <a:bodyPr/>
          <a:lstStyle/>
          <a:p>
            <a:r>
              <a:rPr lang="en-US" sz="2118" dirty="0"/>
              <a:t>During every recession, the unemployment rate rose. </a:t>
            </a:r>
          </a:p>
          <a:p>
            <a:r>
              <a:rPr lang="en-US" sz="2118" dirty="0"/>
              <a:t>During economic expansion, the unemployment rate usually falls but not always: Look at the periods following the recessions of 1990–1991 and 2001. </a:t>
            </a:r>
          </a:p>
        </p:txBody>
      </p:sp>
      <p:pic>
        <p:nvPicPr>
          <p:cNvPr id="3" name="Picture 2">
            <a:extLst>
              <a:ext uri="{FF2B5EF4-FFF2-40B4-BE49-F238E27FC236}">
                <a16:creationId xmlns:a16="http://schemas.microsoft.com/office/drawing/2014/main" id="{B6BD3B07-2816-64AC-DD85-5B1388C90777}"/>
              </a:ext>
            </a:extLst>
          </p:cNvPr>
          <p:cNvPicPr>
            <a:picLocks noChangeAspect="1"/>
          </p:cNvPicPr>
          <p:nvPr/>
        </p:nvPicPr>
        <p:blipFill>
          <a:blip r:embed="rId2"/>
          <a:stretch>
            <a:fillRect/>
          </a:stretch>
        </p:blipFill>
        <p:spPr>
          <a:xfrm>
            <a:off x="810814" y="903571"/>
            <a:ext cx="7467600" cy="4170025"/>
          </a:xfrm>
          <a:prstGeom prst="rect">
            <a:avLst/>
          </a:prstGeom>
        </p:spPr>
      </p:pic>
    </p:spTree>
    <p:extLst>
      <p:ext uri="{BB962C8B-B14F-4D97-AF65-F5344CB8AC3E}">
        <p14:creationId xmlns:p14="http://schemas.microsoft.com/office/powerpoint/2010/main" val="4100879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76817"/>
            <a:ext cx="8820286" cy="996707"/>
          </a:xfrm>
        </p:spPr>
        <p:txBody>
          <a:bodyPr/>
          <a:lstStyle/>
          <a:p>
            <a:r>
              <a:rPr lang="en-US" sz="2400" b="1" dirty="0">
                <a:solidFill>
                  <a:srgbClr val="800080"/>
                </a:solidFill>
                <a:latin typeface="+mj-lt"/>
                <a:cs typeface="+mj-cs"/>
              </a:rPr>
              <a:t>GROWTH AND CHANGES IN UNEMPLOYMENT, 1949–2019</a:t>
            </a:r>
          </a:p>
        </p:txBody>
      </p:sp>
      <p:sp>
        <p:nvSpPr>
          <p:cNvPr id="6" name="Content Placeholder 5"/>
          <p:cNvSpPr>
            <a:spLocks noGrp="1"/>
          </p:cNvSpPr>
          <p:nvPr>
            <p:ph sz="quarter" idx="10"/>
          </p:nvPr>
        </p:nvSpPr>
        <p:spPr>
          <a:xfrm>
            <a:off x="246624" y="838200"/>
            <a:ext cx="8650752" cy="1938541"/>
          </a:xfrm>
        </p:spPr>
        <p:txBody>
          <a:bodyPr/>
          <a:lstStyle/>
          <a:p>
            <a:r>
              <a:rPr lang="en-US" sz="1800" dirty="0"/>
              <a:t>There is a generally strong negative relationship between growth and unemployment. </a:t>
            </a:r>
          </a:p>
          <a:p>
            <a:pPr marL="354013" indent="-354013"/>
            <a:r>
              <a:rPr lang="en-US" sz="1800" dirty="0"/>
              <a:t>There is a generally strong negative relationship between growth and unemployment. </a:t>
            </a:r>
          </a:p>
          <a:p>
            <a:pPr marL="354013" indent="-354013"/>
            <a:r>
              <a:rPr lang="en-US" sz="1800" dirty="0"/>
              <a:t>In general, the unemployment rate fell when growth was above its average of 3.11% a year and rose when growth was below average.</a:t>
            </a:r>
          </a:p>
        </p:txBody>
      </p:sp>
      <p:pic>
        <p:nvPicPr>
          <p:cNvPr id="3" name="Picture 2">
            <a:extLst>
              <a:ext uri="{FF2B5EF4-FFF2-40B4-BE49-F238E27FC236}">
                <a16:creationId xmlns:a16="http://schemas.microsoft.com/office/drawing/2014/main" id="{A2C5EDF7-4DE5-EC4A-7BCC-C9914899601D}"/>
              </a:ext>
            </a:extLst>
          </p:cNvPr>
          <p:cNvPicPr>
            <a:picLocks noChangeAspect="1"/>
          </p:cNvPicPr>
          <p:nvPr/>
        </p:nvPicPr>
        <p:blipFill>
          <a:blip r:embed="rId2"/>
          <a:stretch>
            <a:fillRect/>
          </a:stretch>
        </p:blipFill>
        <p:spPr>
          <a:xfrm>
            <a:off x="762000" y="3104717"/>
            <a:ext cx="7437765" cy="3533314"/>
          </a:xfrm>
          <a:prstGeom prst="rect">
            <a:avLst/>
          </a:prstGeom>
        </p:spPr>
      </p:pic>
    </p:spTree>
    <p:extLst>
      <p:ext uri="{BB962C8B-B14F-4D97-AF65-F5344CB8AC3E}">
        <p14:creationId xmlns:p14="http://schemas.microsoft.com/office/powerpoint/2010/main" val="135635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5EECBD0-99E3-43C3-A4E9-6DF5FB39CFAD}"/>
              </a:ext>
            </a:extLst>
          </p:cNvPr>
          <p:cNvSpPr>
            <a:spLocks noGrp="1" noChangeArrowheads="1"/>
          </p:cNvSpPr>
          <p:nvPr>
            <p:ph type="title"/>
          </p:nvPr>
        </p:nvSpPr>
        <p:spPr>
          <a:xfrm>
            <a:off x="228600" y="274638"/>
            <a:ext cx="8458200" cy="563562"/>
          </a:xfrm>
        </p:spPr>
        <p:txBody>
          <a:bodyPr/>
          <a:lstStyle/>
          <a:p>
            <a:pPr eaLnBrk="1" hangingPunct="1"/>
            <a:r>
              <a:rPr lang="en-US" altLang="en-US" sz="2800" cap="all" dirty="0"/>
              <a:t>Unemployment and Full Employment</a:t>
            </a:r>
          </a:p>
        </p:txBody>
      </p:sp>
      <p:pic>
        <p:nvPicPr>
          <p:cNvPr id="3" name="Picture 2">
            <a:extLst>
              <a:ext uri="{FF2B5EF4-FFF2-40B4-BE49-F238E27FC236}">
                <a16:creationId xmlns:a16="http://schemas.microsoft.com/office/drawing/2014/main" id="{B68E4F0D-78BB-4C3D-A34C-B431C2BFEB4D}"/>
              </a:ext>
            </a:extLst>
          </p:cNvPr>
          <p:cNvPicPr>
            <a:picLocks noChangeAspect="1"/>
          </p:cNvPicPr>
          <p:nvPr/>
        </p:nvPicPr>
        <p:blipFill>
          <a:blip r:embed="rId3"/>
          <a:stretch>
            <a:fillRect/>
          </a:stretch>
        </p:blipFill>
        <p:spPr>
          <a:xfrm>
            <a:off x="609600" y="838200"/>
            <a:ext cx="8077200" cy="5638800"/>
          </a:xfrm>
          <a:prstGeom prst="rect">
            <a:avLst/>
          </a:prstGeom>
        </p:spPr>
      </p:pic>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7CD6-575F-4AA2-8E5B-F87667CB5DC9}"/>
              </a:ext>
            </a:extLst>
          </p:cNvPr>
          <p:cNvSpPr>
            <a:spLocks noGrp="1"/>
          </p:cNvSpPr>
          <p:nvPr>
            <p:ph type="title"/>
          </p:nvPr>
        </p:nvSpPr>
        <p:spPr>
          <a:xfrm>
            <a:off x="457200" y="304800"/>
            <a:ext cx="8229600" cy="457200"/>
          </a:xfrm>
        </p:spPr>
        <p:txBody>
          <a:bodyPr/>
          <a:lstStyle/>
          <a:p>
            <a:r>
              <a:rPr lang="en-US" sz="3200" dirty="0">
                <a:solidFill>
                  <a:srgbClr val="7030A0"/>
                </a:solidFill>
                <a:latin typeface="+mn-lt"/>
              </a:rPr>
              <a:t>Frictional Unemployment</a:t>
            </a:r>
            <a:endParaRPr lang="en-US" dirty="0"/>
          </a:p>
        </p:txBody>
      </p:sp>
      <p:sp>
        <p:nvSpPr>
          <p:cNvPr id="4" name="TextBox 3">
            <a:extLst>
              <a:ext uri="{FF2B5EF4-FFF2-40B4-BE49-F238E27FC236}">
                <a16:creationId xmlns:a16="http://schemas.microsoft.com/office/drawing/2014/main" id="{D30A1B53-CC07-45CC-8238-054B1FF03F4C}"/>
              </a:ext>
            </a:extLst>
          </p:cNvPr>
          <p:cNvSpPr txBox="1"/>
          <p:nvPr/>
        </p:nvSpPr>
        <p:spPr>
          <a:xfrm>
            <a:off x="382484" y="762000"/>
            <a:ext cx="8379031" cy="2985433"/>
          </a:xfrm>
          <a:prstGeom prst="rect">
            <a:avLst/>
          </a:prstGeom>
          <a:noFill/>
        </p:spPr>
        <p:txBody>
          <a:bodyPr wrap="square">
            <a:spAutoFit/>
          </a:bodyPr>
          <a:lstStyle/>
          <a:p>
            <a:pPr eaLnBrk="1" hangingPunct="1">
              <a:defRPr/>
            </a:pPr>
            <a:r>
              <a:rPr lang="en-US" sz="2400" dirty="0">
                <a:latin typeface="Arial" charset="0"/>
              </a:rPr>
              <a:t>Frictional Unemployment </a:t>
            </a:r>
            <a:r>
              <a:rPr lang="en-US" sz="2400" b="0" dirty="0">
                <a:latin typeface="Arial" charset="0"/>
              </a:rPr>
              <a:t>is unemployment that arises from normal labor market turnover.</a:t>
            </a:r>
          </a:p>
          <a:p>
            <a:pPr marL="342900" indent="-342900" eaLnBrk="1" hangingPunct="1">
              <a:buFont typeface="Arial" panose="020B0604020202020204" pitchFamily="34" charset="0"/>
              <a:buChar char="•"/>
              <a:defRPr/>
            </a:pPr>
            <a:r>
              <a:rPr lang="en-US" sz="2000" b="0" dirty="0">
                <a:latin typeface="Arial" charset="0"/>
              </a:rPr>
              <a:t>The creation and destruction of jobs requires that unemployed workers search for new jobs.</a:t>
            </a:r>
          </a:p>
          <a:p>
            <a:pPr marL="342900" indent="-342900" eaLnBrk="1" hangingPunct="1">
              <a:buFont typeface="Arial" panose="020B0604020202020204" pitchFamily="34" charset="0"/>
              <a:buChar char="•"/>
              <a:defRPr/>
            </a:pPr>
            <a:r>
              <a:rPr lang="en-US" sz="2000" b="0" dirty="0">
                <a:latin typeface="Arial" charset="0"/>
              </a:rPr>
              <a:t>Increases in the number of people entering and reentering the labor force and increases in unemployment benefits raise frictional unemployment.</a:t>
            </a:r>
          </a:p>
          <a:p>
            <a:pPr marL="342900" indent="-342900" eaLnBrk="1" hangingPunct="1">
              <a:buFont typeface="Arial" panose="020B0604020202020204" pitchFamily="34" charset="0"/>
              <a:buChar char="•"/>
              <a:defRPr/>
            </a:pPr>
            <a:r>
              <a:rPr lang="en-AU" sz="2000" b="0" dirty="0">
                <a:latin typeface="Arial" charset="0"/>
              </a:rPr>
              <a:t>Frictional unemployment is a permanent and healthy phenomenon of a growing economy</a:t>
            </a:r>
            <a:endParaRPr lang="en-US" sz="2000" b="0" dirty="0">
              <a:latin typeface="Arial" charset="0"/>
            </a:endParaRPr>
          </a:p>
        </p:txBody>
      </p:sp>
      <p:pic>
        <p:nvPicPr>
          <p:cNvPr id="8" name="Picture 7">
            <a:extLst>
              <a:ext uri="{FF2B5EF4-FFF2-40B4-BE49-F238E27FC236}">
                <a16:creationId xmlns:a16="http://schemas.microsoft.com/office/drawing/2014/main" id="{C44B2079-E56F-4DD0-95EE-462FFC18323D}"/>
              </a:ext>
            </a:extLst>
          </p:cNvPr>
          <p:cNvPicPr>
            <a:picLocks noChangeAspect="1"/>
          </p:cNvPicPr>
          <p:nvPr/>
        </p:nvPicPr>
        <p:blipFill>
          <a:blip r:embed="rId2"/>
          <a:stretch>
            <a:fillRect/>
          </a:stretch>
        </p:blipFill>
        <p:spPr>
          <a:xfrm>
            <a:off x="609600" y="3747433"/>
            <a:ext cx="8382000" cy="2653367"/>
          </a:xfrm>
          <a:prstGeom prst="rect">
            <a:avLst/>
          </a:prstGeom>
        </p:spPr>
      </p:pic>
    </p:spTree>
    <p:extLst>
      <p:ext uri="{BB962C8B-B14F-4D97-AF65-F5344CB8AC3E}">
        <p14:creationId xmlns:p14="http://schemas.microsoft.com/office/powerpoint/2010/main" val="2643589333"/>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34" y="304800"/>
            <a:ext cx="9087567" cy="887102"/>
          </a:xfrm>
        </p:spPr>
        <p:txBody>
          <a:bodyPr/>
          <a:lstStyle/>
          <a:p>
            <a:r>
              <a:rPr lang="en-US" sz="2800" b="1" dirty="0">
                <a:solidFill>
                  <a:srgbClr val="800080"/>
                </a:solidFill>
                <a:latin typeface="+mj-lt"/>
                <a:cs typeface="+mj-cs"/>
              </a:rPr>
              <a:t>WHAT YOU WILL LEARN IN THIS CHAPTER</a:t>
            </a:r>
          </a:p>
        </p:txBody>
      </p:sp>
      <p:sp>
        <p:nvSpPr>
          <p:cNvPr id="24" name="Content Placeholder 2"/>
          <p:cNvSpPr>
            <a:spLocks noGrp="1"/>
          </p:cNvSpPr>
          <p:nvPr>
            <p:ph sz="quarter" idx="10"/>
          </p:nvPr>
        </p:nvSpPr>
        <p:spPr>
          <a:xfrm>
            <a:off x="246624" y="1378271"/>
            <a:ext cx="8650752" cy="5000875"/>
          </a:xfrm>
        </p:spPr>
        <p:txBody>
          <a:bodyPr/>
          <a:lstStyle/>
          <a:p>
            <a:pPr marL="411838" indent="-411838"/>
            <a:r>
              <a:rPr lang="en-US" dirty="0"/>
              <a:t>How is unemployment measured and how is the unemployment rate calculated?</a:t>
            </a:r>
          </a:p>
          <a:p>
            <a:pPr marL="411838" indent="-411838"/>
            <a:r>
              <a:rPr lang="en-US" dirty="0"/>
              <a:t>What is the significance of the unemployment rate for the economy?</a:t>
            </a:r>
          </a:p>
          <a:p>
            <a:pPr marL="411838" indent="-411838"/>
            <a:r>
              <a:rPr lang="en-US" dirty="0"/>
              <a:t>What is the relationship between the unemployment rate and economic growth?</a:t>
            </a:r>
          </a:p>
          <a:p>
            <a:pPr marL="411838" indent="-411838"/>
            <a:r>
              <a:rPr lang="en-US" dirty="0"/>
              <a:t>What factors determine the natural rate of unemployment?</a:t>
            </a:r>
          </a:p>
          <a:p>
            <a:pPr marL="411838" indent="-411838"/>
            <a:r>
              <a:rPr lang="en-US" dirty="0"/>
              <a:t>What are the economic costs of inflation?</a:t>
            </a:r>
          </a:p>
          <a:p>
            <a:pPr marL="411838" indent="-411838"/>
            <a:r>
              <a:rPr lang="en-US" dirty="0"/>
              <a:t>How do inflation and deflation create winners and losers?</a:t>
            </a:r>
          </a:p>
          <a:p>
            <a:pPr marL="411838" indent="-411838"/>
            <a:r>
              <a:rPr lang="en-US" dirty="0"/>
              <a:t>Why do policy makers try to maintain a stable rate of inflation?</a:t>
            </a:r>
          </a:p>
        </p:txBody>
      </p:sp>
    </p:spTree>
    <p:extLst>
      <p:ext uri="{BB962C8B-B14F-4D97-AF65-F5344CB8AC3E}">
        <p14:creationId xmlns:p14="http://schemas.microsoft.com/office/powerpoint/2010/main" val="32448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46" y="228600"/>
            <a:ext cx="9087567" cy="870984"/>
          </a:xfrm>
        </p:spPr>
        <p:txBody>
          <a:bodyPr/>
          <a:lstStyle/>
          <a:p>
            <a:r>
              <a:rPr lang="en-US" b="1" dirty="0"/>
              <a:t>LABOR MARKET FLOWS, FEBRUARY 2023</a:t>
            </a:r>
          </a:p>
        </p:txBody>
      </p:sp>
      <p:sp>
        <p:nvSpPr>
          <p:cNvPr id="5" name="Content Placeholder 4"/>
          <p:cNvSpPr>
            <a:spLocks noGrp="1"/>
          </p:cNvSpPr>
          <p:nvPr>
            <p:ph sz="quarter" idx="10"/>
          </p:nvPr>
        </p:nvSpPr>
        <p:spPr>
          <a:xfrm>
            <a:off x="246624" y="1094587"/>
            <a:ext cx="8650752" cy="1281026"/>
          </a:xfrm>
        </p:spPr>
        <p:txBody>
          <a:bodyPr/>
          <a:lstStyle/>
          <a:p>
            <a:pPr marL="312381" indent="-312381"/>
            <a:r>
              <a:rPr lang="en-US" dirty="0"/>
              <a:t>Even in low-employment months, many workers move into and out of both employment and unemployment.</a:t>
            </a:r>
          </a:p>
        </p:txBody>
      </p:sp>
      <p:pic>
        <p:nvPicPr>
          <p:cNvPr id="3" name="Picture 2" descr="A flowchart shows the flow of workers in 2023 between employed, unemployed, and not in labor force.&#10;The chart shows workers flow as follows:&#10;• Employed flows to:&#10;◦ Unemployed: 1.42 million&#10;◦ Not in labor force: 5.06 million&#10;• Unemployed flows to:&#10;◦ Employed: 1.64 million&#10;◦ Not in labor force: 1.24 million&#10;• Not in labor force flows to:&#10;◦ Unemployed: 1.70 million&#10;◦ Employed: 4.99 million">
            <a:extLst>
              <a:ext uri="{FF2B5EF4-FFF2-40B4-BE49-F238E27FC236}">
                <a16:creationId xmlns:a16="http://schemas.microsoft.com/office/drawing/2014/main" id="{D8306F4E-2035-C8B5-A75D-115183A00885}"/>
              </a:ext>
            </a:extLst>
          </p:cNvPr>
          <p:cNvPicPr>
            <a:picLocks noChangeAspect="1"/>
          </p:cNvPicPr>
          <p:nvPr/>
        </p:nvPicPr>
        <p:blipFill>
          <a:blip r:embed="rId2"/>
          <a:stretch>
            <a:fillRect/>
          </a:stretch>
        </p:blipFill>
        <p:spPr>
          <a:xfrm>
            <a:off x="1292949" y="2209800"/>
            <a:ext cx="6558103" cy="4038600"/>
          </a:xfrm>
          <a:prstGeom prst="rect">
            <a:avLst/>
          </a:prstGeom>
        </p:spPr>
      </p:pic>
    </p:spTree>
    <p:extLst>
      <p:ext uri="{BB962C8B-B14F-4D97-AF65-F5344CB8AC3E}">
        <p14:creationId xmlns:p14="http://schemas.microsoft.com/office/powerpoint/2010/main" val="189106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9" y="196198"/>
            <a:ext cx="9087567" cy="870984"/>
          </a:xfrm>
        </p:spPr>
        <p:txBody>
          <a:bodyPr/>
          <a:lstStyle/>
          <a:p>
            <a:r>
              <a:rPr lang="en-US" sz="2800" b="1" cap="all" dirty="0">
                <a:solidFill>
                  <a:srgbClr val="800080"/>
                </a:solidFill>
                <a:latin typeface="+mj-lt"/>
                <a:cs typeface="+mj-cs"/>
              </a:rPr>
              <a:t>DURATION OF UNEMPLOYMENT, FEBRUARY 2023</a:t>
            </a:r>
          </a:p>
        </p:txBody>
      </p:sp>
      <p:sp>
        <p:nvSpPr>
          <p:cNvPr id="4" name="Content Placeholder 3"/>
          <p:cNvSpPr>
            <a:spLocks noGrp="1"/>
          </p:cNvSpPr>
          <p:nvPr>
            <p:ph sz="quarter" idx="10"/>
          </p:nvPr>
        </p:nvSpPr>
        <p:spPr>
          <a:xfrm>
            <a:off x="36699" y="1426564"/>
            <a:ext cx="3604956" cy="3625321"/>
          </a:xfrm>
        </p:spPr>
        <p:txBody>
          <a:bodyPr/>
          <a:lstStyle/>
          <a:p>
            <a:r>
              <a:rPr lang="en-US" sz="2400" dirty="0"/>
              <a:t>The short duration of unemployment for most workers suggests that unemployment in early 2023 was mostly frictional.</a:t>
            </a:r>
          </a:p>
        </p:txBody>
      </p:sp>
      <p:pic>
        <p:nvPicPr>
          <p:cNvPr id="3" name="Picture 2">
            <a:extLst>
              <a:ext uri="{FF2B5EF4-FFF2-40B4-BE49-F238E27FC236}">
                <a16:creationId xmlns:a16="http://schemas.microsoft.com/office/drawing/2014/main" id="{B202293C-D7FD-0AA9-8550-95C784CD6754}"/>
              </a:ext>
            </a:extLst>
          </p:cNvPr>
          <p:cNvPicPr>
            <a:picLocks noChangeAspect="1"/>
          </p:cNvPicPr>
          <p:nvPr/>
        </p:nvPicPr>
        <p:blipFill>
          <a:blip r:embed="rId2"/>
          <a:stretch>
            <a:fillRect/>
          </a:stretch>
        </p:blipFill>
        <p:spPr>
          <a:xfrm>
            <a:off x="4038600" y="1420246"/>
            <a:ext cx="4633362" cy="4017507"/>
          </a:xfrm>
          <a:prstGeom prst="rect">
            <a:avLst/>
          </a:prstGeom>
        </p:spPr>
      </p:pic>
    </p:spTree>
    <p:extLst>
      <p:ext uri="{BB962C8B-B14F-4D97-AF65-F5344CB8AC3E}">
        <p14:creationId xmlns:p14="http://schemas.microsoft.com/office/powerpoint/2010/main" val="3594556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EE19AA1-6582-41D0-8CC7-1BD6F6B3D186}"/>
              </a:ext>
            </a:extLst>
          </p:cNvPr>
          <p:cNvSpPr>
            <a:spLocks noGrp="1" noChangeArrowheads="1"/>
          </p:cNvSpPr>
          <p:nvPr>
            <p:ph type="title"/>
          </p:nvPr>
        </p:nvSpPr>
        <p:spPr>
          <a:xfrm>
            <a:off x="457200" y="274638"/>
            <a:ext cx="8229600" cy="792162"/>
          </a:xfrm>
        </p:spPr>
        <p:txBody>
          <a:bodyPr/>
          <a:lstStyle/>
          <a:p>
            <a:pPr>
              <a:spcBef>
                <a:spcPts val="551"/>
              </a:spcBef>
            </a:pPr>
            <a:r>
              <a:rPr lang="en-US" altLang="en-US" sz="2800" cap="all" dirty="0"/>
              <a:t>Unemployment and Full Employment</a:t>
            </a:r>
          </a:p>
        </p:txBody>
      </p:sp>
      <p:sp>
        <p:nvSpPr>
          <p:cNvPr id="240643" name="Rectangle 3">
            <a:extLst>
              <a:ext uri="{FF2B5EF4-FFF2-40B4-BE49-F238E27FC236}">
                <a16:creationId xmlns:a16="http://schemas.microsoft.com/office/drawing/2014/main" id="{A7F74223-80AF-40D6-AEDB-C515793EFF33}"/>
              </a:ext>
            </a:extLst>
          </p:cNvPr>
          <p:cNvSpPr>
            <a:spLocks noGrp="1" noChangeArrowheads="1"/>
          </p:cNvSpPr>
          <p:nvPr>
            <p:ph type="body" idx="1"/>
          </p:nvPr>
        </p:nvSpPr>
        <p:spPr>
          <a:xfrm>
            <a:off x="228600" y="1371600"/>
            <a:ext cx="8458200" cy="2590800"/>
          </a:xfrm>
        </p:spPr>
        <p:txBody>
          <a:bodyPr/>
          <a:lstStyle/>
          <a:p>
            <a:pPr indent="0" eaLnBrk="1" hangingPunct="1">
              <a:buFontTx/>
              <a:buNone/>
              <a:defRPr/>
            </a:pPr>
            <a:r>
              <a:rPr lang="en-AU" altLang="en-US" sz="2400" b="1" dirty="0">
                <a:solidFill>
                  <a:srgbClr val="7030A0"/>
                </a:solidFill>
              </a:rPr>
              <a:t>Structural Unemployment </a:t>
            </a:r>
            <a:r>
              <a:rPr lang="en-US" altLang="en-US" sz="2400" dirty="0"/>
              <a:t>is unemployment created by changes in technology and foreign competition that change the skills needed to perform jobs or the locations of jobs. M</a:t>
            </a:r>
            <a:r>
              <a:rPr lang="en-US" sz="2400" dirty="0"/>
              <a:t>ore people are seeking jobs in a particular labor market than there are jobs available at the current wage rate, even when the economy is at the peak of the business cycle</a:t>
            </a:r>
            <a:endParaRPr lang="en-US" altLang="en-US" sz="2400" dirty="0"/>
          </a:p>
          <a:p>
            <a:pPr indent="0" eaLnBrk="1" hangingPunct="1">
              <a:buFontTx/>
              <a:buNone/>
              <a:defRPr/>
            </a:pPr>
            <a:endParaRPr lang="en-US" altLang="en-US" sz="2400" dirty="0"/>
          </a:p>
          <a:p>
            <a:pPr marL="685800" eaLnBrk="1" hangingPunct="1">
              <a:buFont typeface="Wingdings" panose="05000000000000000000" pitchFamily="2" charset="2"/>
              <a:buChar char="§"/>
              <a:defRPr/>
            </a:pPr>
            <a:r>
              <a:rPr lang="en-US" altLang="en-US" sz="2400" dirty="0"/>
              <a:t>Structural unemployment lasts longer than frictional unemployment</a:t>
            </a:r>
            <a:r>
              <a:rPr lang="en-US" altLang="en-US" dirty="0"/>
              <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0643">
                                            <p:txEl>
                                              <p:pRg st="2" end="2"/>
                                            </p:txEl>
                                          </p:spTgt>
                                        </p:tgtEl>
                                        <p:attrNameLst>
                                          <p:attrName>style.visibility</p:attrName>
                                        </p:attrNameLst>
                                      </p:cBhvr>
                                      <p:to>
                                        <p:strVal val="visible"/>
                                      </p:to>
                                    </p:set>
                                    <p:animEffect transition="in" filter="wipe(left)">
                                      <p:cBhvr>
                                        <p:cTn id="7" dur="1000"/>
                                        <p:tgtEl>
                                          <p:spTgt spid="240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04800" y="928562"/>
            <a:ext cx="8736626" cy="5000875"/>
          </a:xfrm>
        </p:spPr>
        <p:txBody>
          <a:bodyPr/>
          <a:lstStyle/>
          <a:p>
            <a:pPr marL="0" indent="0">
              <a:spcAft>
                <a:spcPts val="1059"/>
              </a:spcAft>
              <a:buNone/>
            </a:pPr>
            <a:r>
              <a:rPr lang="en-US" b="1" dirty="0"/>
              <a:t>Some causes of structural unemployment:</a:t>
            </a:r>
          </a:p>
          <a:p>
            <a:pPr>
              <a:spcBef>
                <a:spcPts val="0"/>
              </a:spcBef>
              <a:spcAft>
                <a:spcPts val="1059"/>
              </a:spcAft>
              <a:defRPr/>
            </a:pPr>
            <a:r>
              <a:rPr lang="en-US" sz="2471" b="1" dirty="0"/>
              <a:t>Labor unions</a:t>
            </a:r>
          </a:p>
          <a:p>
            <a:pPr lvl="1">
              <a:spcBef>
                <a:spcPts val="0"/>
              </a:spcBef>
              <a:spcAft>
                <a:spcPts val="0"/>
              </a:spcAft>
              <a:defRPr/>
            </a:pPr>
            <a:r>
              <a:rPr lang="en-US" dirty="0"/>
              <a:t> </a:t>
            </a:r>
            <a:r>
              <a:rPr lang="en-US" b="1" dirty="0"/>
              <a:t>Union: </a:t>
            </a:r>
            <a:r>
              <a:rPr lang="en-US" dirty="0"/>
              <a:t>an association of workers that bargains collectively with employers over wages, benefits, and working conditions</a:t>
            </a:r>
          </a:p>
          <a:p>
            <a:pPr lvl="1">
              <a:spcBef>
                <a:spcPts val="0"/>
              </a:spcBef>
              <a:spcAft>
                <a:spcPts val="0"/>
              </a:spcAft>
              <a:defRPr/>
            </a:pPr>
            <a:r>
              <a:rPr lang="en-US" i="1" dirty="0"/>
              <a:t>Unions take many forms: some act to increase wages simply by restricting entry into a profession with licensing requirements.</a:t>
            </a:r>
          </a:p>
          <a:p>
            <a:pPr marL="411838" lvl="2" indent="-411838" defTabSz="347401">
              <a:spcAft>
                <a:spcPts val="529"/>
              </a:spcAft>
              <a:buFont typeface="Arial" panose="020B0604020202020204" pitchFamily="34" charset="0"/>
              <a:buChar char="•"/>
            </a:pPr>
            <a:r>
              <a:rPr lang="en-US" sz="2471" b="1" dirty="0"/>
              <a:t>Efficiency wages: </a:t>
            </a:r>
            <a:r>
              <a:rPr lang="en-US" sz="2471" dirty="0"/>
              <a:t>wages that employers set above the equilibrium rate as an incentive for better employee performance</a:t>
            </a:r>
            <a:endParaRPr lang="en-US" sz="2471" b="1" dirty="0"/>
          </a:p>
          <a:p>
            <a:pPr marL="411838" lvl="1" indent="-411838" defTabSz="347401">
              <a:spcAft>
                <a:spcPts val="529"/>
              </a:spcAft>
              <a:buFont typeface="Arial" panose="020B0604020202020204" pitchFamily="34" charset="0"/>
              <a:buChar char="•"/>
            </a:pPr>
            <a:r>
              <a:rPr lang="en-US" sz="2471" b="1" dirty="0"/>
              <a:t>Side effects of government policies</a:t>
            </a:r>
          </a:p>
          <a:p>
            <a:pPr marL="411838" lvl="1" indent="-411838" defTabSz="347401">
              <a:spcAft>
                <a:spcPts val="529"/>
              </a:spcAft>
              <a:buFont typeface="Arial" panose="020B0604020202020204" pitchFamily="34" charset="0"/>
              <a:buChar char="•"/>
            </a:pPr>
            <a:r>
              <a:rPr lang="en-US" sz="2471" b="1" dirty="0"/>
              <a:t>Mismatches between employees and employers</a:t>
            </a:r>
          </a:p>
          <a:p>
            <a:pPr marL="411838" lvl="1" indent="-411838" defTabSz="347401">
              <a:spcAft>
                <a:spcPts val="529"/>
              </a:spcAft>
              <a:buFont typeface="Arial" panose="020B0604020202020204" pitchFamily="34" charset="0"/>
              <a:buChar char="•"/>
            </a:pPr>
            <a:endParaRPr lang="en-US" sz="2471" dirty="0"/>
          </a:p>
        </p:txBody>
      </p:sp>
      <p:sp>
        <p:nvSpPr>
          <p:cNvPr id="6" name="Title 1">
            <a:extLst>
              <a:ext uri="{FF2B5EF4-FFF2-40B4-BE49-F238E27FC236}">
                <a16:creationId xmlns:a16="http://schemas.microsoft.com/office/drawing/2014/main" id="{2912ABED-FBDE-475A-90C1-7D3FE0A32DDF}"/>
              </a:ext>
            </a:extLst>
          </p:cNvPr>
          <p:cNvSpPr>
            <a:spLocks noGrp="1"/>
          </p:cNvSpPr>
          <p:nvPr>
            <p:ph type="title"/>
          </p:nvPr>
        </p:nvSpPr>
        <p:spPr>
          <a:xfrm>
            <a:off x="0" y="152400"/>
            <a:ext cx="9087567" cy="870984"/>
          </a:xfrm>
        </p:spPr>
        <p:txBody>
          <a:bodyPr/>
          <a:lstStyle/>
          <a:p>
            <a:r>
              <a:rPr lang="en-US" sz="2800" b="1" cap="all" dirty="0">
                <a:solidFill>
                  <a:srgbClr val="800080"/>
                </a:solidFill>
                <a:latin typeface="+mj-lt"/>
                <a:cs typeface="+mj-cs"/>
              </a:rPr>
              <a:t>STRUCTURAL UNEMPLOYMENT</a:t>
            </a:r>
          </a:p>
        </p:txBody>
      </p:sp>
    </p:spTree>
    <p:extLst>
      <p:ext uri="{BB962C8B-B14F-4D97-AF65-F5344CB8AC3E}">
        <p14:creationId xmlns:p14="http://schemas.microsoft.com/office/powerpoint/2010/main" val="1015565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87567" cy="870984"/>
          </a:xfrm>
        </p:spPr>
        <p:txBody>
          <a:bodyPr/>
          <a:lstStyle/>
          <a:p>
            <a:r>
              <a:rPr lang="en-US" sz="2800" b="1" dirty="0">
                <a:solidFill>
                  <a:srgbClr val="800080"/>
                </a:solidFill>
                <a:latin typeface="+mj-lt"/>
                <a:cs typeface="+mj-cs"/>
              </a:rPr>
              <a:t>STRUCTURAL UNEMPLOYMENT</a:t>
            </a:r>
          </a:p>
        </p:txBody>
      </p:sp>
      <p:sp>
        <p:nvSpPr>
          <p:cNvPr id="5" name="Content Placeholder 4"/>
          <p:cNvSpPr>
            <a:spLocks noGrp="1"/>
          </p:cNvSpPr>
          <p:nvPr>
            <p:ph sz="quarter" idx="10"/>
          </p:nvPr>
        </p:nvSpPr>
        <p:spPr>
          <a:xfrm>
            <a:off x="246624" y="1003186"/>
            <a:ext cx="8650752" cy="1229612"/>
          </a:xfrm>
        </p:spPr>
        <p:txBody>
          <a:bodyPr/>
          <a:lstStyle/>
          <a:p>
            <a:r>
              <a:rPr lang="en-US" dirty="0"/>
              <a:t>The traditional argument: minimum wage creates low-skilled unemployment; the higher the wage, the more structural unemployment</a:t>
            </a:r>
          </a:p>
        </p:txBody>
      </p:sp>
      <p:pic>
        <p:nvPicPr>
          <p:cNvPr id="8" name="Picture Placeholder 7" descr="Figure 8-10 Line graph of Wage rate versus Quantity of labor, showing intersecting straight supply and demand lines. The equilibrium point represents the equilibrium wage rate, W-sub-E. As discussed in the text, a horizontal line representing the wage W-sub-F is above the equilibrium point. The point where the horizontal line crosses the labor supply line therefore represents a greater quantity of labor than the point where it crosses the labor demand line.">
            <a:extLst>
              <a:ext uri="{FF2B5EF4-FFF2-40B4-BE49-F238E27FC236}">
                <a16:creationId xmlns:a16="http://schemas.microsoft.com/office/drawing/2014/main" id="{9A0A9DA5-ADD9-45CD-B164-595296F53B4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1219200" y="2438400"/>
            <a:ext cx="6934200" cy="4267200"/>
          </a:xfrm>
          <a:prstGeom prst="rect">
            <a:avLst/>
          </a:prstGeom>
        </p:spPr>
      </p:pic>
    </p:spTree>
    <p:extLst>
      <p:ext uri="{BB962C8B-B14F-4D97-AF65-F5344CB8AC3E}">
        <p14:creationId xmlns:p14="http://schemas.microsoft.com/office/powerpoint/2010/main" val="2689932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B1E7-5A56-4D58-A3AD-0761C9782005}"/>
              </a:ext>
            </a:extLst>
          </p:cNvPr>
          <p:cNvSpPr>
            <a:spLocks noGrp="1"/>
          </p:cNvSpPr>
          <p:nvPr>
            <p:ph type="title"/>
          </p:nvPr>
        </p:nvSpPr>
        <p:spPr>
          <a:xfrm>
            <a:off x="762000" y="0"/>
            <a:ext cx="8229600" cy="1143000"/>
          </a:xfrm>
        </p:spPr>
        <p:txBody>
          <a:bodyPr/>
          <a:lstStyle/>
          <a:p>
            <a:r>
              <a:rPr lang="en-US" altLang="en-US" sz="2800" cap="all" dirty="0"/>
              <a:t>Cyclical Unemployment</a:t>
            </a:r>
            <a:endParaRPr lang="en-US" sz="2800" cap="all" dirty="0"/>
          </a:p>
        </p:txBody>
      </p:sp>
      <p:sp>
        <p:nvSpPr>
          <p:cNvPr id="4" name="Content Placeholder 3">
            <a:extLst>
              <a:ext uri="{FF2B5EF4-FFF2-40B4-BE49-F238E27FC236}">
                <a16:creationId xmlns:a16="http://schemas.microsoft.com/office/drawing/2014/main" id="{8E943FC2-0789-4A2C-A2B8-A6486C5FB288}"/>
              </a:ext>
            </a:extLst>
          </p:cNvPr>
          <p:cNvSpPr>
            <a:spLocks noGrp="1"/>
          </p:cNvSpPr>
          <p:nvPr>
            <p:ph idx="1"/>
          </p:nvPr>
        </p:nvSpPr>
        <p:spPr>
          <a:xfrm>
            <a:off x="429658" y="914400"/>
            <a:ext cx="8229600" cy="2382191"/>
          </a:xfrm>
          <a:prstGeom prst="rect">
            <a:avLst/>
          </a:prstGeom>
        </p:spPr>
        <p:txBody>
          <a:bodyPr wrap="square">
            <a:spAutoFit/>
          </a:bodyPr>
          <a:lstStyle/>
          <a:p>
            <a:pPr eaLnBrk="1" hangingPunct="1">
              <a:defRPr/>
            </a:pPr>
            <a:r>
              <a:rPr lang="en-US" altLang="en-US" sz="2400" dirty="0">
                <a:solidFill>
                  <a:srgbClr val="7030A0"/>
                </a:solidFill>
              </a:rPr>
              <a:t>Cyclical Unemployment </a:t>
            </a:r>
            <a:r>
              <a:rPr lang="en-US" altLang="en-US" sz="2400" b="0" dirty="0"/>
              <a:t>is the higher than normal unemployment at a business cycle trough and lower than normal unemployment at a business cycle peak.</a:t>
            </a:r>
          </a:p>
          <a:p>
            <a:pPr lvl="1" eaLnBrk="1" hangingPunct="1">
              <a:defRPr/>
            </a:pPr>
            <a:r>
              <a:rPr lang="en-US" altLang="en-US" sz="2400" b="0" dirty="0"/>
              <a:t> A</a:t>
            </a:r>
            <a:r>
              <a:rPr lang="en-AU" altLang="en-US" sz="2400" b="0" dirty="0"/>
              <a:t> worker laid off because the economy is in a recession and is then rehired when the expansion begins experiences cycle unemployment.</a:t>
            </a:r>
            <a:endParaRPr lang="en-US" altLang="en-US" sz="2400" b="0" dirty="0"/>
          </a:p>
        </p:txBody>
      </p:sp>
      <p:pic>
        <p:nvPicPr>
          <p:cNvPr id="3" name="Picture 2">
            <a:extLst>
              <a:ext uri="{FF2B5EF4-FFF2-40B4-BE49-F238E27FC236}">
                <a16:creationId xmlns:a16="http://schemas.microsoft.com/office/drawing/2014/main" id="{84706CAE-5A39-4CF8-85D9-4963495938D2}"/>
              </a:ext>
            </a:extLst>
          </p:cNvPr>
          <p:cNvPicPr>
            <a:picLocks noChangeAspect="1"/>
          </p:cNvPicPr>
          <p:nvPr/>
        </p:nvPicPr>
        <p:blipFill>
          <a:blip r:embed="rId2"/>
          <a:stretch>
            <a:fillRect/>
          </a:stretch>
        </p:blipFill>
        <p:spPr>
          <a:xfrm>
            <a:off x="457200" y="3657600"/>
            <a:ext cx="8229600" cy="2971801"/>
          </a:xfrm>
          <a:prstGeom prst="rect">
            <a:avLst/>
          </a:prstGeom>
        </p:spPr>
      </p:pic>
    </p:spTree>
    <p:extLst>
      <p:ext uri="{BB962C8B-B14F-4D97-AF65-F5344CB8AC3E}">
        <p14:creationId xmlns:p14="http://schemas.microsoft.com/office/powerpoint/2010/main" val="730019230"/>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 BY DOING: PRACTICE QUESTION 4</a:t>
            </a:r>
          </a:p>
        </p:txBody>
      </p:sp>
      <p:sp>
        <p:nvSpPr>
          <p:cNvPr id="3" name="Content Placeholder 2"/>
          <p:cNvSpPr>
            <a:spLocks noGrp="1"/>
          </p:cNvSpPr>
          <p:nvPr>
            <p:ph sz="quarter" idx="10"/>
          </p:nvPr>
        </p:nvSpPr>
        <p:spPr/>
        <p:txBody>
          <a:bodyPr/>
          <a:lstStyle/>
          <a:p>
            <a:pPr marL="312381" indent="-312381">
              <a:spcAft>
                <a:spcPts val="1059"/>
              </a:spcAft>
              <a:defRPr/>
            </a:pPr>
            <a:r>
              <a:rPr lang="en-US" dirty="0"/>
              <a:t>Jasmine has recently moved to Florida because she loves the warm climate there. Being new to the area, she will need to spend a few weeks looking for a new job. This is an example of:</a:t>
            </a:r>
          </a:p>
          <a:p>
            <a:pPr marL="715814" lvl="1">
              <a:buFont typeface="+mj-lt"/>
              <a:buAutoNum type="alphaLcParenR"/>
              <a:defRPr/>
            </a:pPr>
            <a:r>
              <a:rPr lang="en-US" dirty="0"/>
              <a:t>frictional unemployment.</a:t>
            </a:r>
          </a:p>
          <a:p>
            <a:pPr marL="715814" lvl="1">
              <a:buFont typeface="+mj-lt"/>
              <a:buAutoNum type="alphaLcParenR"/>
              <a:defRPr/>
            </a:pPr>
            <a:r>
              <a:rPr lang="en-US" dirty="0"/>
              <a:t>cyclical unemployment.</a:t>
            </a:r>
          </a:p>
          <a:p>
            <a:pPr marL="715814" lvl="1">
              <a:buFont typeface="+mj-lt"/>
              <a:buAutoNum type="alphaLcParenR"/>
              <a:defRPr/>
            </a:pPr>
            <a:r>
              <a:rPr lang="en-US" dirty="0"/>
              <a:t>structural unemployment.</a:t>
            </a:r>
          </a:p>
          <a:p>
            <a:pPr marL="715814" lvl="1">
              <a:buFont typeface="+mj-lt"/>
              <a:buAutoNum type="alphaLcParenR"/>
              <a:defRPr/>
            </a:pPr>
            <a:r>
              <a:rPr lang="en-US" dirty="0"/>
              <a:t>underemployment.</a:t>
            </a:r>
          </a:p>
        </p:txBody>
      </p:sp>
    </p:spTree>
    <p:extLst>
      <p:ext uri="{BB962C8B-B14F-4D97-AF65-F5344CB8AC3E}">
        <p14:creationId xmlns:p14="http://schemas.microsoft.com/office/powerpoint/2010/main" val="165458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 BY DOING: PRACTICE QUESTION 4</a:t>
            </a:r>
            <a:br>
              <a:rPr lang="en-US" b="1" dirty="0"/>
            </a:br>
            <a:r>
              <a:rPr lang="en-US" b="1" dirty="0"/>
              <a:t>(Answer)</a:t>
            </a:r>
          </a:p>
        </p:txBody>
      </p:sp>
      <p:sp>
        <p:nvSpPr>
          <p:cNvPr id="3" name="Content Placeholder 2"/>
          <p:cNvSpPr>
            <a:spLocks noGrp="1"/>
          </p:cNvSpPr>
          <p:nvPr>
            <p:ph sz="quarter" idx="10"/>
          </p:nvPr>
        </p:nvSpPr>
        <p:spPr/>
        <p:txBody>
          <a:bodyPr/>
          <a:lstStyle/>
          <a:p>
            <a:pPr marL="312381" indent="-312381">
              <a:spcAft>
                <a:spcPts val="1059"/>
              </a:spcAft>
              <a:defRPr/>
            </a:pPr>
            <a:r>
              <a:rPr lang="en-US" dirty="0"/>
              <a:t>Jasmine has recently moved to Florida because she loves the warm climate there. Being new to the area, she will need to spend a few weeks looking for a new job. This is an example of:</a:t>
            </a:r>
          </a:p>
          <a:p>
            <a:pPr marL="715814" lvl="1">
              <a:buFont typeface="+mj-lt"/>
              <a:buAutoNum type="alphaLcParenR"/>
              <a:defRPr/>
            </a:pPr>
            <a:r>
              <a:rPr lang="en-US" b="1" dirty="0"/>
              <a:t>frictional unemployment. (correct answer)</a:t>
            </a:r>
          </a:p>
          <a:p>
            <a:pPr marL="715814" lvl="1">
              <a:buFont typeface="+mj-lt"/>
              <a:buAutoNum type="alphaLcParenR"/>
              <a:defRPr/>
            </a:pPr>
            <a:r>
              <a:rPr lang="en-US" dirty="0"/>
              <a:t>cyclical unemployment.</a:t>
            </a:r>
          </a:p>
          <a:p>
            <a:pPr marL="715814" lvl="1">
              <a:buFont typeface="+mj-lt"/>
              <a:buAutoNum type="alphaLcParenR"/>
              <a:defRPr/>
            </a:pPr>
            <a:r>
              <a:rPr lang="en-US" dirty="0"/>
              <a:t>structural unemployment.</a:t>
            </a:r>
          </a:p>
          <a:p>
            <a:pPr marL="715814" lvl="1">
              <a:buFont typeface="+mj-lt"/>
              <a:buAutoNum type="alphaLcParenR"/>
              <a:defRPr/>
            </a:pPr>
            <a:r>
              <a:rPr lang="en-US" dirty="0"/>
              <a:t>underemployment.</a:t>
            </a:r>
          </a:p>
        </p:txBody>
      </p:sp>
    </p:spTree>
    <p:extLst>
      <p:ext uri="{BB962C8B-B14F-4D97-AF65-F5344CB8AC3E}">
        <p14:creationId xmlns:p14="http://schemas.microsoft.com/office/powerpoint/2010/main" val="2008718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89F1940-5752-4DCF-A447-37748B5BF00C}"/>
              </a:ext>
            </a:extLst>
          </p:cNvPr>
          <p:cNvSpPr>
            <a:spLocks noGrp="1" noChangeArrowheads="1"/>
          </p:cNvSpPr>
          <p:nvPr>
            <p:ph type="title"/>
          </p:nvPr>
        </p:nvSpPr>
        <p:spPr>
          <a:xfrm>
            <a:off x="249651" y="198438"/>
            <a:ext cx="8712048" cy="868362"/>
          </a:xfrm>
        </p:spPr>
        <p:txBody>
          <a:bodyPr/>
          <a:lstStyle/>
          <a:p>
            <a:pPr eaLnBrk="1" hangingPunct="1"/>
            <a:r>
              <a:rPr lang="en-US" altLang="en-US" sz="2800" cap="all" dirty="0"/>
              <a:t>Unemployment and Full Employment</a:t>
            </a:r>
          </a:p>
        </p:txBody>
      </p:sp>
      <p:sp>
        <p:nvSpPr>
          <p:cNvPr id="28675" name="Rectangle 3">
            <a:extLst>
              <a:ext uri="{FF2B5EF4-FFF2-40B4-BE49-F238E27FC236}">
                <a16:creationId xmlns:a16="http://schemas.microsoft.com/office/drawing/2014/main" id="{B4ACB62C-E09B-4307-9BDD-2EB1EC7B8CF0}"/>
              </a:ext>
            </a:extLst>
          </p:cNvPr>
          <p:cNvSpPr>
            <a:spLocks noGrp="1" noChangeArrowheads="1"/>
          </p:cNvSpPr>
          <p:nvPr>
            <p:ph type="body" idx="1"/>
          </p:nvPr>
        </p:nvSpPr>
        <p:spPr>
          <a:xfrm>
            <a:off x="367717" y="1245504"/>
            <a:ext cx="8595911" cy="5410200"/>
          </a:xfrm>
        </p:spPr>
        <p:txBody>
          <a:bodyPr/>
          <a:lstStyle/>
          <a:p>
            <a:pPr marL="0" indent="0" eaLnBrk="1" hangingPunct="1">
              <a:buFontTx/>
              <a:buNone/>
              <a:defRPr/>
            </a:pPr>
            <a:r>
              <a:rPr lang="en-US" sz="2000" dirty="0">
                <a:solidFill>
                  <a:srgbClr val="C00000"/>
                </a:solidFill>
              </a:rPr>
              <a:t>“</a:t>
            </a:r>
            <a:r>
              <a:rPr lang="en-US" sz="2000" b="1" dirty="0">
                <a:solidFill>
                  <a:srgbClr val="C00000"/>
                </a:solidFill>
              </a:rPr>
              <a:t>Natural” Unemployment </a:t>
            </a:r>
            <a:r>
              <a:rPr lang="en-AU" sz="2000" dirty="0"/>
              <a:t>is the unemployment that arises from frictions and structural change when there is no cyclical unemployment.</a:t>
            </a:r>
          </a:p>
          <a:p>
            <a:pPr>
              <a:spcAft>
                <a:spcPts val="1200"/>
              </a:spcAft>
            </a:pPr>
            <a:r>
              <a:rPr lang="en-US" sz="2000" dirty="0"/>
              <a:t>Frictional and structural unemployment are always present; they are “natural.”</a:t>
            </a:r>
          </a:p>
          <a:p>
            <a:pPr>
              <a:spcAft>
                <a:spcPts val="1200"/>
              </a:spcAft>
            </a:pPr>
            <a:r>
              <a:rPr lang="en-US" sz="2000" b="1" dirty="0"/>
              <a:t>Natural</a:t>
            </a:r>
            <a:r>
              <a:rPr lang="en-US" sz="2000" dirty="0"/>
              <a:t> </a:t>
            </a:r>
            <a:r>
              <a:rPr lang="en-US" sz="2000" b="1" dirty="0"/>
              <a:t>unemployment</a:t>
            </a:r>
            <a:r>
              <a:rPr lang="en-US" sz="2000" dirty="0"/>
              <a:t> </a:t>
            </a:r>
            <a:r>
              <a:rPr lang="en-US" sz="2000" b="1" dirty="0"/>
              <a:t>=</a:t>
            </a:r>
            <a:r>
              <a:rPr lang="en-US" sz="2000" dirty="0"/>
              <a:t>  frictional unemployment + structural unemployment</a:t>
            </a:r>
          </a:p>
          <a:p>
            <a:pPr>
              <a:spcAft>
                <a:spcPts val="1200"/>
              </a:spcAft>
            </a:pPr>
            <a:r>
              <a:rPr lang="en-US" sz="2000" b="1" dirty="0"/>
              <a:t>Actual unemployment </a:t>
            </a:r>
            <a:r>
              <a:rPr lang="en-US" sz="2000" dirty="0"/>
              <a:t>= natural unemployment + cyclical unemployment</a:t>
            </a:r>
          </a:p>
        </p:txBody>
      </p:sp>
      <p:pic>
        <p:nvPicPr>
          <p:cNvPr id="2" name="Picture 1">
            <a:extLst>
              <a:ext uri="{FF2B5EF4-FFF2-40B4-BE49-F238E27FC236}">
                <a16:creationId xmlns:a16="http://schemas.microsoft.com/office/drawing/2014/main" id="{D39CC5DB-E5EA-4DC5-1A1A-0DB7250992F2}"/>
              </a:ext>
            </a:extLst>
          </p:cNvPr>
          <p:cNvPicPr>
            <a:picLocks noChangeAspect="1"/>
          </p:cNvPicPr>
          <p:nvPr/>
        </p:nvPicPr>
        <p:blipFill>
          <a:blip r:embed="rId3"/>
          <a:stretch>
            <a:fillRect/>
          </a:stretch>
        </p:blipFill>
        <p:spPr>
          <a:xfrm>
            <a:off x="367717" y="4267200"/>
            <a:ext cx="8319083" cy="2312304"/>
          </a:xfrm>
          <a:prstGeom prst="rect">
            <a:avLst/>
          </a:prstGeom>
        </p:spPr>
      </p:pic>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FCB28F-310B-4CCA-8599-742822495F9D}"/>
              </a:ext>
            </a:extLst>
          </p:cNvPr>
          <p:cNvPicPr>
            <a:picLocks noChangeAspect="1"/>
          </p:cNvPicPr>
          <p:nvPr/>
        </p:nvPicPr>
        <p:blipFill>
          <a:blip r:embed="rId2"/>
          <a:stretch>
            <a:fillRect/>
          </a:stretch>
        </p:blipFill>
        <p:spPr>
          <a:xfrm>
            <a:off x="381000" y="762000"/>
            <a:ext cx="8305800" cy="5715000"/>
          </a:xfrm>
          <a:prstGeom prst="rect">
            <a:avLst/>
          </a:prstGeom>
        </p:spPr>
      </p:pic>
      <p:sp>
        <p:nvSpPr>
          <p:cNvPr id="5" name="Title 3">
            <a:extLst>
              <a:ext uri="{FF2B5EF4-FFF2-40B4-BE49-F238E27FC236}">
                <a16:creationId xmlns:a16="http://schemas.microsoft.com/office/drawing/2014/main" id="{4A89B695-99A7-466B-A22B-CBF3D30421A8}"/>
              </a:ext>
            </a:extLst>
          </p:cNvPr>
          <p:cNvSpPr txBox="1">
            <a:spLocks/>
          </p:cNvSpPr>
          <p:nvPr/>
        </p:nvSpPr>
        <p:spPr>
          <a:xfrm>
            <a:off x="0" y="152400"/>
            <a:ext cx="9087567" cy="870984"/>
          </a:xfrm>
          <a:prstGeom prst="rect">
            <a:avLst/>
          </a:prstGeom>
        </p:spPr>
        <p:txBody>
          <a:bodyPr/>
          <a:lstStyle>
            <a:lvl1pPr algn="ctr" rtl="0" eaLnBrk="0" fontAlgn="base" hangingPunct="0">
              <a:spcBef>
                <a:spcPct val="0"/>
              </a:spcBef>
              <a:spcAft>
                <a:spcPct val="0"/>
              </a:spcAft>
              <a:defRPr sz="3200" b="1">
                <a:solidFill>
                  <a:srgbClr val="800080"/>
                </a:solidFill>
                <a:latin typeface="+mj-lt"/>
                <a:ea typeface="+mj-ea"/>
                <a:cs typeface="+mj-cs"/>
              </a:defRPr>
            </a:lvl1pPr>
            <a:lvl2pPr algn="ctr" rtl="0" eaLnBrk="0" fontAlgn="base" hangingPunct="0">
              <a:spcBef>
                <a:spcPct val="0"/>
              </a:spcBef>
              <a:spcAft>
                <a:spcPct val="0"/>
              </a:spcAft>
              <a:defRPr sz="4000" b="1">
                <a:solidFill>
                  <a:srgbClr val="0033CC"/>
                </a:solidFill>
                <a:latin typeface="Arial" pitchFamily="34" charset="0"/>
              </a:defRPr>
            </a:lvl2pPr>
            <a:lvl3pPr algn="ctr" rtl="0" eaLnBrk="0" fontAlgn="base" hangingPunct="0">
              <a:spcBef>
                <a:spcPct val="0"/>
              </a:spcBef>
              <a:spcAft>
                <a:spcPct val="0"/>
              </a:spcAft>
              <a:defRPr sz="4000" b="1">
                <a:solidFill>
                  <a:srgbClr val="0033CC"/>
                </a:solidFill>
                <a:latin typeface="Arial" pitchFamily="34" charset="0"/>
              </a:defRPr>
            </a:lvl3pPr>
            <a:lvl4pPr algn="ctr" rtl="0" eaLnBrk="0" fontAlgn="base" hangingPunct="0">
              <a:spcBef>
                <a:spcPct val="0"/>
              </a:spcBef>
              <a:spcAft>
                <a:spcPct val="0"/>
              </a:spcAft>
              <a:defRPr sz="4000" b="1">
                <a:solidFill>
                  <a:srgbClr val="0033CC"/>
                </a:solidFill>
                <a:latin typeface="Arial" pitchFamily="34" charset="0"/>
              </a:defRPr>
            </a:lvl4pPr>
            <a:lvl5pPr algn="ctr" rtl="0" eaLnBrk="0" fontAlgn="base" hangingPunct="0">
              <a:spcBef>
                <a:spcPct val="0"/>
              </a:spcBef>
              <a:spcAft>
                <a:spcPct val="0"/>
              </a:spcAft>
              <a:defRPr sz="4000" b="1">
                <a:solidFill>
                  <a:srgbClr val="0033CC"/>
                </a:solidFill>
                <a:latin typeface="Arial" pitchFamily="34" charset="0"/>
              </a:defRPr>
            </a:lvl5pPr>
            <a:lvl6pPr marL="457200" algn="ctr" rtl="0" fontAlgn="base">
              <a:spcBef>
                <a:spcPct val="0"/>
              </a:spcBef>
              <a:spcAft>
                <a:spcPct val="0"/>
              </a:spcAft>
              <a:defRPr sz="4000" b="1">
                <a:solidFill>
                  <a:srgbClr val="0033CC"/>
                </a:solidFill>
                <a:latin typeface="Arial" pitchFamily="34" charset="0"/>
              </a:defRPr>
            </a:lvl6pPr>
            <a:lvl7pPr marL="914400" algn="ctr" rtl="0" fontAlgn="base">
              <a:spcBef>
                <a:spcPct val="0"/>
              </a:spcBef>
              <a:spcAft>
                <a:spcPct val="0"/>
              </a:spcAft>
              <a:defRPr sz="4000" b="1">
                <a:solidFill>
                  <a:srgbClr val="0033CC"/>
                </a:solidFill>
                <a:latin typeface="Arial" pitchFamily="34" charset="0"/>
              </a:defRPr>
            </a:lvl7pPr>
            <a:lvl8pPr marL="1371600" algn="ctr" rtl="0" fontAlgn="base">
              <a:spcBef>
                <a:spcPct val="0"/>
              </a:spcBef>
              <a:spcAft>
                <a:spcPct val="0"/>
              </a:spcAft>
              <a:defRPr sz="4000" b="1">
                <a:solidFill>
                  <a:srgbClr val="0033CC"/>
                </a:solidFill>
                <a:latin typeface="Arial" pitchFamily="34" charset="0"/>
              </a:defRPr>
            </a:lvl8pPr>
            <a:lvl9pPr marL="1828800" algn="ctr" rtl="0" fontAlgn="base">
              <a:spcBef>
                <a:spcPct val="0"/>
              </a:spcBef>
              <a:spcAft>
                <a:spcPct val="0"/>
              </a:spcAft>
              <a:defRPr sz="4000" b="1">
                <a:solidFill>
                  <a:srgbClr val="0033CC"/>
                </a:solidFill>
                <a:latin typeface="Arial" pitchFamily="34" charset="0"/>
              </a:defRPr>
            </a:lvl9pPr>
          </a:lstStyle>
          <a:p>
            <a:r>
              <a:rPr lang="en-US" sz="2800" kern="0" cap="all" dirty="0"/>
              <a:t>Expanded definitions</a:t>
            </a:r>
          </a:p>
        </p:txBody>
      </p:sp>
    </p:spTree>
    <p:extLst>
      <p:ext uri="{BB962C8B-B14F-4D97-AF65-F5344CB8AC3E}">
        <p14:creationId xmlns:p14="http://schemas.microsoft.com/office/powerpoint/2010/main" val="106373306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42652FC-B716-441E-ADAD-9016F615D787}"/>
              </a:ext>
            </a:extLst>
          </p:cNvPr>
          <p:cNvSpPr>
            <a:spLocks noGrp="1" noChangeArrowheads="1"/>
          </p:cNvSpPr>
          <p:nvPr>
            <p:ph type="title"/>
          </p:nvPr>
        </p:nvSpPr>
        <p:spPr>
          <a:xfrm>
            <a:off x="152400" y="200770"/>
            <a:ext cx="8839200" cy="1143000"/>
          </a:xfrm>
        </p:spPr>
        <p:txBody>
          <a:bodyPr/>
          <a:lstStyle/>
          <a:p>
            <a:pPr eaLnBrk="1" hangingPunct="1"/>
            <a:r>
              <a:rPr lang="en-US" altLang="en-US" sz="3200" cap="all" dirty="0"/>
              <a:t>Employment and Unemployment</a:t>
            </a:r>
          </a:p>
        </p:txBody>
      </p:sp>
      <p:sp>
        <p:nvSpPr>
          <p:cNvPr id="611331" name="Rectangle 3">
            <a:extLst>
              <a:ext uri="{FF2B5EF4-FFF2-40B4-BE49-F238E27FC236}">
                <a16:creationId xmlns:a16="http://schemas.microsoft.com/office/drawing/2014/main" id="{E691ECD0-F5A7-47B6-8F97-CDE3558794AD}"/>
              </a:ext>
            </a:extLst>
          </p:cNvPr>
          <p:cNvSpPr>
            <a:spLocks noGrp="1" noChangeArrowheads="1"/>
          </p:cNvSpPr>
          <p:nvPr>
            <p:ph type="body" idx="1"/>
          </p:nvPr>
        </p:nvSpPr>
        <p:spPr>
          <a:xfrm>
            <a:off x="304800" y="1183481"/>
            <a:ext cx="8229600" cy="4491038"/>
          </a:xfrm>
        </p:spPr>
        <p:txBody>
          <a:bodyPr/>
          <a:lstStyle/>
          <a:p>
            <a:pPr eaLnBrk="1" hangingPunct="1">
              <a:tabLst>
                <a:tab pos="461963" algn="l"/>
              </a:tabLst>
              <a:defRPr/>
            </a:pPr>
            <a:r>
              <a:rPr lang="en-US" sz="2400" dirty="0"/>
              <a:t>Why Unemployment Is a Problem</a:t>
            </a:r>
          </a:p>
          <a:p>
            <a:pPr marL="1085850" lvl="1" indent="-342900" eaLnBrk="1" hangingPunct="1">
              <a:tabLst>
                <a:tab pos="461963" algn="l"/>
              </a:tabLst>
              <a:defRPr/>
            </a:pPr>
            <a:r>
              <a:rPr lang="en-US" sz="2400" dirty="0"/>
              <a:t>Unemployment results in</a:t>
            </a:r>
          </a:p>
          <a:p>
            <a:pPr marL="457200" lvl="1" indent="-342900" eaLnBrk="1" hangingPunct="1">
              <a:spcAft>
                <a:spcPct val="20000"/>
              </a:spcAft>
              <a:buSzPct val="120000"/>
              <a:tabLst>
                <a:tab pos="461963" algn="l"/>
              </a:tabLst>
              <a:defRPr/>
            </a:pPr>
            <a:r>
              <a:rPr lang="en-US" sz="2400" dirty="0"/>
              <a:t>Lost incomes and production</a:t>
            </a:r>
          </a:p>
          <a:p>
            <a:pPr marL="457200" lvl="1" indent="-342900" eaLnBrk="1" hangingPunct="1">
              <a:spcAft>
                <a:spcPct val="20000"/>
              </a:spcAft>
              <a:buSzPct val="120000"/>
              <a:tabLst>
                <a:tab pos="461963" algn="l"/>
              </a:tabLst>
              <a:defRPr/>
            </a:pPr>
            <a:r>
              <a:rPr lang="en-US" sz="2400" dirty="0"/>
              <a:t>Lost human capital</a:t>
            </a:r>
          </a:p>
          <a:p>
            <a:pPr marL="1085850" lvl="1" indent="-342900" eaLnBrk="1" hangingPunct="1">
              <a:tabLst>
                <a:tab pos="461963" algn="l"/>
              </a:tabLst>
              <a:defRPr/>
            </a:pPr>
            <a:r>
              <a:rPr lang="en-US" sz="2400" dirty="0"/>
              <a:t>The loss of income is devastating for those who bear it. Employment benefits create a safety net but don’t fully replace lost wages, and not everyone receives benefits.</a:t>
            </a:r>
          </a:p>
          <a:p>
            <a:pPr marL="1085850" lvl="1" indent="-342900" eaLnBrk="1" hangingPunct="1">
              <a:tabLst>
                <a:tab pos="461963" algn="l"/>
              </a:tabLst>
              <a:defRPr/>
            </a:pPr>
            <a:r>
              <a:rPr lang="en-US" sz="2400" dirty="0"/>
              <a:t>Prolonged unemployment permanently damages a person’s job prospects by destroying human capital.</a:t>
            </a:r>
          </a:p>
        </p:txBody>
      </p:sp>
      <p:sp>
        <p:nvSpPr>
          <p:cNvPr id="4" name="Rectangle 3">
            <a:extLst>
              <a:ext uri="{FF2B5EF4-FFF2-40B4-BE49-F238E27FC236}">
                <a16:creationId xmlns:a16="http://schemas.microsoft.com/office/drawing/2014/main" id="{44376A13-F6BE-495D-B2F3-50F798BC319A}"/>
              </a:ext>
            </a:extLst>
          </p:cNvPr>
          <p:cNvSpPr txBox="1">
            <a:spLocks noChangeArrowheads="1"/>
          </p:cNvSpPr>
          <p:nvPr/>
        </p:nvSpPr>
        <p:spPr bwMode="auto">
          <a:xfrm>
            <a:off x="2133600" y="6172200"/>
            <a:ext cx="4419600" cy="587375"/>
          </a:xfrm>
          <a:prstGeom prst="rect">
            <a:avLst/>
          </a:prstGeom>
          <a:noFill/>
          <a:ln w="9525">
            <a:noFill/>
            <a:miter lim="800000"/>
            <a:headEnd/>
            <a:tailEnd/>
          </a:ln>
        </p:spPr>
        <p:txBody>
          <a:bodyPr/>
          <a:lstStyle/>
          <a:p>
            <a:pPr marL="342900" indent="-342900" algn="ctr" eaLnBrk="1" hangingPunct="1">
              <a:lnSpc>
                <a:spcPct val="80000"/>
              </a:lnSpc>
              <a:spcBef>
                <a:spcPct val="20000"/>
              </a:spcBef>
              <a:defRPr/>
            </a:pPr>
            <a:r>
              <a:rPr lang="en-US" sz="2000" kern="0" dirty="0">
                <a:latin typeface="+mn-lt"/>
                <a:hlinkClick r:id="rId3"/>
              </a:rPr>
              <a:t>http://www.bls.gov/eag/eag.us.htm</a:t>
            </a:r>
            <a:endParaRPr lang="en-US" sz="2000" kern="0" dirty="0">
              <a:latin typeface="+mn-lt"/>
            </a:endParaRPr>
          </a:p>
          <a:p>
            <a:pPr marL="342900" indent="-342900" algn="ctr" eaLnBrk="1" hangingPunct="1">
              <a:lnSpc>
                <a:spcPct val="80000"/>
              </a:lnSpc>
              <a:spcBef>
                <a:spcPct val="20000"/>
              </a:spcBef>
              <a:defRPr/>
            </a:pPr>
            <a:endParaRPr lang="en-US" sz="1200" kern="0"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1331">
                                            <p:txEl>
                                              <p:pRg st="1" end="1"/>
                                            </p:txEl>
                                          </p:spTgt>
                                        </p:tgtEl>
                                        <p:attrNameLst>
                                          <p:attrName>style.visibility</p:attrName>
                                        </p:attrNameLst>
                                      </p:cBhvr>
                                      <p:to>
                                        <p:strVal val="visible"/>
                                      </p:to>
                                    </p:set>
                                    <p:animEffect transition="in" filter="wipe(left)">
                                      <p:cBhvr>
                                        <p:cTn id="7" dur="1000"/>
                                        <p:tgtEl>
                                          <p:spTgt spid="6113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1331">
                                            <p:txEl>
                                              <p:pRg st="2" end="2"/>
                                            </p:txEl>
                                          </p:spTgt>
                                        </p:tgtEl>
                                        <p:attrNameLst>
                                          <p:attrName>style.visibility</p:attrName>
                                        </p:attrNameLst>
                                      </p:cBhvr>
                                      <p:to>
                                        <p:strVal val="visible"/>
                                      </p:to>
                                    </p:set>
                                    <p:animEffect transition="in" filter="wipe(left)">
                                      <p:cBhvr>
                                        <p:cTn id="12" dur="1000"/>
                                        <p:tgtEl>
                                          <p:spTgt spid="611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1331">
                                            <p:txEl>
                                              <p:pRg st="3" end="3"/>
                                            </p:txEl>
                                          </p:spTgt>
                                        </p:tgtEl>
                                        <p:attrNameLst>
                                          <p:attrName>style.visibility</p:attrName>
                                        </p:attrNameLst>
                                      </p:cBhvr>
                                      <p:to>
                                        <p:strVal val="visible"/>
                                      </p:to>
                                    </p:set>
                                    <p:animEffect transition="in" filter="wipe(left)">
                                      <p:cBhvr>
                                        <p:cTn id="17" dur="1000"/>
                                        <p:tgtEl>
                                          <p:spTgt spid="6113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1331">
                                            <p:txEl>
                                              <p:pRg st="4" end="4"/>
                                            </p:txEl>
                                          </p:spTgt>
                                        </p:tgtEl>
                                        <p:attrNameLst>
                                          <p:attrName>style.visibility</p:attrName>
                                        </p:attrNameLst>
                                      </p:cBhvr>
                                      <p:to>
                                        <p:strVal val="visible"/>
                                      </p:to>
                                    </p:set>
                                    <p:animEffect transition="in" filter="wipe(left)">
                                      <p:cBhvr>
                                        <p:cTn id="22" dur="1000"/>
                                        <p:tgtEl>
                                          <p:spTgt spid="61133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animEffect transition="in" filter="wipe(left)">
                                      <p:cBhvr>
                                        <p:cTn id="27" dur="1000"/>
                                        <p:tgtEl>
                                          <p:spTgt spid="6113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3"/>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AB061C84-DFA0-48F4-8AFE-492147472478}"/>
              </a:ext>
            </a:extLst>
          </p:cNvPr>
          <p:cNvSpPr>
            <a:spLocks noGrp="1" noChangeArrowheads="1"/>
          </p:cNvSpPr>
          <p:nvPr>
            <p:ph type="body" idx="1"/>
          </p:nvPr>
        </p:nvSpPr>
        <p:spPr>
          <a:xfrm>
            <a:off x="304800" y="838200"/>
            <a:ext cx="8610600" cy="2819400"/>
          </a:xfrm>
        </p:spPr>
        <p:txBody>
          <a:bodyPr/>
          <a:lstStyle/>
          <a:p>
            <a:pPr indent="0" eaLnBrk="1" hangingPunct="1">
              <a:buFontTx/>
              <a:buNone/>
              <a:defRPr/>
            </a:pPr>
            <a:r>
              <a:rPr lang="en-US" sz="2400" dirty="0"/>
              <a:t>The natural unemployment rate changes over time and is influenced by many factors.</a:t>
            </a:r>
          </a:p>
          <a:p>
            <a:pPr>
              <a:buClr>
                <a:schemeClr val="tx1"/>
              </a:buClr>
              <a:defRPr/>
            </a:pPr>
            <a:r>
              <a:rPr lang="en-AU" sz="2400" dirty="0"/>
              <a:t>Key factors are</a:t>
            </a:r>
          </a:p>
          <a:p>
            <a:pPr lvl="1">
              <a:buClr>
                <a:schemeClr val="tx1"/>
              </a:buClr>
              <a:buSzPct val="120000"/>
              <a:defRPr/>
            </a:pPr>
            <a:r>
              <a:rPr lang="en-AU" sz="2000" dirty="0"/>
              <a:t>The age distribution of the population</a:t>
            </a:r>
          </a:p>
          <a:p>
            <a:pPr lvl="1">
              <a:buClr>
                <a:schemeClr val="tx1"/>
              </a:buClr>
              <a:buSzPct val="120000"/>
              <a:defRPr/>
            </a:pPr>
            <a:r>
              <a:rPr lang="en-AU" sz="2000" dirty="0"/>
              <a:t>The scale of structural change</a:t>
            </a:r>
          </a:p>
          <a:p>
            <a:pPr lvl="1">
              <a:buClr>
                <a:schemeClr val="tx1"/>
              </a:buClr>
              <a:buSzPct val="120000"/>
              <a:defRPr/>
            </a:pPr>
            <a:r>
              <a:rPr lang="en-US" sz="2000" dirty="0"/>
              <a:t>The real wage rate</a:t>
            </a:r>
          </a:p>
          <a:p>
            <a:pPr lvl="1">
              <a:buClr>
                <a:schemeClr val="tx1"/>
              </a:buClr>
              <a:buSzPct val="120000"/>
              <a:defRPr/>
            </a:pPr>
            <a:r>
              <a:rPr lang="en-US" sz="2000" dirty="0"/>
              <a:t>Unemployment benefits</a:t>
            </a:r>
          </a:p>
        </p:txBody>
      </p:sp>
      <p:sp>
        <p:nvSpPr>
          <p:cNvPr id="38915" name="Rectangle 17">
            <a:extLst>
              <a:ext uri="{FF2B5EF4-FFF2-40B4-BE49-F238E27FC236}">
                <a16:creationId xmlns:a16="http://schemas.microsoft.com/office/drawing/2014/main" id="{83502C34-A1BC-4D0A-80E5-F324A776FC87}"/>
              </a:ext>
            </a:extLst>
          </p:cNvPr>
          <p:cNvSpPr>
            <a:spLocks noGrp="1" noChangeArrowheads="1"/>
          </p:cNvSpPr>
          <p:nvPr>
            <p:ph type="title"/>
          </p:nvPr>
        </p:nvSpPr>
        <p:spPr>
          <a:xfrm>
            <a:off x="228600" y="152400"/>
            <a:ext cx="8534400" cy="762000"/>
          </a:xfrm>
          <a:noFill/>
        </p:spPr>
        <p:txBody>
          <a:bodyPr/>
          <a:lstStyle/>
          <a:p>
            <a:pPr eaLnBrk="1" hangingPunct="1"/>
            <a:r>
              <a:rPr lang="en-US" altLang="en-US" sz="2800" cap="all" dirty="0"/>
              <a:t>Unemployment and Full Employment</a:t>
            </a:r>
          </a:p>
        </p:txBody>
      </p:sp>
      <p:sp>
        <p:nvSpPr>
          <p:cNvPr id="38916" name="Rectangle 3">
            <a:extLst>
              <a:ext uri="{FF2B5EF4-FFF2-40B4-BE49-F238E27FC236}">
                <a16:creationId xmlns:a16="http://schemas.microsoft.com/office/drawing/2014/main" id="{86BFA4A4-6B8C-4B67-8FA1-74C284D4AA4C}"/>
              </a:ext>
            </a:extLst>
          </p:cNvPr>
          <p:cNvSpPr>
            <a:spLocks noChangeArrowheads="1"/>
          </p:cNvSpPr>
          <p:nvPr/>
        </p:nvSpPr>
        <p:spPr bwMode="auto">
          <a:xfrm>
            <a:off x="457200" y="3657600"/>
            <a:ext cx="8686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FF0000"/>
                </a:solidFill>
              </a:rPr>
              <a:t>Real GDP and Unemployment Over the Cycle</a:t>
            </a:r>
          </a:p>
          <a:p>
            <a:pPr eaLnBrk="1" hangingPunct="1">
              <a:spcBef>
                <a:spcPct val="0"/>
              </a:spcBef>
              <a:buFontTx/>
              <a:buNone/>
            </a:pPr>
            <a:endParaRPr lang="en-US" altLang="en-US" sz="2000">
              <a:solidFill>
                <a:srgbClr val="FF0000"/>
              </a:solidFill>
            </a:endParaRPr>
          </a:p>
          <a:p>
            <a:pPr eaLnBrk="1" hangingPunct="1">
              <a:spcBef>
                <a:spcPct val="0"/>
              </a:spcBef>
              <a:buFontTx/>
              <a:buBlip>
                <a:blip r:embed="rId3"/>
              </a:buBlip>
            </a:pPr>
            <a:r>
              <a:rPr lang="en-US" altLang="en-US" sz="2000" i="1"/>
              <a:t>  Potential GDP</a:t>
            </a:r>
            <a:r>
              <a:rPr lang="en-US" altLang="en-US" sz="2000"/>
              <a:t> is the quantity of real GDP produced at full employment. </a:t>
            </a:r>
          </a:p>
          <a:p>
            <a:pPr eaLnBrk="1" hangingPunct="1">
              <a:spcBef>
                <a:spcPct val="0"/>
              </a:spcBef>
              <a:buFontTx/>
              <a:buBlip>
                <a:blip r:embed="rId3"/>
              </a:buBlip>
            </a:pPr>
            <a:r>
              <a:rPr lang="en-US" altLang="en-US" sz="2000"/>
              <a:t>  Potential GDP corresponds to the capacity of the economy to produce output on a sustained basis.</a:t>
            </a:r>
          </a:p>
          <a:p>
            <a:pPr eaLnBrk="1" hangingPunct="1">
              <a:spcBef>
                <a:spcPct val="0"/>
              </a:spcBef>
              <a:buFontTx/>
              <a:buBlip>
                <a:blip r:embed="rId3"/>
              </a:buBlip>
            </a:pPr>
            <a:r>
              <a:rPr lang="en-US" altLang="en-US" sz="2000"/>
              <a:t>  Real GDP minus potential GDP is the output gap.</a:t>
            </a:r>
          </a:p>
          <a:p>
            <a:pPr eaLnBrk="1" hangingPunct="1">
              <a:spcBef>
                <a:spcPct val="0"/>
              </a:spcBef>
              <a:buFontTx/>
              <a:buBlip>
                <a:blip r:embed="rId3"/>
              </a:buBlip>
            </a:pPr>
            <a:r>
              <a:rPr lang="en-US" altLang="en-US" sz="2000"/>
              <a:t>  Over the business cycle, the output gap fluctuates and the  unemployment rate fluctuates around the natural unemployment rate.</a:t>
            </a: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57" y="208703"/>
            <a:ext cx="8820286" cy="929471"/>
          </a:xfrm>
        </p:spPr>
        <p:txBody>
          <a:bodyPr/>
          <a:lstStyle/>
          <a:p>
            <a:r>
              <a:rPr lang="en-US" sz="2800" b="1" cap="all" dirty="0">
                <a:solidFill>
                  <a:srgbClr val="800080"/>
                </a:solidFill>
                <a:latin typeface="+mj-lt"/>
                <a:cs typeface="+mj-cs"/>
              </a:rPr>
              <a:t>THE CHANGING MAKEUP OF THE U.S. LABOR FORCE, 1950–2020</a:t>
            </a:r>
          </a:p>
        </p:txBody>
      </p:sp>
      <p:sp>
        <p:nvSpPr>
          <p:cNvPr id="4" name="Content Placeholder 3"/>
          <p:cNvSpPr>
            <a:spLocks noGrp="1"/>
          </p:cNvSpPr>
          <p:nvPr>
            <p:ph sz="quarter" idx="10"/>
          </p:nvPr>
        </p:nvSpPr>
        <p:spPr>
          <a:xfrm>
            <a:off x="208524" y="1282307"/>
            <a:ext cx="8650752" cy="1506001"/>
          </a:xfrm>
        </p:spPr>
        <p:txBody>
          <a:bodyPr/>
          <a:lstStyle/>
          <a:p>
            <a:pPr>
              <a:buNone/>
            </a:pPr>
            <a:r>
              <a:rPr lang="en-US" dirty="0"/>
              <a:t>Changes in the 1970s: </a:t>
            </a:r>
          </a:p>
          <a:p>
            <a:r>
              <a:rPr lang="en-US" dirty="0"/>
              <a:t>Large numbers of women joined the labor force. </a:t>
            </a:r>
          </a:p>
          <a:p>
            <a:r>
              <a:rPr lang="en-US" dirty="0"/>
              <a:t>Baby boomers were reaching the working age. </a:t>
            </a:r>
          </a:p>
        </p:txBody>
      </p:sp>
      <p:pic>
        <p:nvPicPr>
          <p:cNvPr id="3" name="Picture 2">
            <a:extLst>
              <a:ext uri="{FF2B5EF4-FFF2-40B4-BE49-F238E27FC236}">
                <a16:creationId xmlns:a16="http://schemas.microsoft.com/office/drawing/2014/main" id="{05DE3565-C1AB-05BE-8229-8564AB40819C}"/>
              </a:ext>
            </a:extLst>
          </p:cNvPr>
          <p:cNvPicPr>
            <a:picLocks noChangeAspect="1"/>
          </p:cNvPicPr>
          <p:nvPr/>
        </p:nvPicPr>
        <p:blipFill>
          <a:blip r:embed="rId2"/>
          <a:stretch>
            <a:fillRect/>
          </a:stretch>
        </p:blipFill>
        <p:spPr>
          <a:xfrm>
            <a:off x="838200" y="2788308"/>
            <a:ext cx="7696200" cy="3657917"/>
          </a:xfrm>
          <a:prstGeom prst="rect">
            <a:avLst/>
          </a:prstGeom>
        </p:spPr>
      </p:pic>
    </p:spTree>
    <p:extLst>
      <p:ext uri="{BB962C8B-B14F-4D97-AF65-F5344CB8AC3E}">
        <p14:creationId xmlns:p14="http://schemas.microsoft.com/office/powerpoint/2010/main" val="1546302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 BY DOING: PRACTICE QUESTION 5</a:t>
            </a:r>
          </a:p>
        </p:txBody>
      </p:sp>
      <p:sp>
        <p:nvSpPr>
          <p:cNvPr id="3" name="Content Placeholder 2"/>
          <p:cNvSpPr>
            <a:spLocks noGrp="1"/>
          </p:cNvSpPr>
          <p:nvPr>
            <p:ph sz="quarter" idx="10"/>
          </p:nvPr>
        </p:nvSpPr>
        <p:spPr/>
        <p:txBody>
          <a:bodyPr/>
          <a:lstStyle/>
          <a:p>
            <a:pPr marL="312381" indent="-312381"/>
            <a:r>
              <a:rPr lang="en-US" dirty="0"/>
              <a:t>Which of these statements is true?</a:t>
            </a:r>
          </a:p>
          <a:p>
            <a:pPr marL="715814" lvl="1">
              <a:buFont typeface="+mj-lt"/>
              <a:buAutoNum type="alphaLcParenR"/>
            </a:pPr>
            <a:r>
              <a:rPr lang="en-US" dirty="0"/>
              <a:t>The natural rate of unemployment equals a country’s unemployment rate during a recession.</a:t>
            </a:r>
          </a:p>
          <a:p>
            <a:pPr marL="715814" lvl="1">
              <a:buFont typeface="+mj-lt"/>
              <a:buAutoNum type="alphaLcParenR"/>
            </a:pPr>
            <a:r>
              <a:rPr lang="en-US" dirty="0"/>
              <a:t>The natural rate of unemployment is the sum of frictional and structural unemployment.</a:t>
            </a:r>
          </a:p>
          <a:p>
            <a:pPr marL="715814" lvl="1">
              <a:buFont typeface="+mj-lt"/>
              <a:buAutoNum type="alphaLcParenR"/>
            </a:pPr>
            <a:r>
              <a:rPr lang="en-US" dirty="0"/>
              <a:t>The natural rate of unemployment is the sum of frictional and cyclical unemployment.</a:t>
            </a:r>
          </a:p>
          <a:p>
            <a:pPr marL="715814" lvl="1">
              <a:buFont typeface="+mj-lt"/>
              <a:buAutoNum type="alphaLcParenR"/>
            </a:pPr>
            <a:r>
              <a:rPr lang="en-US" dirty="0"/>
              <a:t>The natural rate of unemployment is the sum of structural and cyclical unemployment.</a:t>
            </a:r>
          </a:p>
        </p:txBody>
      </p:sp>
    </p:spTree>
    <p:extLst>
      <p:ext uri="{BB962C8B-B14F-4D97-AF65-F5344CB8AC3E}">
        <p14:creationId xmlns:p14="http://schemas.microsoft.com/office/powerpoint/2010/main" val="2309847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 BY DOING: PRACTICE QUESTION 5</a:t>
            </a:r>
            <a:br>
              <a:rPr lang="en-US" b="1" dirty="0"/>
            </a:br>
            <a:r>
              <a:rPr lang="en-US" b="1" dirty="0"/>
              <a:t>(Answer)</a:t>
            </a:r>
          </a:p>
        </p:txBody>
      </p:sp>
      <p:sp>
        <p:nvSpPr>
          <p:cNvPr id="3" name="Content Placeholder 2"/>
          <p:cNvSpPr>
            <a:spLocks noGrp="1"/>
          </p:cNvSpPr>
          <p:nvPr>
            <p:ph sz="quarter" idx="10"/>
          </p:nvPr>
        </p:nvSpPr>
        <p:spPr/>
        <p:txBody>
          <a:bodyPr/>
          <a:lstStyle/>
          <a:p>
            <a:pPr marL="312381" indent="-312381"/>
            <a:r>
              <a:rPr lang="en-US" dirty="0"/>
              <a:t>Which of these statements is true?</a:t>
            </a:r>
          </a:p>
          <a:p>
            <a:pPr marL="715814" lvl="1">
              <a:buFont typeface="+mj-lt"/>
              <a:buAutoNum type="alphaLcParenR"/>
            </a:pPr>
            <a:r>
              <a:rPr lang="en-US" dirty="0"/>
              <a:t>The natural rate of unemployment equals a country’s unemployment rate during a recession.</a:t>
            </a:r>
          </a:p>
          <a:p>
            <a:pPr marL="715814" lvl="1">
              <a:buFont typeface="+mj-lt"/>
              <a:buAutoNum type="alphaLcParenR"/>
            </a:pPr>
            <a:r>
              <a:rPr lang="en-US" b="1" dirty="0"/>
              <a:t>The natural rate of unemployment is the sum of frictional and structural unemployment. (correct answer)</a:t>
            </a:r>
          </a:p>
          <a:p>
            <a:pPr marL="715814" lvl="1">
              <a:buFont typeface="+mj-lt"/>
              <a:buAutoNum type="alphaLcParenR"/>
            </a:pPr>
            <a:r>
              <a:rPr lang="en-US" dirty="0"/>
              <a:t>The natural rate of unemployment is the sum of frictional and cyclical unemployment.</a:t>
            </a:r>
          </a:p>
          <a:p>
            <a:pPr marL="715814" lvl="1">
              <a:buFont typeface="+mj-lt"/>
              <a:buAutoNum type="alphaLcParenR"/>
            </a:pPr>
            <a:r>
              <a:rPr lang="en-US" dirty="0"/>
              <a:t>The natural rate of unemployment is the sum of structural and cyclical unemployment.</a:t>
            </a:r>
          </a:p>
        </p:txBody>
      </p:sp>
    </p:spTree>
    <p:extLst>
      <p:ext uri="{BB962C8B-B14F-4D97-AF65-F5344CB8AC3E}">
        <p14:creationId xmlns:p14="http://schemas.microsoft.com/office/powerpoint/2010/main" val="37867655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3D08854-3F23-472C-A2B1-8CA1183604AC}"/>
              </a:ext>
            </a:extLst>
          </p:cNvPr>
          <p:cNvSpPr>
            <a:spLocks noGrp="1" noChangeArrowheads="1"/>
          </p:cNvSpPr>
          <p:nvPr>
            <p:ph type="title"/>
          </p:nvPr>
        </p:nvSpPr>
        <p:spPr>
          <a:xfrm>
            <a:off x="457200" y="274638"/>
            <a:ext cx="8229600" cy="792162"/>
          </a:xfrm>
        </p:spPr>
        <p:txBody>
          <a:bodyPr/>
          <a:lstStyle/>
          <a:p>
            <a:pPr eaLnBrk="1" hangingPunct="1"/>
            <a:r>
              <a:rPr lang="en-AU" altLang="en-US" sz="2800" cap="all" dirty="0"/>
              <a:t>Price Level, Inflation, and Deflation</a:t>
            </a:r>
            <a:endParaRPr lang="en-US" altLang="en-US" sz="2800" cap="all" dirty="0"/>
          </a:p>
        </p:txBody>
      </p:sp>
      <p:sp>
        <p:nvSpPr>
          <p:cNvPr id="49155" name="Rectangle 3">
            <a:extLst>
              <a:ext uri="{FF2B5EF4-FFF2-40B4-BE49-F238E27FC236}">
                <a16:creationId xmlns:a16="http://schemas.microsoft.com/office/drawing/2014/main" id="{3AAB7921-7982-4C55-92FB-2C83CE197F96}"/>
              </a:ext>
            </a:extLst>
          </p:cNvPr>
          <p:cNvSpPr>
            <a:spLocks noGrp="1" noChangeArrowheads="1"/>
          </p:cNvSpPr>
          <p:nvPr>
            <p:ph type="body" idx="1"/>
          </p:nvPr>
        </p:nvSpPr>
        <p:spPr>
          <a:xfrm>
            <a:off x="3672" y="1066800"/>
            <a:ext cx="8835528" cy="5105400"/>
          </a:xfrm>
        </p:spPr>
        <p:txBody>
          <a:bodyPr/>
          <a:lstStyle/>
          <a:p>
            <a:pPr marL="800100" indent="-457200" defTabSz="457200" eaLnBrk="1" hangingPunct="1"/>
            <a:r>
              <a:rPr lang="en-US" altLang="en-US" sz="2800" dirty="0"/>
              <a:t>The </a:t>
            </a:r>
            <a:r>
              <a:rPr lang="en-US" altLang="en-US" sz="2800" b="1" dirty="0"/>
              <a:t>price level</a:t>
            </a:r>
            <a:r>
              <a:rPr lang="en-US" altLang="en-US" sz="2800" dirty="0"/>
              <a:t> is the average level of prices and the value of money.</a:t>
            </a:r>
          </a:p>
          <a:p>
            <a:pPr marL="800100" indent="-457200" defTabSz="457200" eaLnBrk="1" hangingPunct="1"/>
            <a:r>
              <a:rPr lang="en-AU" altLang="en-US" sz="2800" dirty="0"/>
              <a:t>A persistently rising price level is </a:t>
            </a:r>
            <a:r>
              <a:rPr lang="en-US" altLang="en-US" sz="2800" dirty="0"/>
              <a:t>called </a:t>
            </a:r>
            <a:r>
              <a:rPr lang="en-US" altLang="en-US" sz="2800" b="1" dirty="0"/>
              <a:t>inflation</a:t>
            </a:r>
            <a:r>
              <a:rPr lang="en-US" altLang="en-US" sz="2800" dirty="0"/>
              <a:t>.</a:t>
            </a:r>
          </a:p>
          <a:p>
            <a:pPr marL="800100" indent="-457200" defTabSz="457200" eaLnBrk="1" hangingPunct="1"/>
            <a:r>
              <a:rPr lang="en-AU" altLang="en-US" sz="2800" dirty="0"/>
              <a:t>A persistently falling price level is </a:t>
            </a:r>
            <a:r>
              <a:rPr lang="en-US" altLang="en-US" sz="2800" dirty="0"/>
              <a:t>called </a:t>
            </a:r>
            <a:r>
              <a:rPr lang="en-US" altLang="en-US" sz="2800" b="1" dirty="0"/>
              <a:t>deflation</a:t>
            </a:r>
            <a:r>
              <a:rPr lang="en-US" altLang="en-US" sz="2800" dirty="0"/>
              <a:t>.</a:t>
            </a:r>
          </a:p>
          <a:p>
            <a:pPr marL="800100" indent="-457200" defTabSz="457200" eaLnBrk="1" hangingPunct="1"/>
            <a:r>
              <a:rPr lang="en-US" altLang="en-US" sz="2800" dirty="0"/>
              <a:t>We are interested in the price level because we want to</a:t>
            </a:r>
          </a:p>
          <a:p>
            <a:pPr indent="0" defTabSz="457200" eaLnBrk="1" hangingPunct="1">
              <a:buClr>
                <a:srgbClr val="FFC000"/>
              </a:buClr>
              <a:buSzPct val="75000"/>
              <a:buFontTx/>
              <a:buNone/>
            </a:pPr>
            <a:r>
              <a:rPr lang="en-US" altLang="en-US" sz="2800" dirty="0"/>
              <a:t>1.	Measure the inflation rate or the deflation rate</a:t>
            </a:r>
          </a:p>
          <a:p>
            <a:pPr indent="0" defTabSz="457200" eaLnBrk="1" hangingPunct="1">
              <a:buClr>
                <a:srgbClr val="FFC000"/>
              </a:buClr>
              <a:buSzPct val="75000"/>
              <a:buFontTx/>
              <a:buNone/>
            </a:pPr>
            <a:r>
              <a:rPr lang="en-US" altLang="en-US" sz="2800" dirty="0"/>
              <a:t>2.	Distinguish between money values and real values of economic variables</a:t>
            </a:r>
            <a:r>
              <a:rPr lang="en-US" altLang="en-US" dirty="0"/>
              <a:t>.</a:t>
            </a:r>
          </a:p>
        </p:txBody>
      </p:sp>
      <p:sp>
        <p:nvSpPr>
          <p:cNvPr id="46084" name="Rectangle 13">
            <a:extLst>
              <a:ext uri="{FF2B5EF4-FFF2-40B4-BE49-F238E27FC236}">
                <a16:creationId xmlns:a16="http://schemas.microsoft.com/office/drawing/2014/main" id="{ABB51527-AC78-4E7A-8ED3-D3E05955139B}"/>
              </a:ext>
            </a:extLst>
          </p:cNvPr>
          <p:cNvSpPr>
            <a:spLocks noChangeArrowheads="1"/>
          </p:cNvSpPr>
          <p:nvPr/>
        </p:nvSpPr>
        <p:spPr bwMode="auto">
          <a:xfrm>
            <a:off x="2667000" y="5943600"/>
            <a:ext cx="3629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latin typeface="Bookman Old Style" panose="02050604050505020204" pitchFamily="18" charset="0"/>
                <a:cs typeface="Arial" panose="020B0604020202020204" pitchFamily="34" charset="0"/>
              </a:rPr>
              <a:t>What is disinflation?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left)">
                                      <p:cBhvr>
                                        <p:cTn id="7" dur="10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left)">
                                      <p:cBhvr>
                                        <p:cTn id="12" dur="10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left)">
                                      <p:cBhvr>
                                        <p:cTn id="17" dur="10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left)">
                                      <p:cBhvr>
                                        <p:cTn id="22" dur="1000"/>
                                        <p:tgtEl>
                                          <p:spTgt spid="491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wipe(left)">
                                      <p:cBhvr>
                                        <p:cTn id="27" dur="1000"/>
                                        <p:tgtEl>
                                          <p:spTgt spid="491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wipe(left)">
                                      <p:cBhvr>
                                        <p:cTn id="32" dur="10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1" y="63347"/>
            <a:ext cx="9087567" cy="870984"/>
          </a:xfrm>
        </p:spPr>
        <p:txBody>
          <a:bodyPr/>
          <a:lstStyle/>
          <a:p>
            <a:r>
              <a:rPr lang="en-US" sz="2800" b="1" cap="all" dirty="0">
                <a:solidFill>
                  <a:srgbClr val="800080"/>
                </a:solidFill>
                <a:latin typeface="+mj-lt"/>
                <a:cs typeface="+mj-cs"/>
              </a:rPr>
              <a:t>INFLATION AND DEFLATION</a:t>
            </a:r>
          </a:p>
        </p:txBody>
      </p:sp>
      <p:sp>
        <p:nvSpPr>
          <p:cNvPr id="3" name="Content Placeholder 2"/>
          <p:cNvSpPr>
            <a:spLocks noGrp="1"/>
          </p:cNvSpPr>
          <p:nvPr>
            <p:ph sz="quarter" idx="10"/>
          </p:nvPr>
        </p:nvSpPr>
        <p:spPr>
          <a:xfrm>
            <a:off x="132015" y="838200"/>
            <a:ext cx="8650752" cy="1542056"/>
          </a:xfrm>
        </p:spPr>
        <p:txBody>
          <a:bodyPr/>
          <a:lstStyle/>
          <a:p>
            <a:r>
              <a:rPr lang="en-US" sz="2294" b="1" dirty="0"/>
              <a:t>Inflation hurts the economy, </a:t>
            </a:r>
            <a:r>
              <a:rPr lang="en-US" sz="2294" dirty="0"/>
              <a:t>but most people misunderstand how.</a:t>
            </a:r>
          </a:p>
          <a:p>
            <a:r>
              <a:rPr lang="en-US" sz="2294" i="1" dirty="0"/>
              <a:t>The consumer price index has continuously increased, but the inflation rate fluctuates.</a:t>
            </a:r>
          </a:p>
        </p:txBody>
      </p:sp>
      <p:pic>
        <p:nvPicPr>
          <p:cNvPr id="4" name="Picture 3">
            <a:extLst>
              <a:ext uri="{FF2B5EF4-FFF2-40B4-BE49-F238E27FC236}">
                <a16:creationId xmlns:a16="http://schemas.microsoft.com/office/drawing/2014/main" id="{391CE1C0-2F0A-E8E5-6097-A01DD75E5B08}"/>
              </a:ext>
            </a:extLst>
          </p:cNvPr>
          <p:cNvPicPr>
            <a:picLocks noChangeAspect="1"/>
          </p:cNvPicPr>
          <p:nvPr/>
        </p:nvPicPr>
        <p:blipFill>
          <a:blip r:embed="rId2"/>
          <a:stretch>
            <a:fillRect/>
          </a:stretch>
        </p:blipFill>
        <p:spPr>
          <a:xfrm>
            <a:off x="914400" y="2590800"/>
            <a:ext cx="7620000" cy="4051453"/>
          </a:xfrm>
          <a:prstGeom prst="rect">
            <a:avLst/>
          </a:prstGeom>
        </p:spPr>
      </p:pic>
    </p:spTree>
    <p:extLst>
      <p:ext uri="{BB962C8B-B14F-4D97-AF65-F5344CB8AC3E}">
        <p14:creationId xmlns:p14="http://schemas.microsoft.com/office/powerpoint/2010/main" val="53190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6F2F42-A88C-3249-1F54-D6E1BC77231B}"/>
              </a:ext>
            </a:extLst>
          </p:cNvPr>
          <p:cNvPicPr>
            <a:picLocks noChangeAspect="1"/>
          </p:cNvPicPr>
          <p:nvPr/>
        </p:nvPicPr>
        <p:blipFill>
          <a:blip r:embed="rId2"/>
          <a:stretch>
            <a:fillRect/>
          </a:stretch>
        </p:blipFill>
        <p:spPr>
          <a:xfrm>
            <a:off x="381000" y="1066801"/>
            <a:ext cx="8305799" cy="5257800"/>
          </a:xfrm>
          <a:prstGeom prst="rect">
            <a:avLst/>
          </a:prstGeom>
        </p:spPr>
      </p:pic>
      <p:sp>
        <p:nvSpPr>
          <p:cNvPr id="4" name="TextBox 3">
            <a:extLst>
              <a:ext uri="{FF2B5EF4-FFF2-40B4-BE49-F238E27FC236}">
                <a16:creationId xmlns:a16="http://schemas.microsoft.com/office/drawing/2014/main" id="{A4AFF56C-5011-BEF6-2B17-652B9C87BD3B}"/>
              </a:ext>
            </a:extLst>
          </p:cNvPr>
          <p:cNvSpPr txBox="1"/>
          <p:nvPr/>
        </p:nvSpPr>
        <p:spPr>
          <a:xfrm>
            <a:off x="1676400" y="271789"/>
            <a:ext cx="6400800" cy="523220"/>
          </a:xfrm>
          <a:prstGeom prst="rect">
            <a:avLst/>
          </a:prstGeom>
          <a:noFill/>
        </p:spPr>
        <p:txBody>
          <a:bodyPr wrap="square">
            <a:spAutoFit/>
          </a:bodyPr>
          <a:lstStyle/>
          <a:p>
            <a:r>
              <a:rPr kumimoji="0" lang="en-US" sz="2800" b="1" i="0" u="none" strike="noStrike" kern="0" cap="all" spc="0" normalizeH="0" baseline="0" noProof="0" dirty="0">
                <a:ln>
                  <a:noFill/>
                </a:ln>
                <a:solidFill>
                  <a:srgbClr val="800080"/>
                </a:solidFill>
                <a:effectLst/>
                <a:uLnTx/>
                <a:uFillTx/>
                <a:latin typeface="Arial"/>
                <a:ea typeface="+mj-ea"/>
                <a:cs typeface="Arial" pitchFamily="34" charset="0"/>
              </a:rPr>
              <a:t>INFLATION AND DEFLATION</a:t>
            </a:r>
            <a:endParaRPr lang="en-US" dirty="0"/>
          </a:p>
        </p:txBody>
      </p:sp>
    </p:spTree>
    <p:extLst>
      <p:ext uri="{BB962C8B-B14F-4D97-AF65-F5344CB8AC3E}">
        <p14:creationId xmlns:p14="http://schemas.microsoft.com/office/powerpoint/2010/main" val="3039681030"/>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0243" name="Rectangle 3">
            <a:extLst>
              <a:ext uri="{FF2B5EF4-FFF2-40B4-BE49-F238E27FC236}">
                <a16:creationId xmlns:a16="http://schemas.microsoft.com/office/drawing/2014/main" id="{3C7E42D5-4A3E-4626-869F-06DBADA11DFA}"/>
              </a:ext>
            </a:extLst>
          </p:cNvPr>
          <p:cNvSpPr>
            <a:spLocks noGrp="1" noChangeArrowheads="1"/>
          </p:cNvSpPr>
          <p:nvPr>
            <p:ph type="body" idx="1"/>
          </p:nvPr>
        </p:nvSpPr>
        <p:spPr>
          <a:xfrm>
            <a:off x="88135" y="1066800"/>
            <a:ext cx="8686800" cy="4419600"/>
          </a:xfrm>
        </p:spPr>
        <p:txBody>
          <a:bodyPr/>
          <a:lstStyle/>
          <a:p>
            <a:pPr marL="685800" eaLnBrk="1" hangingPunct="1">
              <a:buClr>
                <a:schemeClr val="tx1"/>
              </a:buClr>
              <a:defRPr/>
            </a:pPr>
            <a:r>
              <a:rPr lang="en-CA" sz="2400" dirty="0"/>
              <a:t>Low, steady, and anticipated inflation or deflation is not a problem. </a:t>
            </a:r>
          </a:p>
          <a:p>
            <a:pPr marL="685800" eaLnBrk="1" hangingPunct="1">
              <a:buClr>
                <a:schemeClr val="tx1"/>
              </a:buClr>
              <a:defRPr/>
            </a:pPr>
            <a:r>
              <a:rPr lang="en-CA" sz="2400" dirty="0"/>
              <a:t> Unpredictable inflation or deflation is a problem because it</a:t>
            </a:r>
          </a:p>
          <a:p>
            <a:pPr marL="857250" lvl="2" indent="-342900" eaLnBrk="1" hangingPunct="1">
              <a:buClr>
                <a:schemeClr val="tx1"/>
              </a:buClr>
              <a:buSzPct val="120000"/>
              <a:defRPr/>
            </a:pPr>
            <a:r>
              <a:rPr lang="en-CA" sz="2000" dirty="0"/>
              <a:t>Redistributes income and wealth</a:t>
            </a:r>
          </a:p>
          <a:p>
            <a:pPr marL="857250" lvl="2" indent="-342900" eaLnBrk="1" hangingPunct="1">
              <a:buClr>
                <a:schemeClr val="tx1"/>
              </a:buClr>
              <a:buSzPct val="120000"/>
              <a:defRPr/>
            </a:pPr>
            <a:r>
              <a:rPr lang="en-CA" sz="2000" dirty="0"/>
              <a:t> Lowers real GDP and employment</a:t>
            </a:r>
          </a:p>
          <a:p>
            <a:pPr marL="857250" lvl="2" indent="-342900" eaLnBrk="1" hangingPunct="1">
              <a:buClr>
                <a:schemeClr val="tx1"/>
              </a:buClr>
              <a:buSzPct val="120000"/>
              <a:defRPr/>
            </a:pPr>
            <a:r>
              <a:rPr lang="en-CA" sz="2000" dirty="0"/>
              <a:t>Diverts resources from production</a:t>
            </a:r>
          </a:p>
          <a:p>
            <a:pPr marL="857250" lvl="2" indent="-342900" eaLnBrk="1" hangingPunct="1">
              <a:buClr>
                <a:schemeClr val="tx1"/>
              </a:buClr>
              <a:buSzPct val="120000"/>
              <a:defRPr/>
            </a:pPr>
            <a:endParaRPr lang="en-CA" sz="2000" dirty="0"/>
          </a:p>
          <a:p>
            <a:pPr marL="457200" lvl="1" indent="-342900" eaLnBrk="1" hangingPunct="1">
              <a:buClr>
                <a:schemeClr val="tx1"/>
              </a:buClr>
              <a:buSzPct val="120000"/>
              <a:defRPr/>
            </a:pPr>
            <a:r>
              <a:rPr lang="en-CA" sz="2400" dirty="0"/>
              <a:t>Unpredictable changes in the inflation rate redistribute income in arbitrary ways between employers and workers and between borrowers and lenders.</a:t>
            </a:r>
          </a:p>
          <a:p>
            <a:pPr marL="1085850" lvl="1" indent="-342900" eaLnBrk="1" hangingPunct="1">
              <a:buClr>
                <a:schemeClr val="tx1"/>
              </a:buClr>
              <a:defRPr/>
            </a:pPr>
            <a:r>
              <a:rPr lang="en-CA" sz="2000" dirty="0"/>
              <a:t>At its worse, inflation becomes </a:t>
            </a:r>
            <a:r>
              <a:rPr lang="en-CA" sz="2000" b="1" dirty="0"/>
              <a:t>hyperinflation</a:t>
            </a:r>
            <a:r>
              <a:rPr lang="en-US" sz="2000" dirty="0"/>
              <a:t>—</a:t>
            </a:r>
            <a:r>
              <a:rPr lang="en-CA" sz="2000" dirty="0"/>
              <a:t>an inflation rate that is so rapid that workers are paid twice a day because money loses its value so quickly.</a:t>
            </a:r>
          </a:p>
          <a:p>
            <a:pPr marL="857250" lvl="2" indent="-342900" eaLnBrk="1" hangingPunct="1">
              <a:buClr>
                <a:srgbClr val="C50075"/>
              </a:buClr>
              <a:buSzPct val="120000"/>
              <a:buFont typeface="Wingdings" pitchFamily="2" charset="2"/>
              <a:buChar char="§"/>
              <a:defRPr/>
            </a:pPr>
            <a:endParaRPr lang="en-CA" dirty="0"/>
          </a:p>
        </p:txBody>
      </p:sp>
      <p:sp>
        <p:nvSpPr>
          <p:cNvPr id="48131" name="Title 3">
            <a:extLst>
              <a:ext uri="{FF2B5EF4-FFF2-40B4-BE49-F238E27FC236}">
                <a16:creationId xmlns:a16="http://schemas.microsoft.com/office/drawing/2014/main" id="{8514613D-A497-4DF8-87DB-D654AADDDD9E}"/>
              </a:ext>
            </a:extLst>
          </p:cNvPr>
          <p:cNvSpPr>
            <a:spLocks noGrp="1" noChangeArrowheads="1"/>
          </p:cNvSpPr>
          <p:nvPr>
            <p:ph type="title"/>
          </p:nvPr>
        </p:nvSpPr>
        <p:spPr>
          <a:xfrm>
            <a:off x="-38100" y="656422"/>
            <a:ext cx="9220200" cy="381000"/>
          </a:xfrm>
        </p:spPr>
        <p:txBody>
          <a:bodyPr/>
          <a:lstStyle/>
          <a:p>
            <a:pPr marL="342900" indent="-342900"/>
            <a:r>
              <a:rPr lang="en-CA" altLang="en-US" sz="2800" cap="all" dirty="0"/>
              <a:t>Why Inflation and Deflation Are Problems </a:t>
            </a:r>
            <a:br>
              <a:rPr lang="en-CA" altLang="en-US" dirty="0">
                <a:solidFill>
                  <a:srgbClr val="FFC000"/>
                </a:solidFill>
              </a:rPr>
            </a:b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0243">
                                            <p:txEl>
                                              <p:pRg st="0" end="0"/>
                                            </p:txEl>
                                          </p:spTgt>
                                        </p:tgtEl>
                                        <p:attrNameLst>
                                          <p:attrName>style.visibility</p:attrName>
                                        </p:attrNameLst>
                                      </p:cBhvr>
                                      <p:to>
                                        <p:strVal val="visible"/>
                                      </p:to>
                                    </p:set>
                                    <p:animEffect transition="in" filter="wipe(left)">
                                      <p:cBhvr>
                                        <p:cTn id="7" dur="1000"/>
                                        <p:tgtEl>
                                          <p:spTgt spid="65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0243">
                                            <p:txEl>
                                              <p:pRg st="1" end="1"/>
                                            </p:txEl>
                                          </p:spTgt>
                                        </p:tgtEl>
                                        <p:attrNameLst>
                                          <p:attrName>style.visibility</p:attrName>
                                        </p:attrNameLst>
                                      </p:cBhvr>
                                      <p:to>
                                        <p:strVal val="visible"/>
                                      </p:to>
                                    </p:set>
                                    <p:animEffect transition="in" filter="wipe(left)">
                                      <p:cBhvr>
                                        <p:cTn id="12" dur="1000"/>
                                        <p:tgtEl>
                                          <p:spTgt spid="65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0243">
                                            <p:txEl>
                                              <p:pRg st="2" end="2"/>
                                            </p:txEl>
                                          </p:spTgt>
                                        </p:tgtEl>
                                        <p:attrNameLst>
                                          <p:attrName>style.visibility</p:attrName>
                                        </p:attrNameLst>
                                      </p:cBhvr>
                                      <p:to>
                                        <p:strVal val="visible"/>
                                      </p:to>
                                    </p:set>
                                    <p:animEffect transition="in" filter="wipe(left)">
                                      <p:cBhvr>
                                        <p:cTn id="17" dur="1000"/>
                                        <p:tgtEl>
                                          <p:spTgt spid="65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0243">
                                            <p:txEl>
                                              <p:pRg st="3" end="3"/>
                                            </p:txEl>
                                          </p:spTgt>
                                        </p:tgtEl>
                                        <p:attrNameLst>
                                          <p:attrName>style.visibility</p:attrName>
                                        </p:attrNameLst>
                                      </p:cBhvr>
                                      <p:to>
                                        <p:strVal val="visible"/>
                                      </p:to>
                                    </p:set>
                                    <p:animEffect transition="in" filter="wipe(left)">
                                      <p:cBhvr>
                                        <p:cTn id="22" dur="1000"/>
                                        <p:tgtEl>
                                          <p:spTgt spid="65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0243">
                                            <p:txEl>
                                              <p:pRg st="4" end="4"/>
                                            </p:txEl>
                                          </p:spTgt>
                                        </p:tgtEl>
                                        <p:attrNameLst>
                                          <p:attrName>style.visibility</p:attrName>
                                        </p:attrNameLst>
                                      </p:cBhvr>
                                      <p:to>
                                        <p:strVal val="visible"/>
                                      </p:to>
                                    </p:set>
                                    <p:animEffect transition="in" filter="wipe(left)">
                                      <p:cBhvr>
                                        <p:cTn id="27" dur="1000"/>
                                        <p:tgtEl>
                                          <p:spTgt spid="65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0243">
                                            <p:txEl>
                                              <p:pRg st="6" end="6"/>
                                            </p:txEl>
                                          </p:spTgt>
                                        </p:tgtEl>
                                        <p:attrNameLst>
                                          <p:attrName>style.visibility</p:attrName>
                                        </p:attrNameLst>
                                      </p:cBhvr>
                                      <p:to>
                                        <p:strVal val="visible"/>
                                      </p:to>
                                    </p:set>
                                    <p:animEffect transition="in" filter="wipe(left)">
                                      <p:cBhvr>
                                        <p:cTn id="32" dur="1000"/>
                                        <p:tgtEl>
                                          <p:spTgt spid="65024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0243">
                                            <p:txEl>
                                              <p:pRg st="7" end="7"/>
                                            </p:txEl>
                                          </p:spTgt>
                                        </p:tgtEl>
                                        <p:attrNameLst>
                                          <p:attrName>style.visibility</p:attrName>
                                        </p:attrNameLst>
                                      </p:cBhvr>
                                      <p:to>
                                        <p:strVal val="visible"/>
                                      </p:to>
                                    </p:set>
                                    <p:animEffect transition="in" filter="wipe(left)">
                                      <p:cBhvr>
                                        <p:cTn id="37" dur="1000"/>
                                        <p:tgtEl>
                                          <p:spTgt spid="65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3"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1" y="0"/>
            <a:ext cx="9087567" cy="887102"/>
          </a:xfrm>
        </p:spPr>
        <p:txBody>
          <a:bodyPr/>
          <a:lstStyle/>
          <a:p>
            <a:r>
              <a:rPr lang="en-US" sz="2800" b="1" dirty="0">
                <a:solidFill>
                  <a:srgbClr val="0033CC"/>
                </a:solidFill>
                <a:latin typeface="+mj-lt"/>
                <a:cs typeface="+mj-cs"/>
              </a:rPr>
              <a:t>THE LEVEL OF PRICES DOESN’T MATTER</a:t>
            </a:r>
          </a:p>
        </p:txBody>
      </p:sp>
      <p:sp>
        <p:nvSpPr>
          <p:cNvPr id="3" name="Content Placeholder 2"/>
          <p:cNvSpPr>
            <a:spLocks noGrp="1"/>
          </p:cNvSpPr>
          <p:nvPr>
            <p:ph sz="quarter" idx="10"/>
          </p:nvPr>
        </p:nvSpPr>
        <p:spPr>
          <a:xfrm>
            <a:off x="78154" y="623762"/>
            <a:ext cx="8912896" cy="5000875"/>
          </a:xfrm>
        </p:spPr>
        <p:txBody>
          <a:bodyPr/>
          <a:lstStyle/>
          <a:p>
            <a:pPr>
              <a:spcAft>
                <a:spcPts val="1059"/>
              </a:spcAft>
            </a:pPr>
            <a:r>
              <a:rPr lang="en-US" dirty="0"/>
              <a:t>Inflation does not make everyone poorer because incomes often rise with prices.</a:t>
            </a:r>
          </a:p>
          <a:p>
            <a:pPr>
              <a:spcAft>
                <a:spcPts val="1059"/>
              </a:spcAft>
            </a:pPr>
            <a:r>
              <a:rPr lang="en-US" b="1" dirty="0"/>
              <a:t>A better measure?  Real wages.</a:t>
            </a:r>
          </a:p>
          <a:p>
            <a:pPr>
              <a:spcAft>
                <a:spcPts val="1059"/>
              </a:spcAft>
            </a:pPr>
            <a:r>
              <a:rPr lang="en-US" b="1" dirty="0"/>
              <a:t>Real wage </a:t>
            </a:r>
            <a:r>
              <a:rPr lang="en-US" dirty="0"/>
              <a:t>is the wage rate divided by the price level.</a:t>
            </a:r>
          </a:p>
          <a:p>
            <a:pPr>
              <a:spcAft>
                <a:spcPts val="1059"/>
              </a:spcAft>
            </a:pPr>
            <a:r>
              <a:rPr lang="en-US" b="1" dirty="0"/>
              <a:t>Real income </a:t>
            </a:r>
            <a:r>
              <a:rPr lang="en-US" dirty="0"/>
              <a:t>is income divided by the price level.</a:t>
            </a:r>
          </a:p>
        </p:txBody>
      </p:sp>
      <p:pic>
        <p:nvPicPr>
          <p:cNvPr id="6" name="Picture 5">
            <a:extLst>
              <a:ext uri="{FF2B5EF4-FFF2-40B4-BE49-F238E27FC236}">
                <a16:creationId xmlns:a16="http://schemas.microsoft.com/office/drawing/2014/main" id="{B4C8AE82-7B78-471A-BC8B-986FED607548}"/>
              </a:ext>
            </a:extLst>
          </p:cNvPr>
          <p:cNvPicPr>
            <a:picLocks noChangeAspect="1"/>
          </p:cNvPicPr>
          <p:nvPr/>
        </p:nvPicPr>
        <p:blipFill>
          <a:blip r:embed="rId2"/>
          <a:stretch>
            <a:fillRect/>
          </a:stretch>
        </p:blipFill>
        <p:spPr>
          <a:xfrm>
            <a:off x="304800" y="3276600"/>
            <a:ext cx="8534400" cy="3200400"/>
          </a:xfrm>
          <a:prstGeom prst="rect">
            <a:avLst/>
          </a:prstGeom>
        </p:spPr>
      </p:pic>
    </p:spTree>
    <p:extLst>
      <p:ext uri="{BB962C8B-B14F-4D97-AF65-F5344CB8AC3E}">
        <p14:creationId xmlns:p14="http://schemas.microsoft.com/office/powerpoint/2010/main" val="142912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8C0EE76-12B6-47EB-B8E4-01EB6A943FF8}"/>
              </a:ext>
            </a:extLst>
          </p:cNvPr>
          <p:cNvSpPr>
            <a:spLocks noGrp="1" noChangeArrowheads="1"/>
          </p:cNvSpPr>
          <p:nvPr>
            <p:ph type="title"/>
          </p:nvPr>
        </p:nvSpPr>
        <p:spPr>
          <a:xfrm>
            <a:off x="304800" y="228600"/>
            <a:ext cx="8229600" cy="914400"/>
          </a:xfrm>
        </p:spPr>
        <p:txBody>
          <a:bodyPr/>
          <a:lstStyle/>
          <a:p>
            <a:pPr eaLnBrk="1" hangingPunct="1"/>
            <a:r>
              <a:rPr lang="en-US" altLang="en-US" sz="2800" dirty="0"/>
              <a:t>Consumer Price Index Once Again</a:t>
            </a:r>
          </a:p>
        </p:txBody>
      </p:sp>
      <p:sp>
        <p:nvSpPr>
          <p:cNvPr id="28675" name="Rectangle 3">
            <a:extLst>
              <a:ext uri="{FF2B5EF4-FFF2-40B4-BE49-F238E27FC236}">
                <a16:creationId xmlns:a16="http://schemas.microsoft.com/office/drawing/2014/main" id="{22D152B0-E833-42E4-A7DD-5D55542483D4}"/>
              </a:ext>
            </a:extLst>
          </p:cNvPr>
          <p:cNvSpPr>
            <a:spLocks noGrp="1" noChangeArrowheads="1"/>
          </p:cNvSpPr>
          <p:nvPr>
            <p:ph idx="1"/>
          </p:nvPr>
        </p:nvSpPr>
        <p:spPr>
          <a:xfrm>
            <a:off x="447428" y="1063625"/>
            <a:ext cx="8229599" cy="3756025"/>
          </a:xfrm>
        </p:spPr>
        <p:txBody>
          <a:bodyPr/>
          <a:lstStyle/>
          <a:p>
            <a:pPr eaLnBrk="1" hangingPunct="1">
              <a:spcBef>
                <a:spcPts val="363"/>
              </a:spcBef>
            </a:pPr>
            <a:r>
              <a:rPr lang="en-US" altLang="en-US" dirty="0"/>
              <a:t>Consumer price index (CPI)</a:t>
            </a:r>
          </a:p>
          <a:p>
            <a:pPr lvl="1" eaLnBrk="1" hangingPunct="1">
              <a:spcBef>
                <a:spcPts val="363"/>
              </a:spcBef>
            </a:pPr>
            <a:r>
              <a:rPr lang="en-US" altLang="en-US" sz="3200" dirty="0">
                <a:ea typeface="MS PGothic" panose="020B0600070205080204" pitchFamily="34" charset="-128"/>
              </a:rPr>
              <a:t>Market basket </a:t>
            </a:r>
          </a:p>
          <a:p>
            <a:pPr lvl="1" eaLnBrk="1" hangingPunct="1">
              <a:spcBef>
                <a:spcPts val="363"/>
              </a:spcBef>
            </a:pPr>
            <a:r>
              <a:rPr lang="en-US" altLang="en-US" sz="3200" dirty="0">
                <a:ea typeface="MS PGothic" panose="020B0600070205080204" pitchFamily="34" charset="-128"/>
              </a:rPr>
              <a:t>300 goods and services</a:t>
            </a:r>
          </a:p>
          <a:p>
            <a:pPr lvl="1" eaLnBrk="1" hangingPunct="1">
              <a:spcBef>
                <a:spcPts val="363"/>
              </a:spcBef>
            </a:pPr>
            <a:r>
              <a:rPr lang="en-US" altLang="en-US" sz="3200" dirty="0">
                <a:ea typeface="MS PGothic" panose="020B0600070205080204" pitchFamily="34" charset="-128"/>
              </a:rPr>
              <a:t>Typical urban consumer</a:t>
            </a:r>
          </a:p>
          <a:p>
            <a:pPr lvl="1" eaLnBrk="1" hangingPunct="1">
              <a:spcBef>
                <a:spcPts val="363"/>
              </a:spcBef>
            </a:pPr>
            <a:r>
              <a:rPr lang="en-US" altLang="en-US" sz="3200" dirty="0">
                <a:ea typeface="MS PGothic" panose="020B0600070205080204" pitchFamily="34" charset="-128"/>
              </a:rPr>
              <a:t>2 year updates</a:t>
            </a:r>
          </a:p>
        </p:txBody>
      </p:sp>
      <p:grpSp>
        <p:nvGrpSpPr>
          <p:cNvPr id="2" name="Group 11">
            <a:extLst>
              <a:ext uri="{FF2B5EF4-FFF2-40B4-BE49-F238E27FC236}">
                <a16:creationId xmlns:a16="http://schemas.microsoft.com/office/drawing/2014/main" id="{249BCE1B-CF9E-4B67-B374-0A5E00F1A1D3}"/>
              </a:ext>
            </a:extLst>
          </p:cNvPr>
          <p:cNvGrpSpPr>
            <a:grpSpLocks/>
          </p:cNvGrpSpPr>
          <p:nvPr/>
        </p:nvGrpSpPr>
        <p:grpSpPr bwMode="auto">
          <a:xfrm>
            <a:off x="1219200" y="3962400"/>
            <a:ext cx="6867525" cy="1558925"/>
            <a:chOff x="1119" y="2862"/>
            <a:chExt cx="4326" cy="982"/>
          </a:xfrm>
        </p:grpSpPr>
        <p:sp>
          <p:nvSpPr>
            <p:cNvPr id="50182" name="Text Box 4">
              <a:extLst>
                <a:ext uri="{FF2B5EF4-FFF2-40B4-BE49-F238E27FC236}">
                  <a16:creationId xmlns:a16="http://schemas.microsoft.com/office/drawing/2014/main" id="{D318E350-6C8C-41AD-9484-0CF2DA665D1E}"/>
                </a:ext>
              </a:extLst>
            </p:cNvPr>
            <p:cNvSpPr txBox="1">
              <a:spLocks noChangeArrowheads="1"/>
            </p:cNvSpPr>
            <p:nvPr/>
          </p:nvSpPr>
          <p:spPr bwMode="auto">
            <a:xfrm>
              <a:off x="1119" y="3098"/>
              <a:ext cx="703"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t>CPI</a:t>
              </a:r>
            </a:p>
          </p:txBody>
        </p:sp>
        <p:sp>
          <p:nvSpPr>
            <p:cNvPr id="50183" name="Text Box 5">
              <a:extLst>
                <a:ext uri="{FF2B5EF4-FFF2-40B4-BE49-F238E27FC236}">
                  <a16:creationId xmlns:a16="http://schemas.microsoft.com/office/drawing/2014/main" id="{20EB67D7-90CE-43EE-A903-4F02ABB45734}"/>
                </a:ext>
              </a:extLst>
            </p:cNvPr>
            <p:cNvSpPr txBox="1">
              <a:spLocks noChangeArrowheads="1"/>
            </p:cNvSpPr>
            <p:nvPr/>
          </p:nvSpPr>
          <p:spPr bwMode="auto">
            <a:xfrm>
              <a:off x="2108" y="2862"/>
              <a:ext cx="25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t>Price of the Most Recent Market</a:t>
              </a:r>
            </a:p>
            <a:p>
              <a:pPr algn="ctr" eaLnBrk="1" hangingPunct="1">
                <a:spcBef>
                  <a:spcPct val="0"/>
                </a:spcBef>
                <a:buFontTx/>
                <a:buNone/>
              </a:pPr>
              <a:r>
                <a:rPr lang="en-US" altLang="en-US" sz="2000"/>
                <a:t>Basket in the Particular Year</a:t>
              </a:r>
            </a:p>
          </p:txBody>
        </p:sp>
        <p:sp>
          <p:nvSpPr>
            <p:cNvPr id="50184" name="Text Box 6">
              <a:extLst>
                <a:ext uri="{FF2B5EF4-FFF2-40B4-BE49-F238E27FC236}">
                  <a16:creationId xmlns:a16="http://schemas.microsoft.com/office/drawing/2014/main" id="{A54BBD1E-087C-424A-8289-DC3D037C6762}"/>
                </a:ext>
              </a:extLst>
            </p:cNvPr>
            <p:cNvSpPr txBox="1">
              <a:spLocks noChangeArrowheads="1"/>
            </p:cNvSpPr>
            <p:nvPr/>
          </p:nvSpPr>
          <p:spPr bwMode="auto">
            <a:xfrm>
              <a:off x="2262" y="3402"/>
              <a:ext cx="22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t>Price estimate of the Market</a:t>
              </a:r>
            </a:p>
            <a:p>
              <a:pPr algn="ctr" eaLnBrk="1" hangingPunct="1">
                <a:spcBef>
                  <a:spcPct val="0"/>
                </a:spcBef>
                <a:buFontTx/>
                <a:buNone/>
              </a:pPr>
              <a:r>
                <a:rPr lang="en-US" altLang="en-US" sz="2000" dirty="0"/>
                <a:t>Basket in 1982-1984</a:t>
              </a:r>
            </a:p>
          </p:txBody>
        </p:sp>
        <p:sp>
          <p:nvSpPr>
            <p:cNvPr id="50185" name="Text Box 7">
              <a:extLst>
                <a:ext uri="{FF2B5EF4-FFF2-40B4-BE49-F238E27FC236}">
                  <a16:creationId xmlns:a16="http://schemas.microsoft.com/office/drawing/2014/main" id="{FECD2888-E874-45D8-A074-D74C9252647E}"/>
                </a:ext>
              </a:extLst>
            </p:cNvPr>
            <p:cNvSpPr txBox="1">
              <a:spLocks noChangeArrowheads="1"/>
            </p:cNvSpPr>
            <p:nvPr/>
          </p:nvSpPr>
          <p:spPr bwMode="auto">
            <a:xfrm>
              <a:off x="1776" y="3098"/>
              <a:ext cx="32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t>=</a:t>
              </a:r>
            </a:p>
          </p:txBody>
        </p:sp>
        <p:sp>
          <p:nvSpPr>
            <p:cNvPr id="50186" name="Text Box 8">
              <a:extLst>
                <a:ext uri="{FF2B5EF4-FFF2-40B4-BE49-F238E27FC236}">
                  <a16:creationId xmlns:a16="http://schemas.microsoft.com/office/drawing/2014/main" id="{79DCE2BD-24DB-475E-9340-6D3DDB732067}"/>
                </a:ext>
              </a:extLst>
            </p:cNvPr>
            <p:cNvSpPr txBox="1">
              <a:spLocks noChangeArrowheads="1"/>
            </p:cNvSpPr>
            <p:nvPr/>
          </p:nvSpPr>
          <p:spPr bwMode="auto">
            <a:xfrm>
              <a:off x="4651" y="3062"/>
              <a:ext cx="31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400"/>
                <a:t>x</a:t>
              </a:r>
            </a:p>
          </p:txBody>
        </p:sp>
        <p:sp>
          <p:nvSpPr>
            <p:cNvPr id="50187" name="Text Box 9">
              <a:extLst>
                <a:ext uri="{FF2B5EF4-FFF2-40B4-BE49-F238E27FC236}">
                  <a16:creationId xmlns:a16="http://schemas.microsoft.com/office/drawing/2014/main" id="{01817BA8-4E06-4E91-BD46-A5065FA3FFB6}"/>
                </a:ext>
              </a:extLst>
            </p:cNvPr>
            <p:cNvSpPr txBox="1">
              <a:spLocks noChangeArrowheads="1"/>
            </p:cNvSpPr>
            <p:nvPr/>
          </p:nvSpPr>
          <p:spPr bwMode="auto">
            <a:xfrm>
              <a:off x="5008" y="3194"/>
              <a:ext cx="4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100</a:t>
              </a:r>
            </a:p>
          </p:txBody>
        </p:sp>
        <p:sp>
          <p:nvSpPr>
            <p:cNvPr id="50188" name="Line 10">
              <a:extLst>
                <a:ext uri="{FF2B5EF4-FFF2-40B4-BE49-F238E27FC236}">
                  <a16:creationId xmlns:a16="http://schemas.microsoft.com/office/drawing/2014/main" id="{90BD4495-EC9C-4FDA-9CA5-AA704EF0D4FF}"/>
                </a:ext>
              </a:extLst>
            </p:cNvPr>
            <p:cNvSpPr>
              <a:spLocks noChangeShapeType="1"/>
            </p:cNvSpPr>
            <p:nvPr/>
          </p:nvSpPr>
          <p:spPr bwMode="auto">
            <a:xfrm>
              <a:off x="2145" y="3338"/>
              <a:ext cx="246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Rectangle 2">
            <a:extLst>
              <a:ext uri="{FF2B5EF4-FFF2-40B4-BE49-F238E27FC236}">
                <a16:creationId xmlns:a16="http://schemas.microsoft.com/office/drawing/2014/main" id="{A418ADF8-E346-425F-A56E-F8E8B46F5C66}"/>
              </a:ext>
            </a:extLst>
          </p:cNvPr>
          <p:cNvSpPr txBox="1">
            <a:spLocks noChangeArrowheads="1"/>
          </p:cNvSpPr>
          <p:nvPr/>
        </p:nvSpPr>
        <p:spPr bwMode="auto">
          <a:xfrm>
            <a:off x="609600" y="5715000"/>
            <a:ext cx="7696200" cy="1143000"/>
          </a:xfrm>
          <a:prstGeom prst="rect">
            <a:avLst/>
          </a:prstGeom>
          <a:noFill/>
          <a:ln w="9525">
            <a:noFill/>
            <a:miter lim="800000"/>
            <a:headEnd/>
            <a:tailEnd/>
          </a:ln>
        </p:spPr>
        <p:txBody>
          <a:bodyPr lIns="92075" tIns="46038" rIns="92075" bIns="46038" anchor="ctr"/>
          <a:lstStyle/>
          <a:p>
            <a:pPr algn="ctr" eaLnBrk="1" hangingPunct="1">
              <a:defRPr/>
            </a:pPr>
            <a:r>
              <a:rPr lang="en-US" sz="2400" kern="0" dirty="0">
                <a:solidFill>
                  <a:srgbClr val="FF0000"/>
                </a:solidFill>
                <a:latin typeface="Bookman Old Style" pitchFamily="18" charset="0"/>
                <a:ea typeface="Batang" pitchFamily="18" charset="-127"/>
                <a:cs typeface="Times New Roman" pitchFamily="18" charset="0"/>
              </a:rPr>
              <a:t>The next slides show how a CPI is calculated. </a:t>
            </a:r>
            <a:endParaRPr lang="en-US" sz="2400" i="1" kern="0" dirty="0">
              <a:solidFill>
                <a:srgbClr val="FF0000"/>
              </a:solidFill>
              <a:latin typeface="Bookman Old Style" pitchFamily="18" charset="0"/>
              <a:ea typeface="Batang" pitchFamily="18" charset="-127"/>
              <a:cs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up)">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left)">
                                      <p:cBhvr>
                                        <p:cTn id="12" dur="500"/>
                                        <p:tgtEl>
                                          <p:spTgt spid="28675">
                                            <p:txEl>
                                              <p:pRg st="0" end="0"/>
                                            </p:txEl>
                                          </p:spTgt>
                                        </p:tgtEl>
                                      </p:cBhvr>
                                    </p:animEffect>
                                  </p:childTnLst>
                                  <p:subTnLst>
                                    <p:animClr clrSpc="rgb" dir="cw">
                                      <p:cBhvr override="childStyle">
                                        <p:cTn dur="1" fill="hold" display="0" masterRel="nextClick" afterEffect="1"/>
                                        <p:tgtEl>
                                          <p:spTgt spid="28675">
                                            <p:txEl>
                                              <p:pRg st="0" end="0"/>
                                            </p:txEl>
                                          </p:spTgt>
                                        </p:tgtEl>
                                        <p:attrNameLst>
                                          <p:attrName>ppt_c</p:attrName>
                                        </p:attrNameLst>
                                      </p:cBhvr>
                                      <p:to>
                                        <a:srgbClr val="5F5F5F"/>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5">
                                            <p:txEl>
                                              <p:pRg st="1" end="1"/>
                                            </p:txEl>
                                          </p:spTgt>
                                        </p:tgtEl>
                                        <p:attrNameLst>
                                          <p:attrName>style.visibility</p:attrName>
                                        </p:attrNameLst>
                                      </p:cBhvr>
                                      <p:to>
                                        <p:strVal val="visible"/>
                                      </p:to>
                                    </p:set>
                                    <p:animEffect transition="in" filter="wipe(left)">
                                      <p:cBhvr>
                                        <p:cTn id="17" dur="500"/>
                                        <p:tgtEl>
                                          <p:spTgt spid="28675">
                                            <p:txEl>
                                              <p:pRg st="1" end="1"/>
                                            </p:txEl>
                                          </p:spTgt>
                                        </p:tgtEl>
                                      </p:cBhvr>
                                    </p:animEffect>
                                  </p:childTnLst>
                                  <p:subTnLst>
                                    <p:animClr clrSpc="rgb" dir="cw">
                                      <p:cBhvr override="childStyle">
                                        <p:cTn dur="1" fill="hold" display="0" masterRel="nextClick" afterEffect="1"/>
                                        <p:tgtEl>
                                          <p:spTgt spid="28675">
                                            <p:txEl>
                                              <p:pRg st="1" end="1"/>
                                            </p:txEl>
                                          </p:spTgt>
                                        </p:tgtEl>
                                        <p:attrNameLst>
                                          <p:attrName>ppt_c</p:attrName>
                                        </p:attrNameLst>
                                      </p:cBhvr>
                                      <p:to>
                                        <a:srgbClr val="5F5F5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5">
                                            <p:txEl>
                                              <p:pRg st="2" end="2"/>
                                            </p:txEl>
                                          </p:spTgt>
                                        </p:tgtEl>
                                        <p:attrNameLst>
                                          <p:attrName>style.visibility</p:attrName>
                                        </p:attrNameLst>
                                      </p:cBhvr>
                                      <p:to>
                                        <p:strVal val="visible"/>
                                      </p:to>
                                    </p:set>
                                    <p:animEffect transition="in" filter="wipe(left)">
                                      <p:cBhvr>
                                        <p:cTn id="22" dur="500"/>
                                        <p:tgtEl>
                                          <p:spTgt spid="28675">
                                            <p:txEl>
                                              <p:pRg st="2" end="2"/>
                                            </p:txEl>
                                          </p:spTgt>
                                        </p:tgtEl>
                                      </p:cBhvr>
                                    </p:animEffect>
                                  </p:childTnLst>
                                  <p:subTnLst>
                                    <p:animClr clrSpc="rgb" dir="cw">
                                      <p:cBhvr override="childStyle">
                                        <p:cTn dur="1" fill="hold" display="0" masterRel="nextClick" afterEffect="1"/>
                                        <p:tgtEl>
                                          <p:spTgt spid="28675">
                                            <p:txEl>
                                              <p:pRg st="2" end="2"/>
                                            </p:txEl>
                                          </p:spTgt>
                                        </p:tgtEl>
                                        <p:attrNameLst>
                                          <p:attrName>ppt_c</p:attrName>
                                        </p:attrNameLst>
                                      </p:cBhvr>
                                      <p:to>
                                        <a:srgbClr val="5F5F5F"/>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75">
                                            <p:txEl>
                                              <p:pRg st="3" end="3"/>
                                            </p:txEl>
                                          </p:spTgt>
                                        </p:tgtEl>
                                        <p:attrNameLst>
                                          <p:attrName>style.visibility</p:attrName>
                                        </p:attrNameLst>
                                      </p:cBhvr>
                                      <p:to>
                                        <p:strVal val="visible"/>
                                      </p:to>
                                    </p:set>
                                    <p:animEffect transition="in" filter="wipe(left)">
                                      <p:cBhvr>
                                        <p:cTn id="27" dur="500"/>
                                        <p:tgtEl>
                                          <p:spTgt spid="28675">
                                            <p:txEl>
                                              <p:pRg st="3" end="3"/>
                                            </p:txEl>
                                          </p:spTgt>
                                        </p:tgtEl>
                                      </p:cBhvr>
                                    </p:animEffect>
                                  </p:childTnLst>
                                  <p:subTnLst>
                                    <p:animClr clrSpc="rgb" dir="cw">
                                      <p:cBhvr override="childStyle">
                                        <p:cTn dur="1" fill="hold" display="0" masterRel="nextClick" afterEffect="1"/>
                                        <p:tgtEl>
                                          <p:spTgt spid="28675">
                                            <p:txEl>
                                              <p:pRg st="3" end="3"/>
                                            </p:txEl>
                                          </p:spTgt>
                                        </p:tgtEl>
                                        <p:attrNameLst>
                                          <p:attrName>ppt_c</p:attrName>
                                        </p:attrNameLst>
                                      </p:cBhvr>
                                      <p:to>
                                        <a:srgbClr val="5F5F5F"/>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75">
                                            <p:txEl>
                                              <p:pRg st="4" end="4"/>
                                            </p:txEl>
                                          </p:spTgt>
                                        </p:tgtEl>
                                        <p:attrNameLst>
                                          <p:attrName>style.visibility</p:attrName>
                                        </p:attrNameLst>
                                      </p:cBhvr>
                                      <p:to>
                                        <p:strVal val="visible"/>
                                      </p:to>
                                    </p:set>
                                    <p:animEffect transition="in" filter="wipe(left)">
                                      <p:cBhvr>
                                        <p:cTn id="32" dur="500"/>
                                        <p:tgtEl>
                                          <p:spTgt spid="28675">
                                            <p:txEl>
                                              <p:pRg st="4" end="4"/>
                                            </p:txEl>
                                          </p:spTgt>
                                        </p:tgtEl>
                                      </p:cBhvr>
                                    </p:animEffect>
                                  </p:childTnLst>
                                  <p:subTnLst>
                                    <p:animClr clrSpc="rgb" dir="cw">
                                      <p:cBhvr override="childStyle">
                                        <p:cTn dur="1" fill="hold" display="0" masterRel="nextClick" afterEffect="1"/>
                                        <p:tgtEl>
                                          <p:spTgt spid="28675">
                                            <p:txEl>
                                              <p:pRg st="4" end="4"/>
                                            </p:txEl>
                                          </p:spTgt>
                                        </p:tgtEl>
                                        <p:attrNameLst>
                                          <p:attrName>ppt_c</p:attrName>
                                        </p:attrNameLst>
                                      </p:cBhvr>
                                      <p:to>
                                        <a:srgbClr val="5F5F5F"/>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10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5F5F5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95B4A5E-6A4F-4BD8-A3E9-FE91A97C2987}"/>
              </a:ext>
            </a:extLst>
          </p:cNvPr>
          <p:cNvSpPr>
            <a:spLocks noGrp="1" noChangeArrowheads="1"/>
          </p:cNvSpPr>
          <p:nvPr>
            <p:ph type="title"/>
          </p:nvPr>
        </p:nvSpPr>
        <p:spPr>
          <a:xfrm>
            <a:off x="-37641" y="76200"/>
            <a:ext cx="9448800" cy="990600"/>
          </a:xfrm>
        </p:spPr>
        <p:txBody>
          <a:bodyPr/>
          <a:lstStyle/>
          <a:p>
            <a:pPr eaLnBrk="1" hangingPunct="1"/>
            <a:r>
              <a:rPr lang="en-US" altLang="en-US" cap="all" dirty="0"/>
              <a:t>Employment and Unemployment</a:t>
            </a:r>
          </a:p>
        </p:txBody>
      </p:sp>
      <p:sp>
        <p:nvSpPr>
          <p:cNvPr id="214019" name="Rectangle 3">
            <a:extLst>
              <a:ext uri="{FF2B5EF4-FFF2-40B4-BE49-F238E27FC236}">
                <a16:creationId xmlns:a16="http://schemas.microsoft.com/office/drawing/2014/main" id="{A1AB5846-D51C-4618-94F7-A2F05EAF0795}"/>
              </a:ext>
            </a:extLst>
          </p:cNvPr>
          <p:cNvSpPr>
            <a:spLocks noGrp="1" noChangeArrowheads="1"/>
          </p:cNvSpPr>
          <p:nvPr>
            <p:ph type="body" idx="1"/>
          </p:nvPr>
        </p:nvSpPr>
        <p:spPr>
          <a:xfrm>
            <a:off x="0" y="1066800"/>
            <a:ext cx="8915400" cy="3449638"/>
          </a:xfrm>
        </p:spPr>
        <p:txBody>
          <a:bodyPr/>
          <a:lstStyle/>
          <a:p>
            <a:pPr indent="0" eaLnBrk="1" hangingPunct="1">
              <a:buFontTx/>
              <a:buNone/>
            </a:pPr>
            <a:r>
              <a:rPr lang="en-US" altLang="en-US" sz="2400" dirty="0"/>
              <a:t>The working-age population is divided into two groups:</a:t>
            </a:r>
          </a:p>
          <a:p>
            <a:pPr indent="0" eaLnBrk="1" hangingPunct="1">
              <a:buFontTx/>
              <a:buNone/>
            </a:pPr>
            <a:r>
              <a:rPr lang="en-US" altLang="en-US" sz="2400" dirty="0"/>
              <a:t>1. People in the labor force</a:t>
            </a:r>
          </a:p>
          <a:p>
            <a:pPr indent="0" eaLnBrk="1" hangingPunct="1">
              <a:buFontTx/>
              <a:buNone/>
            </a:pPr>
            <a:r>
              <a:rPr lang="en-US" altLang="en-US" sz="2400" dirty="0"/>
              <a:t>2. People not in the labor force</a:t>
            </a:r>
          </a:p>
          <a:p>
            <a:pPr indent="0" eaLnBrk="1" hangingPunct="1">
              <a:buFontTx/>
              <a:buNone/>
            </a:pPr>
            <a:r>
              <a:rPr lang="en-US" altLang="en-US" sz="2400" dirty="0"/>
              <a:t>The </a:t>
            </a:r>
            <a:r>
              <a:rPr lang="en-US" altLang="en-US" sz="2400" b="1" dirty="0"/>
              <a:t>labor force</a:t>
            </a:r>
            <a:r>
              <a:rPr lang="en-US" altLang="en-US" sz="2400" dirty="0"/>
              <a:t> is the sum of employed and unemployed workers. </a:t>
            </a:r>
          </a:p>
          <a:p>
            <a:pPr indent="0" eaLnBrk="1" hangingPunct="1">
              <a:buFontTx/>
              <a:buNone/>
            </a:pPr>
            <a:endParaRPr lang="en-US" altLang="en-US" sz="2400" dirty="0"/>
          </a:p>
          <a:p>
            <a:pPr indent="0" eaLnBrk="1" hangingPunct="1">
              <a:buFontTx/>
              <a:buNone/>
            </a:pPr>
            <a:r>
              <a:rPr lang="en-US" altLang="en-US" sz="2400" dirty="0"/>
              <a:t>To be counted as unemployed, a person must be in one of the following three categories:</a:t>
            </a:r>
          </a:p>
          <a:p>
            <a:pPr indent="0" eaLnBrk="1" hangingPunct="1">
              <a:buClr>
                <a:schemeClr val="tx1"/>
              </a:buClr>
              <a:buFontTx/>
              <a:buNone/>
            </a:pPr>
            <a:r>
              <a:rPr lang="en-US" altLang="en-US" sz="2400" dirty="0"/>
              <a:t>1. Without work but has made specific efforts to find a job 	within the previous four weeks</a:t>
            </a:r>
          </a:p>
          <a:p>
            <a:pPr indent="0" eaLnBrk="1" hangingPunct="1">
              <a:buClr>
                <a:schemeClr val="tx1"/>
              </a:buClr>
              <a:buFontTx/>
              <a:buNone/>
            </a:pPr>
            <a:r>
              <a:rPr lang="en-US" altLang="en-US" sz="2400" dirty="0"/>
              <a:t>2. Waiting to be called back to a job from which he or she 	has been laid off</a:t>
            </a:r>
          </a:p>
          <a:p>
            <a:pPr indent="0" eaLnBrk="1" hangingPunct="1">
              <a:buClr>
                <a:schemeClr val="tx1"/>
              </a:buClr>
              <a:buFontTx/>
              <a:buNone/>
            </a:pPr>
            <a:r>
              <a:rPr lang="en-US" altLang="en-US" sz="2400" dirty="0"/>
              <a:t>3. Waiting to start a new job within 30 days</a:t>
            </a:r>
          </a:p>
          <a:p>
            <a:pPr lvl="1" indent="0" eaLnBrk="1" hangingPunct="1">
              <a:buFontTx/>
              <a:buNone/>
            </a:pP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4019">
                                            <p:txEl>
                                              <p:pRg st="1" end="1"/>
                                            </p:txEl>
                                          </p:spTgt>
                                        </p:tgtEl>
                                        <p:attrNameLst>
                                          <p:attrName>style.visibility</p:attrName>
                                        </p:attrNameLst>
                                      </p:cBhvr>
                                      <p:to>
                                        <p:strVal val="visible"/>
                                      </p:to>
                                    </p:set>
                                    <p:animEffect transition="in" filter="wipe(left)">
                                      <p:cBhvr>
                                        <p:cTn id="7" dur="1000"/>
                                        <p:tgtEl>
                                          <p:spTgt spid="2140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4019">
                                            <p:txEl>
                                              <p:pRg st="2" end="2"/>
                                            </p:txEl>
                                          </p:spTgt>
                                        </p:tgtEl>
                                        <p:attrNameLst>
                                          <p:attrName>style.visibility</p:attrName>
                                        </p:attrNameLst>
                                      </p:cBhvr>
                                      <p:to>
                                        <p:strVal val="visible"/>
                                      </p:to>
                                    </p:set>
                                    <p:animEffect transition="in" filter="wipe(left)">
                                      <p:cBhvr>
                                        <p:cTn id="12" dur="1000"/>
                                        <p:tgtEl>
                                          <p:spTgt spid="2140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4019">
                                            <p:txEl>
                                              <p:pRg st="3" end="3"/>
                                            </p:txEl>
                                          </p:spTgt>
                                        </p:tgtEl>
                                        <p:attrNameLst>
                                          <p:attrName>style.visibility</p:attrName>
                                        </p:attrNameLst>
                                      </p:cBhvr>
                                      <p:to>
                                        <p:strVal val="visible"/>
                                      </p:to>
                                    </p:set>
                                    <p:animEffect transition="in" filter="wipe(left)">
                                      <p:cBhvr>
                                        <p:cTn id="17" dur="1000"/>
                                        <p:tgtEl>
                                          <p:spTgt spid="2140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4019">
                                            <p:txEl>
                                              <p:pRg st="5" end="5"/>
                                            </p:txEl>
                                          </p:spTgt>
                                        </p:tgtEl>
                                        <p:attrNameLst>
                                          <p:attrName>style.visibility</p:attrName>
                                        </p:attrNameLst>
                                      </p:cBhvr>
                                      <p:to>
                                        <p:strVal val="visible"/>
                                      </p:to>
                                    </p:set>
                                    <p:animEffect transition="in" filter="wipe(left)">
                                      <p:cBhvr>
                                        <p:cTn id="22" dur="1000"/>
                                        <p:tgtEl>
                                          <p:spTgt spid="21401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4019">
                                            <p:txEl>
                                              <p:pRg st="6" end="6"/>
                                            </p:txEl>
                                          </p:spTgt>
                                        </p:tgtEl>
                                        <p:attrNameLst>
                                          <p:attrName>style.visibility</p:attrName>
                                        </p:attrNameLst>
                                      </p:cBhvr>
                                      <p:to>
                                        <p:strVal val="visible"/>
                                      </p:to>
                                    </p:set>
                                    <p:animEffect transition="in" filter="wipe(left)">
                                      <p:cBhvr>
                                        <p:cTn id="27" dur="1000"/>
                                        <p:tgtEl>
                                          <p:spTgt spid="214019">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4019">
                                            <p:txEl>
                                              <p:pRg st="7" end="7"/>
                                            </p:txEl>
                                          </p:spTgt>
                                        </p:tgtEl>
                                        <p:attrNameLst>
                                          <p:attrName>style.visibility</p:attrName>
                                        </p:attrNameLst>
                                      </p:cBhvr>
                                      <p:to>
                                        <p:strVal val="visible"/>
                                      </p:to>
                                    </p:set>
                                    <p:animEffect transition="in" filter="wipe(left)">
                                      <p:cBhvr>
                                        <p:cTn id="32" dur="1000"/>
                                        <p:tgtEl>
                                          <p:spTgt spid="214019">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4019">
                                            <p:txEl>
                                              <p:pRg st="8" end="8"/>
                                            </p:txEl>
                                          </p:spTgt>
                                        </p:tgtEl>
                                        <p:attrNameLst>
                                          <p:attrName>style.visibility</p:attrName>
                                        </p:attrNameLst>
                                      </p:cBhvr>
                                      <p:to>
                                        <p:strVal val="visible"/>
                                      </p:to>
                                    </p:set>
                                    <p:animEffect transition="in" filter="wipe(left)">
                                      <p:cBhvr>
                                        <p:cTn id="37" dur="1000"/>
                                        <p:tgtEl>
                                          <p:spTgt spid="2140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0A5E5B4-E35C-4D3C-ACD6-4CC4A05686DC}"/>
              </a:ext>
            </a:extLst>
          </p:cNvPr>
          <p:cNvSpPr>
            <a:spLocks noChangeArrowheads="1"/>
          </p:cNvSpPr>
          <p:nvPr/>
        </p:nvSpPr>
        <p:spPr bwMode="auto">
          <a:xfrm>
            <a:off x="304800" y="304800"/>
            <a:ext cx="8534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600" b="0" dirty="0">
                <a:latin typeface="+mn-lt"/>
                <a:cs typeface="Arial" panose="020B0604020202020204" pitchFamily="34" charset="0"/>
              </a:rPr>
              <a:t>In order to properly  measure the rate of inflation or deflation it is necessary establish a base year from which to make a comparison. Once the base is established, future (or past) price level changes can then be compared to this base. </a:t>
            </a:r>
            <a:endParaRPr lang="en-US" altLang="en-US" sz="1600" b="0" dirty="0">
              <a:latin typeface="+mn-lt"/>
              <a:cs typeface="Times New Roman" panose="02020603050405020304" pitchFamily="18" charset="0"/>
            </a:endParaRPr>
          </a:p>
          <a:p>
            <a:pPr algn="just">
              <a:spcBef>
                <a:spcPct val="0"/>
              </a:spcBef>
              <a:buFontTx/>
              <a:buNone/>
            </a:pPr>
            <a:r>
              <a:rPr lang="en-US" altLang="en-US" sz="1600" b="0" dirty="0">
                <a:latin typeface="+mn-lt"/>
                <a:cs typeface="Arial" panose="020B0604020202020204" pitchFamily="34" charset="0"/>
              </a:rPr>
              <a:t> </a:t>
            </a:r>
            <a:endParaRPr lang="en-US" altLang="en-US" sz="1600" b="0" dirty="0">
              <a:latin typeface="+mn-lt"/>
              <a:cs typeface="Times New Roman" panose="02020603050405020304" pitchFamily="18" charset="0"/>
            </a:endParaRPr>
          </a:p>
          <a:p>
            <a:pPr algn="just">
              <a:spcBef>
                <a:spcPct val="0"/>
              </a:spcBef>
              <a:buFontTx/>
              <a:buNone/>
            </a:pPr>
            <a:r>
              <a:rPr lang="en-US" altLang="en-US" sz="1600" b="0" dirty="0">
                <a:latin typeface="+mn-lt"/>
                <a:cs typeface="Arial" panose="020B0604020202020204" pitchFamily="34" charset="0"/>
              </a:rPr>
              <a:t>The easiest way see this is to look at how the consumer price index or CPI is calculated. The formula for CPI is:</a:t>
            </a:r>
            <a:endParaRPr lang="en-US" altLang="en-US" sz="1600" b="0" dirty="0">
              <a:latin typeface="+mn-lt"/>
              <a:cs typeface="Times New Roman" panose="02020603050405020304" pitchFamily="18" charset="0"/>
            </a:endParaRPr>
          </a:p>
          <a:p>
            <a:pPr algn="just">
              <a:spcBef>
                <a:spcPct val="0"/>
              </a:spcBef>
              <a:buFontTx/>
              <a:buNone/>
            </a:pPr>
            <a:r>
              <a:rPr lang="en-US" altLang="en-US" sz="1600" b="0" dirty="0">
                <a:latin typeface="+mn-lt"/>
                <a:cs typeface="Arial" panose="020B0604020202020204" pitchFamily="34" charset="0"/>
              </a:rPr>
              <a:t> </a:t>
            </a:r>
            <a:endParaRPr lang="en-US" altLang="en-US" sz="1600" b="0" dirty="0">
              <a:latin typeface="+mn-lt"/>
              <a:cs typeface="Times New Roman" panose="02020603050405020304" pitchFamily="18" charset="0"/>
            </a:endParaRPr>
          </a:p>
          <a:p>
            <a:pPr algn="just">
              <a:spcBef>
                <a:spcPct val="0"/>
              </a:spcBef>
              <a:buFontTx/>
              <a:buNone/>
            </a:pPr>
            <a:r>
              <a:rPr lang="en-US" altLang="en-US" sz="1600" b="0" dirty="0">
                <a:latin typeface="+mn-lt"/>
                <a:cs typeface="Arial" panose="020B0604020202020204" pitchFamily="34" charset="0"/>
              </a:rPr>
              <a:t>      CPI =   </a:t>
            </a:r>
            <a:r>
              <a:rPr lang="en-US" altLang="en-US" sz="1600" b="0" dirty="0">
                <a:latin typeface="+mn-lt"/>
                <a:cs typeface="Arial" panose="020B0604020202020204" pitchFamily="34" charset="0"/>
                <a:sym typeface="Symbol" panose="05050102010706020507" pitchFamily="18" charset="2"/>
              </a:rPr>
              <a:t></a:t>
            </a:r>
            <a:r>
              <a:rPr lang="en-US" altLang="en-US" sz="1600" b="0" dirty="0">
                <a:latin typeface="+mn-lt"/>
                <a:cs typeface="Arial" panose="020B0604020202020204" pitchFamily="34" charset="0"/>
              </a:rPr>
              <a:t> </a:t>
            </a:r>
            <a:r>
              <a:rPr lang="en-US" altLang="en-US" sz="1600" b="0" u="sng" dirty="0">
                <a:latin typeface="+mn-lt"/>
                <a:cs typeface="Arial" panose="020B0604020202020204" pitchFamily="34" charset="0"/>
                <a:sym typeface="Symbol" panose="05050102010706020507" pitchFamily="18" charset="2"/>
              </a:rPr>
              <a:t>P</a:t>
            </a:r>
            <a:r>
              <a:rPr lang="en-US" altLang="en-US" sz="1600" b="0" u="sng" baseline="-30000" dirty="0">
                <a:latin typeface="+mn-lt"/>
                <a:cs typeface="Arial" panose="020B0604020202020204" pitchFamily="34" charset="0"/>
                <a:sym typeface="Symbol" panose="05050102010706020507" pitchFamily="18" charset="2"/>
              </a:rPr>
              <a:t>1</a:t>
            </a:r>
            <a:r>
              <a:rPr lang="en-US" altLang="en-US" sz="1600" b="0" u="sng" dirty="0">
                <a:latin typeface="+mn-lt"/>
                <a:cs typeface="Arial" panose="020B0604020202020204" pitchFamily="34" charset="0"/>
                <a:sym typeface="Symbol" panose="05050102010706020507" pitchFamily="18" charset="2"/>
              </a:rPr>
              <a:t>Q</a:t>
            </a:r>
            <a:r>
              <a:rPr lang="en-US" altLang="en-US" sz="1600" b="0" u="sng" baseline="-30000" dirty="0">
                <a:latin typeface="+mn-lt"/>
                <a:cs typeface="Arial" panose="020B0604020202020204" pitchFamily="34" charset="0"/>
                <a:sym typeface="Symbol" panose="05050102010706020507" pitchFamily="18" charset="2"/>
              </a:rPr>
              <a:t>0</a:t>
            </a:r>
            <a:r>
              <a:rPr lang="en-US" altLang="en-US" sz="1600" b="0" dirty="0">
                <a:latin typeface="+mn-lt"/>
                <a:cs typeface="Arial" panose="020B0604020202020204" pitchFamily="34" charset="0"/>
                <a:sym typeface="Symbol" panose="05050102010706020507" pitchFamily="18" charset="2"/>
              </a:rPr>
              <a:t>   x 100</a:t>
            </a:r>
            <a:endParaRPr lang="en-US" altLang="en-US" sz="1600" b="0" dirty="0">
              <a:latin typeface="+mn-lt"/>
              <a:cs typeface="Times New Roman" panose="02020603050405020304" pitchFamily="18" charset="0"/>
              <a:sym typeface="Symbol" panose="05050102010706020507" pitchFamily="18" charset="2"/>
            </a:endParaRPr>
          </a:p>
          <a:p>
            <a:pPr algn="just">
              <a:spcBef>
                <a:spcPct val="0"/>
              </a:spcBef>
              <a:buFontTx/>
              <a:buNone/>
            </a:pPr>
            <a:r>
              <a:rPr lang="en-US" altLang="en-US" sz="1600" b="0" dirty="0">
                <a:latin typeface="+mn-lt"/>
                <a:cs typeface="Arial" panose="020B0604020202020204" pitchFamily="34" charset="0"/>
                <a:sym typeface="Symbol" panose="05050102010706020507" pitchFamily="18" charset="2"/>
              </a:rPr>
              <a:t>                  </a:t>
            </a:r>
            <a:r>
              <a:rPr lang="en-US" altLang="en-US" sz="1600" b="0" dirty="0">
                <a:latin typeface="+mn-lt"/>
                <a:cs typeface="Arial" panose="020B0604020202020204" pitchFamily="34" charset="0"/>
              </a:rPr>
              <a:t>P</a:t>
            </a:r>
            <a:r>
              <a:rPr lang="en-US" altLang="en-US" sz="1600" b="0" baseline="-30000" dirty="0">
                <a:latin typeface="+mn-lt"/>
                <a:cs typeface="Arial" panose="020B0604020202020204" pitchFamily="34" charset="0"/>
                <a:sym typeface="Symbol" panose="05050102010706020507" pitchFamily="18" charset="2"/>
              </a:rPr>
              <a:t>0</a:t>
            </a:r>
            <a:r>
              <a:rPr lang="en-US" altLang="en-US" sz="1600" b="0" dirty="0">
                <a:latin typeface="+mn-lt"/>
                <a:cs typeface="Arial" panose="020B0604020202020204" pitchFamily="34" charset="0"/>
                <a:sym typeface="Symbol" panose="05050102010706020507" pitchFamily="18" charset="2"/>
              </a:rPr>
              <a:t>Q</a:t>
            </a:r>
            <a:r>
              <a:rPr lang="en-US" altLang="en-US" sz="1600" b="0" baseline="-30000" dirty="0">
                <a:latin typeface="+mn-lt"/>
                <a:cs typeface="Arial" panose="020B0604020202020204" pitchFamily="34" charset="0"/>
                <a:sym typeface="Symbol" panose="05050102010706020507" pitchFamily="18" charset="2"/>
              </a:rPr>
              <a:t>0</a:t>
            </a:r>
            <a:endParaRPr lang="en-US" altLang="en-US" sz="1600" b="0" dirty="0">
              <a:latin typeface="+mn-lt"/>
              <a:cs typeface="Times New Roman" panose="02020603050405020304" pitchFamily="18" charset="0"/>
              <a:sym typeface="Symbol" panose="05050102010706020507" pitchFamily="18" charset="2"/>
            </a:endParaRPr>
          </a:p>
          <a:p>
            <a:pPr algn="just">
              <a:spcBef>
                <a:spcPct val="0"/>
              </a:spcBef>
              <a:buFontTx/>
              <a:buNone/>
            </a:pPr>
            <a:r>
              <a:rPr lang="en-US" altLang="en-US" sz="1600" b="0" dirty="0">
                <a:latin typeface="+mn-lt"/>
                <a:cs typeface="Arial" panose="020B0604020202020204" pitchFamily="34" charset="0"/>
                <a:sym typeface="Symbol" panose="05050102010706020507" pitchFamily="18" charset="2"/>
              </a:rPr>
              <a:t> </a:t>
            </a:r>
            <a:endParaRPr lang="en-US" altLang="en-US" sz="1600" b="0" dirty="0">
              <a:latin typeface="+mn-lt"/>
              <a:cs typeface="Times New Roman" panose="02020603050405020304" pitchFamily="18" charset="0"/>
              <a:sym typeface="Symbol" panose="05050102010706020507" pitchFamily="18" charset="2"/>
            </a:endParaRPr>
          </a:p>
          <a:p>
            <a:pPr algn="just">
              <a:spcBef>
                <a:spcPct val="0"/>
              </a:spcBef>
              <a:buFontTx/>
              <a:buNone/>
            </a:pPr>
            <a:r>
              <a:rPr lang="en-US" altLang="en-US" sz="1600" b="0" dirty="0">
                <a:latin typeface="+mn-lt"/>
                <a:cs typeface="Arial" panose="020B0604020202020204" pitchFamily="34" charset="0"/>
                <a:sym typeface="Symbol" panose="05050102010706020507" pitchFamily="18" charset="2"/>
              </a:rPr>
              <a:t>P</a:t>
            </a:r>
            <a:r>
              <a:rPr lang="en-US" altLang="en-US" sz="1600" b="0" baseline="-30000" dirty="0">
                <a:latin typeface="+mn-lt"/>
                <a:cs typeface="Arial" panose="020B0604020202020204" pitchFamily="34" charset="0"/>
                <a:sym typeface="Symbol" panose="05050102010706020507" pitchFamily="18" charset="2"/>
              </a:rPr>
              <a:t>0</a:t>
            </a:r>
            <a:r>
              <a:rPr lang="en-US" altLang="en-US" sz="1600" b="0" dirty="0">
                <a:latin typeface="+mn-lt"/>
                <a:cs typeface="Arial" panose="020B0604020202020204" pitchFamily="34" charset="0"/>
                <a:sym typeface="Symbol" panose="05050102010706020507" pitchFamily="18" charset="2"/>
              </a:rPr>
              <a:t> is the price of the good in time period 0. </a:t>
            </a:r>
            <a:endParaRPr lang="en-US" altLang="en-US" sz="1600" b="0" dirty="0">
              <a:latin typeface="+mn-lt"/>
              <a:cs typeface="Times New Roman" panose="02020603050405020304" pitchFamily="18" charset="0"/>
              <a:sym typeface="Symbol" panose="05050102010706020507" pitchFamily="18" charset="2"/>
            </a:endParaRPr>
          </a:p>
          <a:p>
            <a:pPr algn="just">
              <a:spcBef>
                <a:spcPct val="0"/>
              </a:spcBef>
              <a:buFontTx/>
              <a:buNone/>
            </a:pPr>
            <a:r>
              <a:rPr lang="en-US" altLang="en-US" sz="1600" b="0" dirty="0">
                <a:latin typeface="+mn-lt"/>
                <a:cs typeface="Arial" panose="020B0604020202020204" pitchFamily="34" charset="0"/>
                <a:sym typeface="Symbol" panose="05050102010706020507" pitchFamily="18" charset="2"/>
              </a:rPr>
              <a:t>Q</a:t>
            </a:r>
            <a:r>
              <a:rPr lang="en-US" altLang="en-US" sz="1600" b="0" baseline="-30000" dirty="0">
                <a:latin typeface="+mn-lt"/>
                <a:cs typeface="Arial" panose="020B0604020202020204" pitchFamily="34" charset="0"/>
                <a:sym typeface="Symbol" panose="05050102010706020507" pitchFamily="18" charset="2"/>
              </a:rPr>
              <a:t>0</a:t>
            </a:r>
            <a:r>
              <a:rPr lang="en-US" altLang="en-US" sz="1600" b="0" dirty="0">
                <a:latin typeface="+mn-lt"/>
                <a:cs typeface="Arial" panose="020B0604020202020204" pitchFamily="34" charset="0"/>
                <a:sym typeface="Symbol" panose="05050102010706020507" pitchFamily="18" charset="2"/>
              </a:rPr>
              <a:t> is the quantity of the good in time period 0. </a:t>
            </a:r>
            <a:endParaRPr lang="en-US" altLang="en-US" sz="1600" b="0" dirty="0">
              <a:latin typeface="+mn-lt"/>
              <a:cs typeface="Times New Roman" panose="02020603050405020304" pitchFamily="18" charset="0"/>
              <a:sym typeface="Symbol" panose="05050102010706020507" pitchFamily="18" charset="2"/>
            </a:endParaRPr>
          </a:p>
          <a:p>
            <a:pPr algn="just">
              <a:spcBef>
                <a:spcPct val="0"/>
              </a:spcBef>
              <a:buFontTx/>
              <a:buNone/>
            </a:pPr>
            <a:r>
              <a:rPr lang="en-US" altLang="en-US" sz="1600" b="0" dirty="0">
                <a:latin typeface="+mn-lt"/>
                <a:cs typeface="Arial" panose="020B0604020202020204" pitchFamily="34" charset="0"/>
                <a:sym typeface="Symbol" panose="05050102010706020507" pitchFamily="18" charset="2"/>
              </a:rPr>
              <a:t>P</a:t>
            </a:r>
            <a:r>
              <a:rPr lang="en-US" altLang="en-US" sz="1600" b="0" baseline="-30000" dirty="0">
                <a:latin typeface="+mn-lt"/>
                <a:cs typeface="Arial" panose="020B0604020202020204" pitchFamily="34" charset="0"/>
                <a:sym typeface="Symbol" panose="05050102010706020507" pitchFamily="18" charset="2"/>
              </a:rPr>
              <a:t>1</a:t>
            </a:r>
            <a:r>
              <a:rPr lang="en-US" altLang="en-US" sz="1600" b="0" dirty="0">
                <a:latin typeface="+mn-lt"/>
                <a:cs typeface="Arial" panose="020B0604020202020204" pitchFamily="34" charset="0"/>
                <a:sym typeface="Symbol" panose="05050102010706020507" pitchFamily="18" charset="2"/>
              </a:rPr>
              <a:t> is the price of the good in time period 1. </a:t>
            </a:r>
          </a:p>
          <a:p>
            <a:pPr algn="just">
              <a:spcBef>
                <a:spcPct val="0"/>
              </a:spcBef>
              <a:buFontTx/>
              <a:buNone/>
            </a:pPr>
            <a:endParaRPr lang="en-US" altLang="en-US" sz="1600" b="0" dirty="0">
              <a:latin typeface="+mn-lt"/>
              <a:cs typeface="Arial" panose="020B0604020202020204" pitchFamily="34" charset="0"/>
              <a:sym typeface="Symbol" panose="05050102010706020507" pitchFamily="18" charset="2"/>
            </a:endParaRPr>
          </a:p>
          <a:p>
            <a:pPr eaLnBrk="1" hangingPunct="1">
              <a:spcBef>
                <a:spcPct val="0"/>
              </a:spcBef>
              <a:buFontTx/>
              <a:buNone/>
            </a:pPr>
            <a:r>
              <a:rPr lang="en-US" altLang="en-US" sz="1600" b="0" dirty="0">
                <a:latin typeface="+mn-lt"/>
              </a:rPr>
              <a:t>Suppose your were given a shopping list of a number of different items (or a basket of items) and told to find out how much it would cost to purchase this basket at a given point in time. </a:t>
            </a:r>
          </a:p>
          <a:p>
            <a:pPr eaLnBrk="1" hangingPunct="1">
              <a:spcBef>
                <a:spcPct val="0"/>
              </a:spcBef>
              <a:buFontTx/>
              <a:buNone/>
            </a:pPr>
            <a:r>
              <a:rPr lang="en-US" altLang="en-US" sz="1600" b="0" dirty="0">
                <a:latin typeface="+mn-lt"/>
              </a:rPr>
              <a:t> </a:t>
            </a:r>
          </a:p>
          <a:p>
            <a:pPr eaLnBrk="1" hangingPunct="1">
              <a:spcBef>
                <a:spcPct val="0"/>
              </a:spcBef>
              <a:buFontTx/>
              <a:buNone/>
            </a:pPr>
            <a:r>
              <a:rPr lang="en-US" altLang="en-US" sz="1600" b="0" dirty="0">
                <a:latin typeface="+mn-lt"/>
              </a:rPr>
              <a:t>In time period 0 you purchase a market basket which includes: </a:t>
            </a:r>
          </a:p>
          <a:p>
            <a:pPr eaLnBrk="1" hangingPunct="1">
              <a:spcBef>
                <a:spcPct val="0"/>
              </a:spcBef>
              <a:buFontTx/>
              <a:buNone/>
            </a:pPr>
            <a:r>
              <a:rPr lang="en-US" altLang="en-US" sz="1600" b="0" dirty="0">
                <a:latin typeface="+mn-lt"/>
              </a:rPr>
              <a:t> </a:t>
            </a:r>
          </a:p>
          <a:p>
            <a:pPr eaLnBrk="1" hangingPunct="1">
              <a:spcBef>
                <a:spcPct val="0"/>
              </a:spcBef>
              <a:buFontTx/>
              <a:buNone/>
            </a:pPr>
            <a:r>
              <a:rPr lang="en-US" altLang="en-US" sz="1600" b="0" dirty="0">
                <a:latin typeface="+mn-lt"/>
              </a:rPr>
              <a:t>       2 haircuts at 2.50 per haircut = 5.00</a:t>
            </a:r>
          </a:p>
          <a:p>
            <a:pPr eaLnBrk="1" hangingPunct="1">
              <a:spcBef>
                <a:spcPct val="0"/>
              </a:spcBef>
              <a:buFontTx/>
              <a:buNone/>
            </a:pPr>
            <a:r>
              <a:rPr lang="en-US" altLang="en-US" sz="1600" b="0" dirty="0">
                <a:latin typeface="+mn-lt"/>
              </a:rPr>
              <a:t>       4 shirts at 10.00 per shirt      = 40.00</a:t>
            </a:r>
          </a:p>
          <a:p>
            <a:pPr eaLnBrk="1" hangingPunct="1">
              <a:spcBef>
                <a:spcPct val="0"/>
              </a:spcBef>
              <a:buFontTx/>
              <a:buNone/>
            </a:pPr>
            <a:r>
              <a:rPr lang="en-US" altLang="en-US" sz="1600" b="0" dirty="0">
                <a:latin typeface="+mn-lt"/>
              </a:rPr>
              <a:t>      10 apples at .50 per apple       =   5.00</a:t>
            </a:r>
          </a:p>
          <a:p>
            <a:pPr eaLnBrk="1" hangingPunct="1">
              <a:spcBef>
                <a:spcPct val="0"/>
              </a:spcBef>
              <a:buFontTx/>
              <a:buNone/>
            </a:pPr>
            <a:r>
              <a:rPr lang="en-US" altLang="en-US" sz="1600" b="0" dirty="0">
                <a:latin typeface="+mn-lt"/>
              </a:rPr>
              <a:t> ______________________________________________</a:t>
            </a:r>
          </a:p>
          <a:p>
            <a:pPr eaLnBrk="1" hangingPunct="1">
              <a:spcBef>
                <a:spcPct val="0"/>
              </a:spcBef>
              <a:buFontTx/>
              <a:buNone/>
            </a:pPr>
            <a:r>
              <a:rPr lang="en-US" altLang="en-US" sz="1600" b="0" dirty="0">
                <a:latin typeface="+mn-lt"/>
              </a:rPr>
              <a:t>                                    Total cost  =  50.00</a:t>
            </a:r>
            <a:endParaRPr lang="en-US" altLang="en-US" sz="1600" b="0" dirty="0">
              <a:latin typeface="+mn-lt"/>
              <a:cs typeface="Arial" panose="020B0604020202020204" pitchFamily="34" charset="0"/>
              <a:sym typeface="Symbol" panose="05050102010706020507" pitchFamily="18" charset="2"/>
            </a:endParaRPr>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4E6D424-58B0-4231-A3FB-A8937C449F69}"/>
              </a:ext>
            </a:extLst>
          </p:cNvPr>
          <p:cNvSpPr>
            <a:spLocks noChangeArrowheads="1"/>
          </p:cNvSpPr>
          <p:nvPr/>
        </p:nvSpPr>
        <p:spPr bwMode="auto">
          <a:xfrm>
            <a:off x="266700" y="189407"/>
            <a:ext cx="8610600" cy="663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None/>
            </a:pPr>
            <a:r>
              <a:rPr lang="en-US" altLang="en-US" sz="1200" dirty="0">
                <a:latin typeface="Century Gothic" panose="020B0502020202020204" pitchFamily="34" charset="0"/>
                <a:cs typeface="Arial" panose="020B0604020202020204" pitchFamily="34" charset="0"/>
              </a:rPr>
              <a:t> </a:t>
            </a:r>
            <a:endParaRPr lang="en-US" altLang="en-US" sz="1600" b="0" dirty="0">
              <a:latin typeface="+mn-lt"/>
              <a:cs typeface="Arial" panose="020B0604020202020204" pitchFamily="34" charset="0"/>
            </a:endParaRPr>
          </a:p>
          <a:p>
            <a:pPr algn="just">
              <a:spcBef>
                <a:spcPct val="0"/>
              </a:spcBef>
              <a:buNone/>
            </a:pPr>
            <a:r>
              <a:rPr lang="en-US" altLang="en-US" sz="1600" b="0" dirty="0">
                <a:latin typeface="+mn-lt"/>
                <a:cs typeface="Arial" panose="020B0604020202020204" pitchFamily="34" charset="0"/>
              </a:rPr>
              <a:t>One year late (time period 1) you go out and purchase the same market basket. </a:t>
            </a:r>
          </a:p>
          <a:p>
            <a:pPr algn="just">
              <a:spcBef>
                <a:spcPct val="0"/>
              </a:spcBef>
              <a:buNone/>
            </a:pPr>
            <a:r>
              <a:rPr lang="en-US" altLang="en-US" sz="1600" b="0" dirty="0">
                <a:latin typeface="+mn-lt"/>
                <a:cs typeface="Arial" panose="020B0604020202020204" pitchFamily="34" charset="0"/>
              </a:rPr>
              <a:t> </a:t>
            </a:r>
          </a:p>
          <a:p>
            <a:pPr algn="just">
              <a:spcBef>
                <a:spcPct val="0"/>
              </a:spcBef>
              <a:buNone/>
            </a:pPr>
            <a:r>
              <a:rPr lang="en-US" altLang="en-US" sz="1600" b="0" dirty="0">
                <a:latin typeface="+mn-lt"/>
                <a:cs typeface="Arial" panose="020B0604020202020204" pitchFamily="34" charset="0"/>
              </a:rPr>
              <a:t>Time period 1</a:t>
            </a:r>
          </a:p>
          <a:p>
            <a:pPr algn="just">
              <a:spcBef>
                <a:spcPct val="0"/>
              </a:spcBef>
              <a:buNone/>
            </a:pPr>
            <a:r>
              <a:rPr lang="en-US" altLang="en-US" sz="1600" b="0" dirty="0">
                <a:latin typeface="+mn-lt"/>
                <a:cs typeface="Arial" panose="020B0604020202020204" pitchFamily="34" charset="0"/>
              </a:rPr>
              <a:t> </a:t>
            </a:r>
          </a:p>
          <a:p>
            <a:pPr algn="just">
              <a:spcBef>
                <a:spcPct val="0"/>
              </a:spcBef>
              <a:buNone/>
            </a:pPr>
            <a:r>
              <a:rPr lang="en-US" altLang="en-US" sz="1600" b="0" dirty="0">
                <a:latin typeface="+mn-lt"/>
                <a:cs typeface="Arial" panose="020B0604020202020204" pitchFamily="34" charset="0"/>
              </a:rPr>
              <a:t>       2 haircuts at 3.50 per haircut =   7.00</a:t>
            </a:r>
          </a:p>
          <a:p>
            <a:pPr algn="just">
              <a:spcBef>
                <a:spcPct val="0"/>
              </a:spcBef>
              <a:buNone/>
            </a:pPr>
            <a:r>
              <a:rPr lang="en-US" altLang="en-US" sz="1600" b="0" dirty="0">
                <a:latin typeface="+mn-lt"/>
                <a:cs typeface="Arial" panose="020B0604020202020204" pitchFamily="34" charset="0"/>
              </a:rPr>
              <a:t>       4 shirts at 11.25 per shirt  =      45.00</a:t>
            </a:r>
          </a:p>
          <a:p>
            <a:pPr algn="just">
              <a:spcBef>
                <a:spcPct val="0"/>
              </a:spcBef>
              <a:buNone/>
            </a:pPr>
            <a:r>
              <a:rPr lang="en-US" altLang="en-US" sz="1600" b="0" dirty="0">
                <a:latin typeface="+mn-lt"/>
                <a:cs typeface="Arial" panose="020B0604020202020204" pitchFamily="34" charset="0"/>
              </a:rPr>
              <a:t>      10 apples at .40 per apple     =      4.00</a:t>
            </a:r>
          </a:p>
          <a:p>
            <a:pPr algn="just">
              <a:spcBef>
                <a:spcPct val="0"/>
              </a:spcBef>
              <a:buNone/>
            </a:pPr>
            <a:r>
              <a:rPr lang="en-US" altLang="en-US" sz="1600" b="0" dirty="0">
                <a:latin typeface="+mn-lt"/>
                <a:cs typeface="Arial" panose="020B0604020202020204" pitchFamily="34" charset="0"/>
              </a:rPr>
              <a:t> __________________________________________</a:t>
            </a:r>
          </a:p>
          <a:p>
            <a:pPr algn="just">
              <a:spcBef>
                <a:spcPct val="0"/>
              </a:spcBef>
              <a:buNone/>
            </a:pPr>
            <a:r>
              <a:rPr lang="en-US" altLang="en-US" sz="1600" b="0" dirty="0">
                <a:latin typeface="+mn-lt"/>
                <a:cs typeface="Arial" panose="020B0604020202020204" pitchFamily="34" charset="0"/>
              </a:rPr>
              <a:t>                                    Total cost  =  56.00</a:t>
            </a:r>
          </a:p>
          <a:p>
            <a:pPr algn="just">
              <a:spcBef>
                <a:spcPct val="0"/>
              </a:spcBef>
              <a:buNone/>
            </a:pPr>
            <a:endParaRPr lang="en-US" altLang="en-US" sz="1600" b="0" dirty="0">
              <a:latin typeface="+mn-lt"/>
              <a:cs typeface="Arial" panose="020B0604020202020204" pitchFamily="34" charset="0"/>
            </a:endParaRPr>
          </a:p>
          <a:p>
            <a:pPr algn="just">
              <a:spcBef>
                <a:spcPct val="0"/>
              </a:spcBef>
              <a:buNone/>
            </a:pPr>
            <a:r>
              <a:rPr lang="en-US" altLang="en-US" sz="1600" b="0" dirty="0">
                <a:latin typeface="+mn-lt"/>
                <a:cs typeface="Arial" panose="020B0604020202020204" pitchFamily="34" charset="0"/>
              </a:rPr>
              <a:t>As shown, the market basket which cost 50.00 in time period 0 costs 56.00 in time period 1. It is important to note that the index looks at the price of a market basket of goods, not just one good's price. </a:t>
            </a:r>
          </a:p>
          <a:p>
            <a:pPr eaLnBrk="1" hangingPunct="1">
              <a:spcBef>
                <a:spcPct val="0"/>
              </a:spcBef>
              <a:buNone/>
            </a:pPr>
            <a:r>
              <a:rPr lang="en-US" altLang="en-US" sz="1600" b="0" dirty="0">
                <a:latin typeface="+mn-lt"/>
                <a:cs typeface="Arial" panose="020B0604020202020204" pitchFamily="34" charset="0"/>
              </a:rPr>
              <a:t>In general form, to calculate the CPI in any given year, other than the base year which is always equal to 100, the following formula is used: </a:t>
            </a:r>
          </a:p>
          <a:p>
            <a:pPr eaLnBrk="1" hangingPunct="1">
              <a:spcBef>
                <a:spcPct val="0"/>
              </a:spcBef>
              <a:buNone/>
            </a:pPr>
            <a:endParaRPr lang="en-US" altLang="en-US" sz="1600" b="0" dirty="0">
              <a:latin typeface="+mn-lt"/>
              <a:cs typeface="Arial" panose="020B0604020202020204" pitchFamily="34" charset="0"/>
            </a:endParaRPr>
          </a:p>
          <a:p>
            <a:pPr eaLnBrk="1" hangingPunct="1">
              <a:spcBef>
                <a:spcPct val="0"/>
              </a:spcBef>
              <a:buNone/>
            </a:pPr>
            <a:r>
              <a:rPr lang="en-US" altLang="en-US" sz="1600" b="0" dirty="0">
                <a:latin typeface="+mn-lt"/>
                <a:cs typeface="Arial" panose="020B0604020202020204" pitchFamily="34" charset="0"/>
              </a:rPr>
              <a:t>     CPI = Cost of Market Basket in given year      X 100.</a:t>
            </a:r>
          </a:p>
          <a:p>
            <a:pPr eaLnBrk="1" hangingPunct="1">
              <a:spcBef>
                <a:spcPct val="0"/>
              </a:spcBef>
              <a:buNone/>
            </a:pPr>
            <a:r>
              <a:rPr lang="en-US" altLang="en-US" sz="1600" b="0" dirty="0">
                <a:latin typeface="+mn-lt"/>
                <a:cs typeface="Arial" panose="020B0604020202020204" pitchFamily="34" charset="0"/>
              </a:rPr>
              <a:t>              Cost of Market Basket in base year </a:t>
            </a:r>
          </a:p>
          <a:p>
            <a:pPr eaLnBrk="1" hangingPunct="1">
              <a:spcBef>
                <a:spcPct val="0"/>
              </a:spcBef>
              <a:buNone/>
            </a:pPr>
            <a:endParaRPr lang="en-US" altLang="en-US" sz="1600" b="0" dirty="0">
              <a:latin typeface="+mn-lt"/>
              <a:cs typeface="Arial" panose="020B0604020202020204" pitchFamily="34" charset="0"/>
            </a:endParaRPr>
          </a:p>
          <a:p>
            <a:pPr eaLnBrk="1" hangingPunct="1">
              <a:spcBef>
                <a:spcPct val="0"/>
              </a:spcBef>
              <a:buNone/>
            </a:pPr>
            <a:r>
              <a:rPr lang="en-US" altLang="en-US" sz="1600" b="0" dirty="0">
                <a:latin typeface="+mn-lt"/>
                <a:cs typeface="Arial" panose="020B0604020202020204" pitchFamily="34" charset="0"/>
              </a:rPr>
              <a:t> Using a little bit of algebra, </a:t>
            </a:r>
          </a:p>
          <a:p>
            <a:pPr eaLnBrk="1" hangingPunct="1">
              <a:spcBef>
                <a:spcPct val="0"/>
              </a:spcBef>
              <a:buNone/>
            </a:pPr>
            <a:r>
              <a:rPr lang="en-US" altLang="en-US" sz="1600" b="0" dirty="0">
                <a:latin typeface="+mn-lt"/>
                <a:cs typeface="Arial" panose="020B0604020202020204" pitchFamily="34" charset="0"/>
              </a:rPr>
              <a:t>       56.00  X 100  =  1.12  X 100 = 112</a:t>
            </a:r>
          </a:p>
          <a:p>
            <a:pPr eaLnBrk="1" hangingPunct="1">
              <a:spcBef>
                <a:spcPct val="0"/>
              </a:spcBef>
              <a:buNone/>
            </a:pPr>
            <a:r>
              <a:rPr lang="en-US" altLang="en-US" sz="1600" b="0" dirty="0">
                <a:latin typeface="+mn-lt"/>
                <a:cs typeface="Arial" panose="020B0604020202020204" pitchFamily="34" charset="0"/>
              </a:rPr>
              <a:t>       50.00                     1            </a:t>
            </a:r>
          </a:p>
          <a:p>
            <a:pPr eaLnBrk="1" hangingPunct="1">
              <a:spcBef>
                <a:spcPct val="0"/>
              </a:spcBef>
              <a:buNone/>
            </a:pPr>
            <a:endParaRPr lang="en-US" altLang="en-US" sz="1600" b="0" dirty="0">
              <a:latin typeface="+mn-lt"/>
              <a:cs typeface="Arial" panose="020B0604020202020204" pitchFamily="34" charset="0"/>
            </a:endParaRPr>
          </a:p>
          <a:p>
            <a:pPr eaLnBrk="1" hangingPunct="1">
              <a:spcBef>
                <a:spcPct val="0"/>
              </a:spcBef>
              <a:buNone/>
            </a:pPr>
            <a:r>
              <a:rPr lang="en-US" altLang="en-US" sz="1600" b="0" dirty="0">
                <a:latin typeface="+mn-lt"/>
                <a:cs typeface="Arial" panose="020B0604020202020204" pitchFamily="34" charset="0"/>
              </a:rPr>
              <a:t>Since the base is 100, the index, 112, can be interpreted as what costs 100 in time period 0 will cost 112 in time period 1. </a:t>
            </a:r>
          </a:p>
          <a:p>
            <a:pPr algn="just">
              <a:spcBef>
                <a:spcPct val="0"/>
              </a:spcBef>
              <a:buFontTx/>
              <a:buNone/>
            </a:pPr>
            <a:r>
              <a:rPr lang="en-US" altLang="en-US" sz="1600" dirty="0">
                <a:latin typeface="Bookman Old Style" panose="02050604050505020204" pitchFamily="18" charset="0"/>
                <a:cs typeface="Arial" panose="020B0604020202020204" pitchFamily="34" charset="0"/>
              </a:rPr>
              <a:t> </a:t>
            </a: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190"/>
            <a:ext cx="9087567" cy="887102"/>
          </a:xfrm>
        </p:spPr>
        <p:txBody>
          <a:bodyPr/>
          <a:lstStyle/>
          <a:p>
            <a:r>
              <a:rPr lang="en-US" sz="2800" b="1" dirty="0">
                <a:solidFill>
                  <a:srgbClr val="800080"/>
                </a:solidFill>
                <a:latin typeface="+mj-lt"/>
                <a:cs typeface="+mj-cs"/>
              </a:rPr>
              <a:t>THE RATE OF CHANGE DOES MATTER</a:t>
            </a:r>
          </a:p>
        </p:txBody>
      </p:sp>
      <p:sp>
        <p:nvSpPr>
          <p:cNvPr id="4" name="Content Placeholder 3"/>
          <p:cNvSpPr>
            <a:spLocks noGrp="1"/>
          </p:cNvSpPr>
          <p:nvPr>
            <p:ph sz="quarter" idx="10"/>
          </p:nvPr>
        </p:nvSpPr>
        <p:spPr>
          <a:xfrm>
            <a:off x="76200" y="1222730"/>
            <a:ext cx="8650752" cy="1031026"/>
          </a:xfrm>
        </p:spPr>
        <p:txBody>
          <a:bodyPr/>
          <a:lstStyle/>
          <a:p>
            <a:r>
              <a:rPr lang="en-US" dirty="0"/>
              <a:t>Remember, it’s crucial to distinguish between the </a:t>
            </a:r>
            <a:r>
              <a:rPr lang="en-US" b="1" dirty="0"/>
              <a:t>level of prices</a:t>
            </a:r>
            <a:r>
              <a:rPr lang="en-US" dirty="0"/>
              <a:t> and the </a:t>
            </a:r>
            <a:r>
              <a:rPr lang="en-US" b="1" dirty="0"/>
              <a:t>inflation</a:t>
            </a:r>
            <a:r>
              <a:rPr lang="en-US" dirty="0">
                <a:solidFill>
                  <a:srgbClr val="E46C0A"/>
                </a:solidFill>
              </a:rPr>
              <a:t> </a:t>
            </a:r>
            <a:r>
              <a:rPr lang="en-US" b="1" dirty="0"/>
              <a:t>rate.</a:t>
            </a:r>
          </a:p>
        </p:txBody>
      </p:sp>
      <p:graphicFrame>
        <p:nvGraphicFramePr>
          <p:cNvPr id="3" name="Object 2"/>
          <p:cNvGraphicFramePr>
            <a:graphicFrameLocks noChangeAspect="1"/>
          </p:cNvGraphicFramePr>
          <p:nvPr>
            <p:extLst>
              <p:ext uri="{D42A27DB-BD31-4B8C-83A1-F6EECF244321}">
                <p14:modId xmlns:p14="http://schemas.microsoft.com/office/powerpoint/2010/main" val="1485083894"/>
              </p:ext>
            </p:extLst>
          </p:nvPr>
        </p:nvGraphicFramePr>
        <p:xfrm>
          <a:off x="417048" y="2225799"/>
          <a:ext cx="8193552" cy="748726"/>
        </p:xfrm>
        <a:graphic>
          <a:graphicData uri="http://schemas.openxmlformats.org/presentationml/2006/ole">
            <mc:AlternateContent xmlns:mc="http://schemas.openxmlformats.org/markup-compatibility/2006">
              <mc:Choice xmlns:v="urn:schemas-microsoft-com:vml" Requires="v">
                <p:oleObj name="Equation" r:id="rId2" imgW="4140000" imgH="419040" progId="Equation.3">
                  <p:embed/>
                </p:oleObj>
              </mc:Choice>
              <mc:Fallback>
                <p:oleObj name="Equation" r:id="rId2" imgW="4140000" imgH="419040" progId="Equation.3">
                  <p:embed/>
                  <p:pic>
                    <p:nvPicPr>
                      <p:cNvPr id="3" name="Object 2"/>
                      <p:cNvPicPr/>
                      <p:nvPr/>
                    </p:nvPicPr>
                    <p:blipFill>
                      <a:blip r:embed="rId3"/>
                      <a:stretch>
                        <a:fillRect/>
                      </a:stretch>
                    </p:blipFill>
                    <p:spPr>
                      <a:xfrm>
                        <a:off x="417048" y="2225799"/>
                        <a:ext cx="8193552" cy="748726"/>
                      </a:xfrm>
                      <a:prstGeom prst="rect">
                        <a:avLst/>
                      </a:prstGeom>
                    </p:spPr>
                  </p:pic>
                </p:oleObj>
              </mc:Fallback>
            </mc:AlternateContent>
          </a:graphicData>
        </a:graphic>
      </p:graphicFrame>
      <p:sp>
        <p:nvSpPr>
          <p:cNvPr id="12" name="Content Placeholder 11"/>
          <p:cNvSpPr>
            <a:spLocks noGrp="1"/>
          </p:cNvSpPr>
          <p:nvPr>
            <p:ph sz="quarter" idx="11"/>
          </p:nvPr>
        </p:nvSpPr>
        <p:spPr>
          <a:xfrm>
            <a:off x="262655" y="3457888"/>
            <a:ext cx="8574477" cy="906276"/>
          </a:xfrm>
        </p:spPr>
        <p:txBody>
          <a:bodyPr/>
          <a:lstStyle/>
          <a:p>
            <a:pPr marL="403433" indent="-403433">
              <a:spcBef>
                <a:spcPts val="551"/>
              </a:spcBef>
              <a:buClr>
                <a:srgbClr val="4E4E4E"/>
              </a:buClr>
              <a:buFont typeface="Arial" panose="020B0604020202020204" pitchFamily="34" charset="0"/>
              <a:buChar char="•"/>
            </a:pPr>
            <a:r>
              <a:rPr lang="en-US" sz="2471" b="1" dirty="0">
                <a:latin typeface="Arial" panose="020B0604020202020204" pitchFamily="34" charset="0"/>
                <a:cs typeface="Arial" panose="020B0604020202020204" pitchFamily="34" charset="0"/>
              </a:rPr>
              <a:t>Example:</a:t>
            </a:r>
            <a:r>
              <a:rPr lang="en-US" sz="2471" dirty="0">
                <a:latin typeface="Arial" panose="020B0604020202020204" pitchFamily="34" charset="0"/>
                <a:cs typeface="Arial" panose="020B0604020202020204" pitchFamily="34" charset="0"/>
              </a:rPr>
              <a:t> If the CPI increases from 120 to 135 over 1 year, what is the inflation rate?</a:t>
            </a:r>
          </a:p>
        </p:txBody>
      </p:sp>
      <p:graphicFrame>
        <p:nvGraphicFramePr>
          <p:cNvPr id="5" name="Object 4"/>
          <p:cNvGraphicFramePr>
            <a:graphicFrameLocks noChangeAspect="1"/>
          </p:cNvGraphicFramePr>
          <p:nvPr>
            <p:extLst>
              <p:ext uri="{D42A27DB-BD31-4B8C-83A1-F6EECF244321}">
                <p14:modId xmlns:p14="http://schemas.microsoft.com/office/powerpoint/2010/main" val="1967506641"/>
              </p:ext>
            </p:extLst>
          </p:nvPr>
        </p:nvGraphicFramePr>
        <p:xfrm>
          <a:off x="2022351" y="4847527"/>
          <a:ext cx="4982946" cy="872711"/>
        </p:xfrm>
        <a:graphic>
          <a:graphicData uri="http://schemas.openxmlformats.org/presentationml/2006/ole">
            <mc:AlternateContent xmlns:mc="http://schemas.openxmlformats.org/markup-compatibility/2006">
              <mc:Choice xmlns:v="urn:schemas-microsoft-com:vml" Requires="v">
                <p:oleObj name="Equation" r:id="rId4" imgW="2247840" imgH="393480" progId="Equation.3">
                  <p:embed/>
                </p:oleObj>
              </mc:Choice>
              <mc:Fallback>
                <p:oleObj name="Equation" r:id="rId4" imgW="2247840" imgH="393480" progId="Equation.3">
                  <p:embed/>
                  <p:pic>
                    <p:nvPicPr>
                      <p:cNvPr id="5" name="Object 4"/>
                      <p:cNvPicPr/>
                      <p:nvPr/>
                    </p:nvPicPr>
                    <p:blipFill>
                      <a:blip r:embed="rId5"/>
                      <a:stretch>
                        <a:fillRect/>
                      </a:stretch>
                    </p:blipFill>
                    <p:spPr>
                      <a:xfrm>
                        <a:off x="2022351" y="4847527"/>
                        <a:ext cx="4982946" cy="872711"/>
                      </a:xfrm>
                      <a:prstGeom prst="rect">
                        <a:avLst/>
                      </a:prstGeom>
                    </p:spPr>
                  </p:pic>
                </p:oleObj>
              </mc:Fallback>
            </mc:AlternateContent>
          </a:graphicData>
        </a:graphic>
      </p:graphicFrame>
    </p:spTree>
    <p:extLst>
      <p:ext uri="{BB962C8B-B14F-4D97-AF65-F5344CB8AC3E}">
        <p14:creationId xmlns:p14="http://schemas.microsoft.com/office/powerpoint/2010/main" val="2068735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C5D488-CEA0-4659-838D-6E26EF9774AF}"/>
              </a:ext>
            </a:extLst>
          </p:cNvPr>
          <p:cNvPicPr>
            <a:picLocks noChangeAspect="1"/>
          </p:cNvPicPr>
          <p:nvPr/>
        </p:nvPicPr>
        <p:blipFill>
          <a:blip r:embed="rId2"/>
          <a:stretch>
            <a:fillRect/>
          </a:stretch>
        </p:blipFill>
        <p:spPr>
          <a:xfrm>
            <a:off x="190500" y="1600200"/>
            <a:ext cx="8763000" cy="4775642"/>
          </a:xfrm>
          <a:prstGeom prst="rect">
            <a:avLst/>
          </a:prstGeom>
        </p:spPr>
      </p:pic>
      <p:sp>
        <p:nvSpPr>
          <p:cNvPr id="4" name="TextBox 3">
            <a:extLst>
              <a:ext uri="{FF2B5EF4-FFF2-40B4-BE49-F238E27FC236}">
                <a16:creationId xmlns:a16="http://schemas.microsoft.com/office/drawing/2014/main" id="{4B42329D-8CA8-4679-8B14-E88812A9819B}"/>
              </a:ext>
            </a:extLst>
          </p:cNvPr>
          <p:cNvSpPr txBox="1"/>
          <p:nvPr/>
        </p:nvSpPr>
        <p:spPr>
          <a:xfrm>
            <a:off x="533400" y="461376"/>
            <a:ext cx="7772400" cy="954107"/>
          </a:xfrm>
          <a:prstGeom prst="rect">
            <a:avLst/>
          </a:prstGeom>
          <a:noFill/>
        </p:spPr>
        <p:txBody>
          <a:bodyPr wrap="square">
            <a:spAutoFit/>
          </a:bodyPr>
          <a:lstStyle/>
          <a:p>
            <a:pPr algn="ctr"/>
            <a:r>
              <a:rPr lang="en-US" sz="2800" cap="all" dirty="0">
                <a:solidFill>
                  <a:srgbClr val="800080"/>
                </a:solidFill>
                <a:latin typeface="+mj-lt"/>
                <a:ea typeface="+mj-ea"/>
                <a:cs typeface="+mj-cs"/>
              </a:rPr>
              <a:t>Qatar Consumer Price Index (CPI)  Base Year = 100</a:t>
            </a:r>
          </a:p>
        </p:txBody>
      </p:sp>
    </p:spTree>
    <p:extLst>
      <p:ext uri="{BB962C8B-B14F-4D97-AF65-F5344CB8AC3E}">
        <p14:creationId xmlns:p14="http://schemas.microsoft.com/office/powerpoint/2010/main" val="1161547009"/>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625BE-0739-1C31-63C5-11ACC17C6D3D}"/>
              </a:ext>
            </a:extLst>
          </p:cNvPr>
          <p:cNvPicPr>
            <a:picLocks noChangeAspect="1"/>
          </p:cNvPicPr>
          <p:nvPr/>
        </p:nvPicPr>
        <p:blipFill>
          <a:blip r:embed="rId2"/>
          <a:stretch>
            <a:fillRect/>
          </a:stretch>
        </p:blipFill>
        <p:spPr>
          <a:xfrm>
            <a:off x="304800" y="304800"/>
            <a:ext cx="8610600" cy="6172200"/>
          </a:xfrm>
          <a:prstGeom prst="rect">
            <a:avLst/>
          </a:prstGeom>
        </p:spPr>
      </p:pic>
    </p:spTree>
    <p:extLst>
      <p:ext uri="{BB962C8B-B14F-4D97-AF65-F5344CB8AC3E}">
        <p14:creationId xmlns:p14="http://schemas.microsoft.com/office/powerpoint/2010/main" val="1043823392"/>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169410D-3CB3-4A10-8C46-6375C16E2157}"/>
              </a:ext>
            </a:extLst>
          </p:cNvPr>
          <p:cNvSpPr>
            <a:spLocks noGrp="1" noChangeArrowheads="1"/>
          </p:cNvSpPr>
          <p:nvPr>
            <p:ph type="title"/>
          </p:nvPr>
        </p:nvSpPr>
        <p:spPr>
          <a:xfrm>
            <a:off x="226764" y="173516"/>
            <a:ext cx="8229600" cy="685800"/>
          </a:xfrm>
        </p:spPr>
        <p:txBody>
          <a:bodyPr/>
          <a:lstStyle/>
          <a:p>
            <a:pPr eaLnBrk="1" hangingPunct="1"/>
            <a:r>
              <a:rPr lang="en-US" sz="2800" cap="all" dirty="0"/>
              <a:t>Inflation Rates Around the World</a:t>
            </a:r>
            <a:endParaRPr lang="en-US" altLang="en-US" sz="2800" cap="all" dirty="0"/>
          </a:p>
        </p:txBody>
      </p:sp>
      <p:sp>
        <p:nvSpPr>
          <p:cNvPr id="74756" name="Rectangle 7">
            <a:extLst>
              <a:ext uri="{FF2B5EF4-FFF2-40B4-BE49-F238E27FC236}">
                <a16:creationId xmlns:a16="http://schemas.microsoft.com/office/drawing/2014/main" id="{B21253E8-41AB-4F6C-B254-E4670EADAFF3}"/>
              </a:ext>
            </a:extLst>
          </p:cNvPr>
          <p:cNvSpPr>
            <a:spLocks noChangeArrowheads="1"/>
          </p:cNvSpPr>
          <p:nvPr/>
        </p:nvSpPr>
        <p:spPr bwMode="auto">
          <a:xfrm>
            <a:off x="419100" y="5877358"/>
            <a:ext cx="861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hlinkClick r:id="rId2"/>
              </a:rPr>
              <a:t>http://www.usinflationcalculator.com</a:t>
            </a: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pic>
        <p:nvPicPr>
          <p:cNvPr id="3" name="Picture 2">
            <a:extLst>
              <a:ext uri="{FF2B5EF4-FFF2-40B4-BE49-F238E27FC236}">
                <a16:creationId xmlns:a16="http://schemas.microsoft.com/office/drawing/2014/main" id="{EF139942-8B75-4DC8-8BCF-D127D5958366}"/>
              </a:ext>
            </a:extLst>
          </p:cNvPr>
          <p:cNvPicPr>
            <a:picLocks noChangeAspect="1"/>
          </p:cNvPicPr>
          <p:nvPr/>
        </p:nvPicPr>
        <p:blipFill>
          <a:blip r:embed="rId3"/>
          <a:stretch>
            <a:fillRect/>
          </a:stretch>
        </p:blipFill>
        <p:spPr>
          <a:xfrm>
            <a:off x="419100" y="846777"/>
            <a:ext cx="8370620" cy="4258849"/>
          </a:xfrm>
          <a:prstGeom prst="rect">
            <a:avLst/>
          </a:prstGeom>
        </p:spPr>
      </p:pic>
      <p:sp>
        <p:nvSpPr>
          <p:cNvPr id="9" name="TextBox 8">
            <a:extLst>
              <a:ext uri="{FF2B5EF4-FFF2-40B4-BE49-F238E27FC236}">
                <a16:creationId xmlns:a16="http://schemas.microsoft.com/office/drawing/2014/main" id="{98DCCCD2-D29B-4608-B9E2-8128379EBC89}"/>
              </a:ext>
            </a:extLst>
          </p:cNvPr>
          <p:cNvSpPr txBox="1"/>
          <p:nvPr/>
        </p:nvSpPr>
        <p:spPr>
          <a:xfrm>
            <a:off x="263627" y="5241178"/>
            <a:ext cx="8873446" cy="646331"/>
          </a:xfrm>
          <a:prstGeom prst="rect">
            <a:avLst/>
          </a:prstGeom>
          <a:noFill/>
        </p:spPr>
        <p:txBody>
          <a:bodyPr wrap="square">
            <a:spAutoFit/>
          </a:bodyPr>
          <a:lstStyle/>
          <a:p>
            <a:r>
              <a:rPr lang="en-US" dirty="0">
                <a:hlinkClick r:id="rId4"/>
              </a:rPr>
              <a:t>https://www.imf.org/external/datamapper/PCPIPCH@WEO/WEOWORLD/VEN</a:t>
            </a:r>
            <a:endParaRPr lang="en-US" dirty="0"/>
          </a:p>
          <a:p>
            <a:endParaRPr lang="en-US" dirty="0"/>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15" y="151279"/>
            <a:ext cx="8820286" cy="887102"/>
          </a:xfrm>
        </p:spPr>
        <p:txBody>
          <a:bodyPr/>
          <a:lstStyle/>
          <a:p>
            <a:r>
              <a:rPr lang="en-US" sz="2800" b="1" kern="1200" cap="all" dirty="0">
                <a:solidFill>
                  <a:srgbClr val="800080"/>
                </a:solidFill>
                <a:latin typeface="+mj-lt"/>
                <a:cs typeface="+mj-cs"/>
              </a:rPr>
              <a:t>THE COSTS OF INFLATION</a:t>
            </a:r>
          </a:p>
        </p:txBody>
      </p:sp>
      <p:sp>
        <p:nvSpPr>
          <p:cNvPr id="3" name="Content Placeholder 2"/>
          <p:cNvSpPr>
            <a:spLocks noGrp="1"/>
          </p:cNvSpPr>
          <p:nvPr>
            <p:ph sz="quarter" idx="10"/>
          </p:nvPr>
        </p:nvSpPr>
        <p:spPr>
          <a:xfrm>
            <a:off x="246624" y="928563"/>
            <a:ext cx="8650752" cy="5000875"/>
          </a:xfrm>
        </p:spPr>
        <p:txBody>
          <a:bodyPr/>
          <a:lstStyle/>
          <a:p>
            <a:r>
              <a:rPr lang="en-US" b="1" dirty="0"/>
              <a:t>Shoe-leather costs: </a:t>
            </a:r>
            <a:r>
              <a:rPr lang="en-US" dirty="0"/>
              <a:t>the increased costs of transactions caused by inflation</a:t>
            </a:r>
          </a:p>
          <a:p>
            <a:r>
              <a:rPr lang="en-US" dirty="0"/>
              <a:t>Since cash loses its value quickly during high inflation, people waste more time running around to spend it as fast as they can</a:t>
            </a:r>
          </a:p>
          <a:p>
            <a:r>
              <a:rPr lang="en-US" b="1" dirty="0"/>
              <a:t>Menu cost: </a:t>
            </a:r>
            <a:r>
              <a:rPr lang="en-US" dirty="0"/>
              <a:t>the real cost of </a:t>
            </a:r>
            <a:r>
              <a:rPr lang="en-US"/>
              <a:t>changing listed </a:t>
            </a:r>
            <a:r>
              <a:rPr lang="en-US" dirty="0"/>
              <a:t>prices</a:t>
            </a:r>
          </a:p>
          <a:p>
            <a:r>
              <a:rPr lang="en-US" b="1" dirty="0"/>
              <a:t>Unit-of-account costs: </a:t>
            </a:r>
            <a:r>
              <a:rPr lang="en-US" dirty="0"/>
              <a:t>costs arising from the way inflation makes money a less reliable unit of measurement</a:t>
            </a:r>
          </a:p>
          <a:p>
            <a:endParaRPr lang="en-US" dirty="0"/>
          </a:p>
        </p:txBody>
      </p:sp>
      <p:pic>
        <p:nvPicPr>
          <p:cNvPr id="4" name="Picture Placeholder 6" descr="Photo of reserve Bank of Zimbabwe bank note for one hundred trillion dollars">
            <a:extLst>
              <a:ext uri="{FF2B5EF4-FFF2-40B4-BE49-F238E27FC236}">
                <a16:creationId xmlns:a16="http://schemas.microsoft.com/office/drawing/2014/main" id="{2846AA7A-00A1-4949-A82E-8AB69AB63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479" y="4589351"/>
            <a:ext cx="5306804" cy="2117370"/>
          </a:xfrm>
          <a:prstGeom prst="rect">
            <a:avLst/>
          </a:prstGeom>
          <a:noFill/>
          <a:ln>
            <a:noFill/>
          </a:ln>
        </p:spPr>
      </p:pic>
    </p:spTree>
    <p:extLst>
      <p:ext uri="{BB962C8B-B14F-4D97-AF65-F5344CB8AC3E}">
        <p14:creationId xmlns:p14="http://schemas.microsoft.com/office/powerpoint/2010/main" val="1046048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6A25E03-0E60-49FF-A7F3-FAAC7C35561E}"/>
              </a:ext>
            </a:extLst>
          </p:cNvPr>
          <p:cNvSpPr>
            <a:spLocks noGrp="1" noChangeArrowheads="1"/>
          </p:cNvSpPr>
          <p:nvPr>
            <p:ph type="title"/>
          </p:nvPr>
        </p:nvSpPr>
        <p:spPr>
          <a:xfrm>
            <a:off x="228600" y="122238"/>
            <a:ext cx="8229600" cy="944562"/>
          </a:xfrm>
        </p:spPr>
        <p:txBody>
          <a:bodyPr/>
          <a:lstStyle/>
          <a:p>
            <a:pPr>
              <a:spcBef>
                <a:spcPts val="551"/>
              </a:spcBef>
            </a:pPr>
            <a:r>
              <a:rPr lang="en-US" altLang="en-US" sz="2800" kern="1200" cap="all" dirty="0"/>
              <a:t>The Biased CPI</a:t>
            </a:r>
          </a:p>
        </p:txBody>
      </p:sp>
      <p:sp>
        <p:nvSpPr>
          <p:cNvPr id="259075" name="Rectangle 3">
            <a:extLst>
              <a:ext uri="{FF2B5EF4-FFF2-40B4-BE49-F238E27FC236}">
                <a16:creationId xmlns:a16="http://schemas.microsoft.com/office/drawing/2014/main" id="{3124CE0C-4649-4F70-9883-4EBF38024329}"/>
              </a:ext>
            </a:extLst>
          </p:cNvPr>
          <p:cNvSpPr>
            <a:spLocks noGrp="1" noChangeArrowheads="1"/>
          </p:cNvSpPr>
          <p:nvPr>
            <p:ph type="body" idx="1"/>
          </p:nvPr>
        </p:nvSpPr>
        <p:spPr>
          <a:xfrm>
            <a:off x="152400" y="1066800"/>
            <a:ext cx="8839200" cy="4419600"/>
          </a:xfrm>
        </p:spPr>
        <p:txBody>
          <a:bodyPr/>
          <a:lstStyle/>
          <a:p>
            <a:pPr indent="0" eaLnBrk="1" hangingPunct="1">
              <a:buFontTx/>
              <a:buNone/>
            </a:pPr>
            <a:r>
              <a:rPr lang="en-US" altLang="en-US" sz="2000" b="1" dirty="0">
                <a:solidFill>
                  <a:srgbClr val="C50075"/>
                </a:solidFill>
              </a:rPr>
              <a:t>New Goods Bias</a:t>
            </a:r>
            <a:r>
              <a:rPr lang="en-US" altLang="en-US" sz="2000" dirty="0">
                <a:solidFill>
                  <a:srgbClr val="C50075"/>
                </a:solidFill>
              </a:rPr>
              <a:t> </a:t>
            </a:r>
          </a:p>
          <a:p>
            <a:pPr marL="1085850" lvl="1" indent="-342900" eaLnBrk="1" hangingPunct="1"/>
            <a:r>
              <a:rPr lang="en-US" altLang="en-US" sz="2000" dirty="0"/>
              <a:t>New goods that were not available in the base year appear and, if they are more expensive than the goods they replace, they put an upward bias into the CPI.</a:t>
            </a:r>
          </a:p>
          <a:p>
            <a:pPr marL="685800" eaLnBrk="1" hangingPunct="1"/>
            <a:r>
              <a:rPr lang="en-US" altLang="en-US" sz="2000" b="1" dirty="0">
                <a:solidFill>
                  <a:srgbClr val="C50075"/>
                </a:solidFill>
              </a:rPr>
              <a:t>Quality Change Bias</a:t>
            </a:r>
            <a:r>
              <a:rPr lang="en-US" altLang="en-US" sz="2000" dirty="0">
                <a:solidFill>
                  <a:srgbClr val="C50075"/>
                </a:solidFill>
              </a:rPr>
              <a:t> </a:t>
            </a:r>
          </a:p>
          <a:p>
            <a:pPr marL="1085850" lvl="1" indent="-342900" eaLnBrk="1" hangingPunct="1"/>
            <a:r>
              <a:rPr lang="en-US" altLang="en-US" sz="2000" dirty="0"/>
              <a:t>Quality improvements occur every year. Part of the rise in the price is payment for improved quality and is not inflation. </a:t>
            </a:r>
          </a:p>
          <a:p>
            <a:pPr marL="1085850" lvl="1" indent="-342900" eaLnBrk="1" hangingPunct="1"/>
            <a:r>
              <a:rPr lang="en-US" altLang="en-US" sz="2000" dirty="0"/>
              <a:t>The CPI counts all the price rise as inflation.</a:t>
            </a:r>
          </a:p>
          <a:p>
            <a:pPr marL="685800" eaLnBrk="1" hangingPunct="1"/>
            <a:r>
              <a:rPr lang="en-US" altLang="en-US" sz="2000" b="1" dirty="0">
                <a:solidFill>
                  <a:srgbClr val="C50075"/>
                </a:solidFill>
              </a:rPr>
              <a:t>Commodity Substitution Bias</a:t>
            </a:r>
            <a:r>
              <a:rPr lang="en-US" altLang="en-US" sz="2000" dirty="0">
                <a:solidFill>
                  <a:srgbClr val="C50075"/>
                </a:solidFill>
              </a:rPr>
              <a:t> </a:t>
            </a:r>
          </a:p>
          <a:p>
            <a:pPr marL="1085850" lvl="1" indent="-342900" eaLnBrk="1" hangingPunct="1"/>
            <a:r>
              <a:rPr lang="en-US" altLang="en-US" sz="2000" dirty="0"/>
              <a:t>The market basket of goods used in calculating the CPI is fixed and does not take into account consumers’ substitutions away from goods whose relative prices increase.</a:t>
            </a:r>
          </a:p>
          <a:p>
            <a:pPr marL="685800" eaLnBrk="1" hangingPunct="1"/>
            <a:r>
              <a:rPr lang="en-US" altLang="en-US" sz="2000" b="1" dirty="0">
                <a:solidFill>
                  <a:srgbClr val="C50075"/>
                </a:solidFill>
              </a:rPr>
              <a:t>Outlet Substitution Bias</a:t>
            </a:r>
            <a:r>
              <a:rPr lang="en-US" altLang="en-US" sz="2000" dirty="0">
                <a:solidFill>
                  <a:srgbClr val="C50075"/>
                </a:solidFill>
              </a:rPr>
              <a:t> </a:t>
            </a:r>
          </a:p>
          <a:p>
            <a:pPr marL="1085850" lvl="1" indent="-342900" eaLnBrk="1" hangingPunct="1"/>
            <a:r>
              <a:rPr lang="en-US" altLang="en-US" sz="2000" dirty="0"/>
              <a:t>As the structure of retailing changes, people switch to buying from cheaper sources, but the CPI, as measured, does not take account of this outlet substitution.</a:t>
            </a:r>
          </a:p>
          <a:p>
            <a:pPr lvl="1" indent="0" eaLnBrk="1" hangingPunct="1">
              <a:buFont typeface="Wingdings" panose="05000000000000000000" pitchFamily="2" charset="2"/>
              <a:buChar char="§"/>
            </a:pPr>
            <a:endParaRPr lang="en-US" alt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9075">
                                            <p:txEl>
                                              <p:pRg st="1" end="1"/>
                                            </p:txEl>
                                          </p:spTgt>
                                        </p:tgtEl>
                                        <p:attrNameLst>
                                          <p:attrName>style.visibility</p:attrName>
                                        </p:attrNameLst>
                                      </p:cBhvr>
                                      <p:to>
                                        <p:strVal val="visible"/>
                                      </p:to>
                                    </p:set>
                                    <p:animEffect transition="in" filter="wipe(left)">
                                      <p:cBhvr>
                                        <p:cTn id="7" dur="1000"/>
                                        <p:tgtEl>
                                          <p:spTgt spid="2590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9075">
                                            <p:txEl>
                                              <p:pRg st="2" end="2"/>
                                            </p:txEl>
                                          </p:spTgt>
                                        </p:tgtEl>
                                        <p:attrNameLst>
                                          <p:attrName>style.visibility</p:attrName>
                                        </p:attrNameLst>
                                      </p:cBhvr>
                                      <p:to>
                                        <p:strVal val="visible"/>
                                      </p:to>
                                    </p:set>
                                    <p:animEffect transition="in" filter="wipe(left)">
                                      <p:cBhvr>
                                        <p:cTn id="12" dur="1000"/>
                                        <p:tgtEl>
                                          <p:spTgt spid="2590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9075">
                                            <p:txEl>
                                              <p:pRg st="3" end="3"/>
                                            </p:txEl>
                                          </p:spTgt>
                                        </p:tgtEl>
                                        <p:attrNameLst>
                                          <p:attrName>style.visibility</p:attrName>
                                        </p:attrNameLst>
                                      </p:cBhvr>
                                      <p:to>
                                        <p:strVal val="visible"/>
                                      </p:to>
                                    </p:set>
                                    <p:animEffect transition="in" filter="wipe(left)">
                                      <p:cBhvr>
                                        <p:cTn id="17" dur="1000"/>
                                        <p:tgtEl>
                                          <p:spTgt spid="2590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9075">
                                            <p:txEl>
                                              <p:pRg st="4" end="4"/>
                                            </p:txEl>
                                          </p:spTgt>
                                        </p:tgtEl>
                                        <p:attrNameLst>
                                          <p:attrName>style.visibility</p:attrName>
                                        </p:attrNameLst>
                                      </p:cBhvr>
                                      <p:to>
                                        <p:strVal val="visible"/>
                                      </p:to>
                                    </p:set>
                                    <p:animEffect transition="in" filter="wipe(left)">
                                      <p:cBhvr>
                                        <p:cTn id="22" dur="1000"/>
                                        <p:tgtEl>
                                          <p:spTgt spid="2590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9075">
                                            <p:txEl>
                                              <p:pRg st="5" end="5"/>
                                            </p:txEl>
                                          </p:spTgt>
                                        </p:tgtEl>
                                        <p:attrNameLst>
                                          <p:attrName>style.visibility</p:attrName>
                                        </p:attrNameLst>
                                      </p:cBhvr>
                                      <p:to>
                                        <p:strVal val="visible"/>
                                      </p:to>
                                    </p:set>
                                    <p:animEffect transition="in" filter="wipe(left)">
                                      <p:cBhvr>
                                        <p:cTn id="27" dur="1000"/>
                                        <p:tgtEl>
                                          <p:spTgt spid="25907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9075">
                                            <p:txEl>
                                              <p:pRg st="6" end="6"/>
                                            </p:txEl>
                                          </p:spTgt>
                                        </p:tgtEl>
                                        <p:attrNameLst>
                                          <p:attrName>style.visibility</p:attrName>
                                        </p:attrNameLst>
                                      </p:cBhvr>
                                      <p:to>
                                        <p:strVal val="visible"/>
                                      </p:to>
                                    </p:set>
                                    <p:animEffect transition="in" filter="wipe(left)">
                                      <p:cBhvr>
                                        <p:cTn id="32" dur="1000"/>
                                        <p:tgtEl>
                                          <p:spTgt spid="25907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9075">
                                            <p:txEl>
                                              <p:pRg st="7" end="7"/>
                                            </p:txEl>
                                          </p:spTgt>
                                        </p:tgtEl>
                                        <p:attrNameLst>
                                          <p:attrName>style.visibility</p:attrName>
                                        </p:attrNameLst>
                                      </p:cBhvr>
                                      <p:to>
                                        <p:strVal val="visible"/>
                                      </p:to>
                                    </p:set>
                                    <p:animEffect transition="in" filter="wipe(left)">
                                      <p:cBhvr>
                                        <p:cTn id="37" dur="1000"/>
                                        <p:tgtEl>
                                          <p:spTgt spid="25907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9075">
                                            <p:txEl>
                                              <p:pRg st="8" end="8"/>
                                            </p:txEl>
                                          </p:spTgt>
                                        </p:tgtEl>
                                        <p:attrNameLst>
                                          <p:attrName>style.visibility</p:attrName>
                                        </p:attrNameLst>
                                      </p:cBhvr>
                                      <p:to>
                                        <p:strVal val="visible"/>
                                      </p:to>
                                    </p:set>
                                    <p:animEffect transition="in" filter="wipe(left)">
                                      <p:cBhvr>
                                        <p:cTn id="42" dur="1000"/>
                                        <p:tgtEl>
                                          <p:spTgt spid="259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19" y="215094"/>
            <a:ext cx="8820286" cy="887102"/>
          </a:xfrm>
        </p:spPr>
        <p:txBody>
          <a:bodyPr/>
          <a:lstStyle/>
          <a:p>
            <a:r>
              <a:rPr lang="en-US" sz="2800" b="1" dirty="0"/>
              <a:t>LEARN BY DOING: PRACTICE QUESTION 6</a:t>
            </a:r>
          </a:p>
        </p:txBody>
      </p:sp>
      <p:sp>
        <p:nvSpPr>
          <p:cNvPr id="3" name="Content Placeholder 2"/>
          <p:cNvSpPr>
            <a:spLocks noGrp="1"/>
          </p:cNvSpPr>
          <p:nvPr>
            <p:ph sz="quarter" idx="10"/>
          </p:nvPr>
        </p:nvSpPr>
        <p:spPr>
          <a:xfrm>
            <a:off x="238220" y="1275540"/>
            <a:ext cx="8650752" cy="5000875"/>
          </a:xfrm>
        </p:spPr>
        <p:txBody>
          <a:bodyPr/>
          <a:lstStyle/>
          <a:p>
            <a:pPr marL="312381" indent="-312381"/>
            <a:r>
              <a:rPr lang="en-US" sz="2294" dirty="0"/>
              <a:t>Mary expects the inflation rate to be 5%, and she is willing to pay a real interest rate of 3%. Joe expects the inflation rate to be 5%, and he is willing to lend money if he receives a real interest rate of 3%. If the actual inflation rate is 6% and the loan contract specifies a nominal interest rate of 8%, then:</a:t>
            </a:r>
          </a:p>
          <a:p>
            <a:pPr marL="715814">
              <a:buFont typeface="+mj-lt"/>
              <a:buAutoNum type="alphaLcParenR"/>
            </a:pPr>
            <a:r>
              <a:rPr lang="en-US" sz="2294" dirty="0"/>
              <a:t>Joe is glad he lent out funds even though his real interest rate has fallen.</a:t>
            </a:r>
          </a:p>
          <a:p>
            <a:pPr marL="715814">
              <a:buFont typeface="+mj-lt"/>
              <a:buAutoNum type="alphaLcParenR"/>
            </a:pPr>
            <a:r>
              <a:rPr lang="en-US" sz="2294" dirty="0"/>
              <a:t>Joe is sorry he lent out funds, since his real interest rate is now 9%.</a:t>
            </a:r>
          </a:p>
          <a:p>
            <a:pPr marL="715814">
              <a:buFont typeface="+mj-lt"/>
              <a:buAutoNum type="alphaLcParenR"/>
            </a:pPr>
            <a:r>
              <a:rPr lang="en-US" sz="2294" dirty="0"/>
              <a:t>Mary is glad she borrowed the funds because her real interest rate has fallen.</a:t>
            </a:r>
          </a:p>
          <a:p>
            <a:pPr marL="715814">
              <a:buFont typeface="+mj-lt"/>
              <a:buAutoNum type="alphaLcParenR"/>
            </a:pPr>
            <a:r>
              <a:rPr lang="en-US" sz="2294" dirty="0"/>
              <a:t>Mary is sorry she borrowed funds, since her real interest rate is now 9%.</a:t>
            </a:r>
          </a:p>
        </p:txBody>
      </p:sp>
    </p:spTree>
    <p:extLst>
      <p:ext uri="{BB962C8B-B14F-4D97-AF65-F5344CB8AC3E}">
        <p14:creationId xmlns:p14="http://schemas.microsoft.com/office/powerpoint/2010/main" val="130298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19" y="179235"/>
            <a:ext cx="8820286" cy="887102"/>
          </a:xfrm>
        </p:spPr>
        <p:txBody>
          <a:bodyPr/>
          <a:lstStyle/>
          <a:p>
            <a:r>
              <a:rPr lang="en-US" sz="2800" b="1" dirty="0"/>
              <a:t>LEARN BY DOING: PRACTICE QUESTION 6</a:t>
            </a:r>
            <a:br>
              <a:rPr lang="en-US" sz="2800" b="1" dirty="0"/>
            </a:br>
            <a:r>
              <a:rPr lang="en-US" sz="2800" b="1" dirty="0"/>
              <a:t>(Answer)</a:t>
            </a:r>
          </a:p>
        </p:txBody>
      </p:sp>
      <p:sp>
        <p:nvSpPr>
          <p:cNvPr id="3" name="Content Placeholder 2"/>
          <p:cNvSpPr>
            <a:spLocks noGrp="1"/>
          </p:cNvSpPr>
          <p:nvPr>
            <p:ph sz="quarter" idx="10"/>
          </p:nvPr>
        </p:nvSpPr>
        <p:spPr>
          <a:xfrm>
            <a:off x="238220" y="1302434"/>
            <a:ext cx="8650752" cy="5000875"/>
          </a:xfrm>
        </p:spPr>
        <p:txBody>
          <a:bodyPr/>
          <a:lstStyle/>
          <a:p>
            <a:pPr marL="312381" indent="-312381"/>
            <a:r>
              <a:rPr lang="en-US" sz="2294" dirty="0"/>
              <a:t>Mary expects the inflation rate to be 5%, and she is willing to pay a real interest rate of 3%. Joe expects the inflation rate to be 5%, and he is willing to lend money if he receives a real interest rate of 3%. If the actual inflation rate is 6% and the loan contract specifies a nominal interest rate of 8%, then:</a:t>
            </a:r>
          </a:p>
          <a:p>
            <a:pPr marL="715814">
              <a:buFont typeface="+mj-lt"/>
              <a:buAutoNum type="alphaLcParenR"/>
            </a:pPr>
            <a:r>
              <a:rPr lang="en-US" sz="2294" dirty="0"/>
              <a:t>Joe is glad he lent out funds even though his real interest rate has fallen.</a:t>
            </a:r>
          </a:p>
          <a:p>
            <a:pPr marL="715814">
              <a:buFont typeface="+mj-lt"/>
              <a:buAutoNum type="alphaLcParenR"/>
            </a:pPr>
            <a:r>
              <a:rPr lang="en-US" sz="2294" dirty="0"/>
              <a:t>Joe is sorry he lent out funds, since his real interest rate is now 9%.</a:t>
            </a:r>
          </a:p>
          <a:p>
            <a:pPr marL="715814">
              <a:buFont typeface="+mj-lt"/>
              <a:buAutoNum type="alphaLcParenR"/>
            </a:pPr>
            <a:r>
              <a:rPr lang="en-US" sz="2294" b="1" dirty="0"/>
              <a:t>Mary is glad she borrowed the funds because her real interest rate has fallen. (correct answer)</a:t>
            </a:r>
          </a:p>
          <a:p>
            <a:pPr marL="715814">
              <a:buFont typeface="+mj-lt"/>
              <a:buAutoNum type="alphaLcParenR"/>
            </a:pPr>
            <a:r>
              <a:rPr lang="en-US" sz="2294" dirty="0"/>
              <a:t>Mary is sorry she borrowed funds, since her real interest rate is now 9%.</a:t>
            </a:r>
          </a:p>
        </p:txBody>
      </p:sp>
    </p:spTree>
    <p:extLst>
      <p:ext uri="{BB962C8B-B14F-4D97-AF65-F5344CB8AC3E}">
        <p14:creationId xmlns:p14="http://schemas.microsoft.com/office/powerpoint/2010/main" val="183768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39" y="228600"/>
            <a:ext cx="9087567" cy="887102"/>
          </a:xfrm>
        </p:spPr>
        <p:txBody>
          <a:bodyPr/>
          <a:lstStyle/>
          <a:p>
            <a:r>
              <a:rPr lang="en-US" sz="3200" b="1" dirty="0">
                <a:solidFill>
                  <a:srgbClr val="800080"/>
                </a:solidFill>
                <a:latin typeface="+mj-lt"/>
                <a:cs typeface="+mj-cs"/>
              </a:rPr>
              <a:t>DEFINING UNEMPLOYMENT</a:t>
            </a:r>
          </a:p>
        </p:txBody>
      </p:sp>
      <p:sp>
        <p:nvSpPr>
          <p:cNvPr id="3" name="Content Placeholder 2"/>
          <p:cNvSpPr>
            <a:spLocks noGrp="1"/>
          </p:cNvSpPr>
          <p:nvPr>
            <p:ph sz="quarter" idx="10"/>
          </p:nvPr>
        </p:nvSpPr>
        <p:spPr>
          <a:xfrm>
            <a:off x="55815" y="1218936"/>
            <a:ext cx="8650752" cy="1528074"/>
          </a:xfrm>
        </p:spPr>
        <p:txBody>
          <a:bodyPr/>
          <a:lstStyle/>
          <a:p>
            <a:r>
              <a:rPr lang="en-US" b="1" dirty="0"/>
              <a:t>Measuring the labor force participation rate</a:t>
            </a:r>
            <a:r>
              <a:rPr lang="en-US" dirty="0"/>
              <a:t>: The % of the adult (16+) noninstitutionalized civilian population who are working or actively looking for work</a:t>
            </a:r>
          </a:p>
        </p:txBody>
      </p:sp>
      <p:graphicFrame>
        <p:nvGraphicFramePr>
          <p:cNvPr id="4" name="Object 3"/>
          <p:cNvGraphicFramePr>
            <a:graphicFrameLocks noChangeAspect="1"/>
          </p:cNvGraphicFramePr>
          <p:nvPr>
            <p:extLst>
              <p:ext uri="{D42A27DB-BD31-4B8C-83A1-F6EECF244321}">
                <p14:modId xmlns:p14="http://schemas.microsoft.com/office/powerpoint/2010/main" val="862764569"/>
              </p:ext>
            </p:extLst>
          </p:nvPr>
        </p:nvGraphicFramePr>
        <p:xfrm>
          <a:off x="381000" y="2950103"/>
          <a:ext cx="8510868" cy="783697"/>
        </p:xfrm>
        <a:graphic>
          <a:graphicData uri="http://schemas.openxmlformats.org/presentationml/2006/ole">
            <mc:AlternateContent xmlns:mc="http://schemas.openxmlformats.org/markup-compatibility/2006">
              <mc:Choice xmlns:v="urn:schemas-microsoft-com:vml" Requires="v">
                <p:oleObj name="Equation" r:id="rId2" imgW="4356000" imgH="419040" progId="Equation.3">
                  <p:embed/>
                </p:oleObj>
              </mc:Choice>
              <mc:Fallback>
                <p:oleObj name="Equation" r:id="rId2" imgW="4356000" imgH="419040" progId="Equation.3">
                  <p:embed/>
                  <p:pic>
                    <p:nvPicPr>
                      <p:cNvPr id="4" name="Object 3"/>
                      <p:cNvPicPr/>
                      <p:nvPr/>
                    </p:nvPicPr>
                    <p:blipFill>
                      <a:blip r:embed="rId3"/>
                      <a:stretch>
                        <a:fillRect/>
                      </a:stretch>
                    </p:blipFill>
                    <p:spPr>
                      <a:xfrm>
                        <a:off x="381000" y="2950103"/>
                        <a:ext cx="8510868" cy="783697"/>
                      </a:xfrm>
                      <a:prstGeom prst="rect">
                        <a:avLst/>
                      </a:prstGeom>
                    </p:spPr>
                  </p:pic>
                </p:oleObj>
              </mc:Fallback>
            </mc:AlternateContent>
          </a:graphicData>
        </a:graphic>
      </p:graphicFrame>
      <p:sp>
        <p:nvSpPr>
          <p:cNvPr id="5" name="Content Placeholder 4"/>
          <p:cNvSpPr>
            <a:spLocks noGrp="1"/>
          </p:cNvSpPr>
          <p:nvPr>
            <p:ph sz="quarter" idx="4294967295"/>
          </p:nvPr>
        </p:nvSpPr>
        <p:spPr>
          <a:xfrm>
            <a:off x="285750" y="4235824"/>
            <a:ext cx="8606118" cy="1143000"/>
          </a:xfrm>
        </p:spPr>
        <p:txBody>
          <a:bodyPr/>
          <a:lstStyle/>
          <a:p>
            <a:pPr marL="403433" indent="-403433">
              <a:spcBef>
                <a:spcPts val="551"/>
              </a:spcBef>
              <a:buClr>
                <a:srgbClr val="4E4E4E"/>
              </a:buClr>
              <a:buFont typeface="Arial" panose="020B0604020202020204" pitchFamily="34" charset="0"/>
              <a:buChar char="•"/>
            </a:pPr>
            <a:r>
              <a:rPr lang="en-US" sz="2471" b="1" dirty="0">
                <a:latin typeface="Arial" panose="020B0604020202020204" pitchFamily="34" charset="0"/>
                <a:cs typeface="Arial" panose="020B0604020202020204" pitchFamily="34" charset="0"/>
              </a:rPr>
              <a:t>Measuring unemployment: </a:t>
            </a:r>
            <a:r>
              <a:rPr lang="en-US" sz="2471" dirty="0">
                <a:latin typeface="Arial" panose="020B0604020202020204" pitchFamily="34" charset="0"/>
                <a:cs typeface="Arial" panose="020B0604020202020204" pitchFamily="34" charset="0"/>
              </a:rPr>
              <a:t>The </a:t>
            </a:r>
            <a:r>
              <a:rPr lang="en-US" sz="2471" i="1" dirty="0">
                <a:latin typeface="Arial" panose="020B0604020202020204" pitchFamily="34" charset="0"/>
                <a:cs typeface="Arial" panose="020B0604020202020204" pitchFamily="34" charset="0"/>
              </a:rPr>
              <a:t>unemployment rate</a:t>
            </a:r>
            <a:r>
              <a:rPr lang="en-US" sz="2471" dirty="0">
                <a:latin typeface="Arial" panose="020B0604020202020204" pitchFamily="34" charset="0"/>
                <a:cs typeface="Arial" panose="020B0604020202020204" pitchFamily="34" charset="0"/>
              </a:rPr>
              <a:t> is the percent of the labor force without a job</a:t>
            </a:r>
          </a:p>
        </p:txBody>
      </p:sp>
      <p:graphicFrame>
        <p:nvGraphicFramePr>
          <p:cNvPr id="6" name="Object 5"/>
          <p:cNvGraphicFramePr>
            <a:graphicFrameLocks noChangeAspect="1"/>
          </p:cNvGraphicFramePr>
          <p:nvPr>
            <p:extLst>
              <p:ext uri="{D42A27DB-BD31-4B8C-83A1-F6EECF244321}">
                <p14:modId xmlns:p14="http://schemas.microsoft.com/office/powerpoint/2010/main" val="2521890415"/>
              </p:ext>
            </p:extLst>
          </p:nvPr>
        </p:nvGraphicFramePr>
        <p:xfrm>
          <a:off x="172285" y="5257800"/>
          <a:ext cx="8853146" cy="781865"/>
        </p:xfrm>
        <a:graphic>
          <a:graphicData uri="http://schemas.openxmlformats.org/presentationml/2006/ole">
            <mc:AlternateContent xmlns:mc="http://schemas.openxmlformats.org/markup-compatibility/2006">
              <mc:Choice xmlns:v="urn:schemas-microsoft-com:vml" Requires="v">
                <p:oleObj name="Equation" r:id="rId4" imgW="4635360" imgH="393480" progId="Equation.3">
                  <p:embed/>
                </p:oleObj>
              </mc:Choice>
              <mc:Fallback>
                <p:oleObj name="Equation" r:id="rId4" imgW="4635360" imgH="393480" progId="Equation.3">
                  <p:embed/>
                  <p:pic>
                    <p:nvPicPr>
                      <p:cNvPr id="6" name="Object 5"/>
                      <p:cNvPicPr>
                        <a:picLocks noChangeAspect="1" noChangeArrowheads="1"/>
                      </p:cNvPicPr>
                      <p:nvPr/>
                    </p:nvPicPr>
                    <p:blipFill>
                      <a:blip r:embed="rId5"/>
                      <a:srcRect/>
                      <a:stretch>
                        <a:fillRect/>
                      </a:stretch>
                    </p:blipFill>
                    <p:spPr bwMode="auto">
                      <a:xfrm>
                        <a:off x="172285" y="5257800"/>
                        <a:ext cx="8853146" cy="78186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43396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94B5453-7D85-4B96-87F2-8D9A815089BA}"/>
              </a:ext>
            </a:extLst>
          </p:cNvPr>
          <p:cNvSpPr>
            <a:spLocks noGrp="1" noChangeArrowheads="1"/>
          </p:cNvSpPr>
          <p:nvPr>
            <p:ph type="title"/>
          </p:nvPr>
        </p:nvSpPr>
        <p:spPr>
          <a:xfrm>
            <a:off x="444500" y="103188"/>
            <a:ext cx="8226425" cy="963612"/>
          </a:xfrm>
        </p:spPr>
        <p:txBody>
          <a:bodyPr/>
          <a:lstStyle/>
          <a:p>
            <a:pPr eaLnBrk="1" hangingPunct="1"/>
            <a:r>
              <a:rPr lang="en-US" altLang="en-US" sz="2800" cap="all" dirty="0"/>
              <a:t>Types of Inflation</a:t>
            </a:r>
          </a:p>
        </p:txBody>
      </p:sp>
      <p:sp>
        <p:nvSpPr>
          <p:cNvPr id="75779" name="Rectangle 3">
            <a:extLst>
              <a:ext uri="{FF2B5EF4-FFF2-40B4-BE49-F238E27FC236}">
                <a16:creationId xmlns:a16="http://schemas.microsoft.com/office/drawing/2014/main" id="{25DC848E-397B-48B5-80BE-2251B3F4496A}"/>
              </a:ext>
            </a:extLst>
          </p:cNvPr>
          <p:cNvSpPr>
            <a:spLocks noGrp="1" noChangeArrowheads="1"/>
          </p:cNvSpPr>
          <p:nvPr>
            <p:ph type="body" sz="half" idx="1"/>
          </p:nvPr>
        </p:nvSpPr>
        <p:spPr>
          <a:xfrm>
            <a:off x="381000" y="990600"/>
            <a:ext cx="4033838" cy="4525963"/>
          </a:xfrm>
          <a:noFill/>
        </p:spPr>
        <p:txBody>
          <a:bodyPr/>
          <a:lstStyle/>
          <a:p>
            <a:pPr eaLnBrk="1" hangingPunct="1">
              <a:buClr>
                <a:schemeClr val="tx1"/>
              </a:buClr>
            </a:pPr>
            <a:r>
              <a:rPr lang="en-US" altLang="en-US" sz="2400" b="1">
                <a:solidFill>
                  <a:srgbClr val="0033CC"/>
                </a:solidFill>
              </a:rPr>
              <a:t>Demand-pull inflation</a:t>
            </a:r>
            <a:r>
              <a:rPr lang="en-US" altLang="en-US" sz="2400" b="1"/>
              <a:t>: increases in aggregate demand outpace increases in aggregate supply.</a:t>
            </a:r>
          </a:p>
          <a:p>
            <a:pPr eaLnBrk="1" hangingPunct="1">
              <a:buClr>
                <a:schemeClr val="tx1"/>
              </a:buClr>
            </a:pPr>
            <a:r>
              <a:rPr lang="en-US" altLang="en-US" sz="2400" b="1">
                <a:solidFill>
                  <a:srgbClr val="0033CC"/>
                </a:solidFill>
              </a:rPr>
              <a:t>Cost-push inflation</a:t>
            </a:r>
            <a:r>
              <a:rPr lang="en-US" altLang="en-US" sz="2400" b="1"/>
              <a:t>: increases in production costs cause firms to raise prices.</a:t>
            </a:r>
          </a:p>
          <a:p>
            <a:pPr eaLnBrk="1" hangingPunct="1">
              <a:buClr>
                <a:schemeClr val="tx1"/>
              </a:buClr>
            </a:pPr>
            <a:r>
              <a:rPr lang="en-US" altLang="en-US" sz="2400" b="1">
                <a:solidFill>
                  <a:srgbClr val="0033CC"/>
                </a:solidFill>
              </a:rPr>
              <a:t>Hyperinflation</a:t>
            </a:r>
            <a:r>
              <a:rPr lang="en-US" altLang="en-US" sz="2400" b="1"/>
              <a:t>: extremely high rate of inflation.</a:t>
            </a:r>
          </a:p>
        </p:txBody>
      </p:sp>
      <p:pic>
        <p:nvPicPr>
          <p:cNvPr id="75780" name="Picture 5" descr="dv1233024_5">
            <a:extLst>
              <a:ext uri="{FF2B5EF4-FFF2-40B4-BE49-F238E27FC236}">
                <a16:creationId xmlns:a16="http://schemas.microsoft.com/office/drawing/2014/main" id="{6479966A-644B-4434-832B-80BC83A41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850" y="1328738"/>
            <a:ext cx="3525838" cy="49672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38" y="228600"/>
            <a:ext cx="9087567" cy="887102"/>
          </a:xfrm>
        </p:spPr>
        <p:txBody>
          <a:bodyPr/>
          <a:lstStyle/>
          <a:p>
            <a:r>
              <a:rPr lang="en-US" sz="2800" b="1" dirty="0">
                <a:solidFill>
                  <a:srgbClr val="0033CC"/>
                </a:solidFill>
                <a:latin typeface="+mj-lt"/>
                <a:cs typeface="+mj-cs"/>
              </a:rPr>
              <a:t>WINNERS AND LOSERS FROM INFLATION</a:t>
            </a:r>
          </a:p>
        </p:txBody>
      </p:sp>
      <p:sp>
        <p:nvSpPr>
          <p:cNvPr id="3" name="Content Placeholder 2"/>
          <p:cNvSpPr>
            <a:spLocks noGrp="1"/>
          </p:cNvSpPr>
          <p:nvPr>
            <p:ph sz="quarter" idx="10"/>
          </p:nvPr>
        </p:nvSpPr>
        <p:spPr>
          <a:xfrm>
            <a:off x="115552" y="1371600"/>
            <a:ext cx="8912896" cy="5000875"/>
          </a:xfrm>
        </p:spPr>
        <p:txBody>
          <a:bodyPr/>
          <a:lstStyle/>
          <a:p>
            <a:pPr>
              <a:spcAft>
                <a:spcPts val="1059"/>
              </a:spcAft>
            </a:pPr>
            <a:r>
              <a:rPr lang="en-US" b="1" dirty="0"/>
              <a:t>If inflation is different from predictions, some will win and some will lose.</a:t>
            </a:r>
          </a:p>
          <a:p>
            <a:pPr>
              <a:spcAft>
                <a:spcPts val="1059"/>
              </a:spcAft>
            </a:pPr>
            <a:r>
              <a:rPr lang="en-US" b="1" dirty="0"/>
              <a:t>Interest rate: </a:t>
            </a:r>
            <a:r>
              <a:rPr lang="en-US" dirty="0"/>
              <a:t>the price (calculated as a percentage of the amount borrowed) that a lender charges for the use of his or her savings for one year</a:t>
            </a:r>
          </a:p>
          <a:p>
            <a:pPr>
              <a:spcAft>
                <a:spcPts val="1059"/>
              </a:spcAft>
            </a:pPr>
            <a:r>
              <a:rPr lang="en-US" b="1" dirty="0"/>
              <a:t>Nominal interest rate: </a:t>
            </a:r>
            <a:r>
              <a:rPr lang="en-US" dirty="0"/>
              <a:t>the interest rate expressed in dollar terms</a:t>
            </a:r>
          </a:p>
          <a:p>
            <a:pPr>
              <a:spcAft>
                <a:spcPts val="1059"/>
              </a:spcAft>
            </a:pPr>
            <a:r>
              <a:rPr lang="en-US" b="1" dirty="0"/>
              <a:t>Real interest rate: </a:t>
            </a:r>
            <a:r>
              <a:rPr lang="en-US" dirty="0"/>
              <a:t>the nominal interest rate minus the rate of inflation</a:t>
            </a:r>
          </a:p>
          <a:p>
            <a:pPr>
              <a:spcAft>
                <a:spcPts val="1059"/>
              </a:spcAft>
            </a:pPr>
            <a:endParaRPr lang="en-US" dirty="0"/>
          </a:p>
        </p:txBody>
      </p:sp>
    </p:spTree>
    <p:extLst>
      <p:ext uri="{BB962C8B-B14F-4D97-AF65-F5344CB8AC3E}">
        <p14:creationId xmlns:p14="http://schemas.microsoft.com/office/powerpoint/2010/main" val="1721629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0" y="228600"/>
            <a:ext cx="9087567" cy="870984"/>
          </a:xfrm>
        </p:spPr>
        <p:txBody>
          <a:bodyPr/>
          <a:lstStyle/>
          <a:p>
            <a:r>
              <a:rPr lang="en-US" sz="2800" b="1" dirty="0">
                <a:solidFill>
                  <a:srgbClr val="0033CC"/>
                </a:solidFill>
                <a:latin typeface="+mj-lt"/>
                <a:cs typeface="+mj-cs"/>
              </a:rPr>
              <a:t>INFLATION IS EASY, DISINFLATION IS HARD</a:t>
            </a:r>
          </a:p>
        </p:txBody>
      </p:sp>
      <p:sp>
        <p:nvSpPr>
          <p:cNvPr id="3" name="Content Placeholder 2"/>
          <p:cNvSpPr>
            <a:spLocks noGrp="1"/>
          </p:cNvSpPr>
          <p:nvPr>
            <p:ph sz="quarter" idx="10"/>
          </p:nvPr>
        </p:nvSpPr>
        <p:spPr>
          <a:xfrm>
            <a:off x="152400" y="914400"/>
            <a:ext cx="8650752" cy="1641919"/>
          </a:xfrm>
        </p:spPr>
        <p:txBody>
          <a:bodyPr/>
          <a:lstStyle/>
          <a:p>
            <a:r>
              <a:rPr lang="en-US" dirty="0"/>
              <a:t>The policies needed to slow prices usually cause unemployment.</a:t>
            </a:r>
          </a:p>
          <a:p>
            <a:r>
              <a:rPr lang="en-US" b="1" dirty="0"/>
              <a:t>Disinflation</a:t>
            </a:r>
            <a:r>
              <a:rPr lang="en-US" dirty="0"/>
              <a:t>: the process of bringing down the inflation rate</a:t>
            </a:r>
            <a:endParaRPr lang="en-US" sz="2118" b="1" i="1" dirty="0">
              <a:latin typeface="Century Gothic"/>
              <a:cs typeface="Century Gothic"/>
            </a:endParaRPr>
          </a:p>
        </p:txBody>
      </p:sp>
      <p:pic>
        <p:nvPicPr>
          <p:cNvPr id="6" name="Picture Placeholder 5" descr="Figure 8-13 Line graph of Inflation rate versus Unemployment rate, showing one curve for the 1970s and one for the 1980s. The curve for the 1970s begins in August 1974, with unemployment at 5.5% and inflation at 10%. Both inflation and unemployment rose until May 0f 1975, to 9% unemployment and 11% inflation. Inflation dropped substantially, to about 6.5%, but unemployment did not drop appreciably until November of 1975. Inflation then stayed steady, but unemployment only dropped slowly, reaching 6% in March of 1978.&#10;&#10;The 1980's showed a similar pattern. In January 1980, unemployment was near 6% and inflation was 12%. Unemployment rose sharply as inflation dropped steadily, reaching 11% unemployment and 5% inflation about April of 1981. From that time, inflation remained about 4%, but unemployment only dropped slowly, reaching 6% in August of 1987.">
            <a:extLst>
              <a:ext uri="{FF2B5EF4-FFF2-40B4-BE49-F238E27FC236}">
                <a16:creationId xmlns:a16="http://schemas.microsoft.com/office/drawing/2014/main" id="{EE284088-822B-4A33-AEE1-59FAAF01F35E}"/>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532374" y="2639458"/>
            <a:ext cx="8079252" cy="3962400"/>
          </a:xfrm>
          <a:prstGeom prst="rect">
            <a:avLst/>
          </a:prstGeom>
        </p:spPr>
      </p:pic>
    </p:spTree>
    <p:extLst>
      <p:ext uri="{BB962C8B-B14F-4D97-AF65-F5344CB8AC3E}">
        <p14:creationId xmlns:p14="http://schemas.microsoft.com/office/powerpoint/2010/main" val="596362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53" y="360818"/>
            <a:ext cx="8820286" cy="887102"/>
          </a:xfrm>
        </p:spPr>
        <p:txBody>
          <a:bodyPr/>
          <a:lstStyle/>
          <a:p>
            <a:r>
              <a:rPr lang="en-US" sz="2800" b="1" dirty="0"/>
              <a:t>LEARN BY DOING: PRACTICE QUESTION 7</a:t>
            </a:r>
          </a:p>
        </p:txBody>
      </p:sp>
      <p:sp>
        <p:nvSpPr>
          <p:cNvPr id="3" name="Content Placeholder 2"/>
          <p:cNvSpPr>
            <a:spLocks noGrp="1"/>
          </p:cNvSpPr>
          <p:nvPr>
            <p:ph sz="quarter" idx="10"/>
          </p:nvPr>
        </p:nvSpPr>
        <p:spPr/>
        <p:txBody>
          <a:bodyPr/>
          <a:lstStyle/>
          <a:p>
            <a:pPr marL="312381" indent="-312381"/>
            <a:r>
              <a:rPr lang="en-US" dirty="0"/>
              <a:t>You have just been awarded a cost-of-living increase tied to the CPI. The CPI has gone from 110 to 112. If your salary is $30,000 per year before the increase, what will it be after the CPI increase is factored in?</a:t>
            </a:r>
          </a:p>
          <a:p>
            <a:pPr marL="715814">
              <a:buFont typeface="+mj-lt"/>
              <a:buAutoNum type="alphaLcParenR"/>
            </a:pPr>
            <a:r>
              <a:rPr lang="en-US" sz="2294" dirty="0"/>
              <a:t>$29,464</a:t>
            </a:r>
          </a:p>
          <a:p>
            <a:pPr marL="715814">
              <a:buFont typeface="+mj-lt"/>
              <a:buAutoNum type="alphaLcParenR"/>
            </a:pPr>
            <a:r>
              <a:rPr lang="en-US" sz="2294" dirty="0"/>
              <a:t>$30,545</a:t>
            </a:r>
          </a:p>
          <a:p>
            <a:pPr marL="715814">
              <a:buFont typeface="+mj-lt"/>
              <a:buAutoNum type="alphaLcParenR"/>
            </a:pPr>
            <a:r>
              <a:rPr lang="en-US" sz="2294" dirty="0"/>
              <a:t>$30,600</a:t>
            </a:r>
          </a:p>
          <a:p>
            <a:pPr marL="715814">
              <a:buFont typeface="+mj-lt"/>
              <a:buAutoNum type="alphaLcParenR"/>
            </a:pPr>
            <a:r>
              <a:rPr lang="en-US" sz="2294" dirty="0"/>
              <a:t>$33,600</a:t>
            </a:r>
          </a:p>
        </p:txBody>
      </p:sp>
    </p:spTree>
    <p:extLst>
      <p:ext uri="{BB962C8B-B14F-4D97-AF65-F5344CB8AC3E}">
        <p14:creationId xmlns:p14="http://schemas.microsoft.com/office/powerpoint/2010/main" val="35726746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LEARN BY DOING: PRACTICE QUESTION 7</a:t>
            </a:r>
            <a:br>
              <a:rPr lang="en-US" sz="2800" b="1" dirty="0"/>
            </a:br>
            <a:r>
              <a:rPr lang="en-US" sz="2800" b="1" dirty="0"/>
              <a:t>(Answer)</a:t>
            </a:r>
          </a:p>
        </p:txBody>
      </p:sp>
      <p:sp>
        <p:nvSpPr>
          <p:cNvPr id="3" name="Content Placeholder 2"/>
          <p:cNvSpPr>
            <a:spLocks noGrp="1"/>
          </p:cNvSpPr>
          <p:nvPr>
            <p:ph sz="quarter" idx="10"/>
          </p:nvPr>
        </p:nvSpPr>
        <p:spPr/>
        <p:txBody>
          <a:bodyPr/>
          <a:lstStyle/>
          <a:p>
            <a:pPr marL="312381" indent="-312381"/>
            <a:r>
              <a:rPr lang="en-US" dirty="0"/>
              <a:t>You have just been awarded a cost-of-living increase tied to the CPI. The CPI has gone from 110 to 112. If your salary is $30,000 per year before the increase, what will it be after the CPI increase is factored in?</a:t>
            </a:r>
          </a:p>
          <a:p>
            <a:pPr marL="715814">
              <a:buFont typeface="+mj-lt"/>
              <a:buAutoNum type="alphaLcParenR"/>
            </a:pPr>
            <a:r>
              <a:rPr lang="en-US" sz="2294" dirty="0"/>
              <a:t>$29,464</a:t>
            </a:r>
          </a:p>
          <a:p>
            <a:pPr marL="715814">
              <a:buFont typeface="+mj-lt"/>
              <a:buAutoNum type="alphaLcParenR"/>
            </a:pPr>
            <a:r>
              <a:rPr lang="en-US" sz="2294" b="1" dirty="0"/>
              <a:t>$30,545 (correct answer)</a:t>
            </a:r>
          </a:p>
          <a:p>
            <a:pPr marL="715814">
              <a:buFont typeface="+mj-lt"/>
              <a:buAutoNum type="alphaLcParenR"/>
            </a:pPr>
            <a:r>
              <a:rPr lang="en-US" sz="2294" dirty="0"/>
              <a:t>$30,600</a:t>
            </a:r>
          </a:p>
          <a:p>
            <a:pPr marL="715814">
              <a:buFont typeface="+mj-lt"/>
              <a:buAutoNum type="alphaLcParenR"/>
            </a:pPr>
            <a:r>
              <a:rPr lang="en-US" sz="2294" dirty="0"/>
              <a:t>$33,600</a:t>
            </a:r>
          </a:p>
        </p:txBody>
      </p:sp>
    </p:spTree>
    <p:extLst>
      <p:ext uri="{BB962C8B-B14F-4D97-AF65-F5344CB8AC3E}">
        <p14:creationId xmlns:p14="http://schemas.microsoft.com/office/powerpoint/2010/main" val="7241931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AE9510-6094-E837-3467-6825987BBE39}"/>
              </a:ext>
            </a:extLst>
          </p:cNvPr>
          <p:cNvPicPr>
            <a:picLocks noChangeAspect="1"/>
          </p:cNvPicPr>
          <p:nvPr/>
        </p:nvPicPr>
        <p:blipFill>
          <a:blip r:embed="rId2"/>
          <a:stretch>
            <a:fillRect/>
          </a:stretch>
        </p:blipFill>
        <p:spPr>
          <a:xfrm>
            <a:off x="457200" y="76200"/>
            <a:ext cx="7924800" cy="6629400"/>
          </a:xfrm>
          <a:prstGeom prst="rect">
            <a:avLst/>
          </a:prstGeom>
        </p:spPr>
      </p:pic>
    </p:spTree>
    <p:extLst>
      <p:ext uri="{BB962C8B-B14F-4D97-AF65-F5344CB8AC3E}">
        <p14:creationId xmlns:p14="http://schemas.microsoft.com/office/powerpoint/2010/main" val="2018085983"/>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434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D0316899-3EC4-3384-29B3-4ED4EDEC34A5}"/>
              </a:ext>
            </a:extLst>
          </p:cNvPr>
          <p:cNvPicPr>
            <a:picLocks noChangeAspect="1"/>
          </p:cNvPicPr>
          <p:nvPr/>
        </p:nvPicPr>
        <p:blipFill>
          <a:blip r:embed="rId3"/>
          <a:stretch>
            <a:fillRect/>
          </a:stretch>
        </p:blipFill>
        <p:spPr>
          <a:xfrm>
            <a:off x="1927055" y="1172029"/>
            <a:ext cx="5205071" cy="4513942"/>
          </a:xfrm>
          <a:prstGeom prst="rect">
            <a:avLst/>
          </a:prstGeom>
        </p:spPr>
      </p:pic>
    </p:spTree>
    <p:extLst>
      <p:ext uri="{BB962C8B-B14F-4D97-AF65-F5344CB8AC3E}">
        <p14:creationId xmlns:p14="http://schemas.microsoft.com/office/powerpoint/2010/main" val="493893500"/>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7696" y="-42540"/>
            <a:ext cx="8986304" cy="870984"/>
          </a:xfrm>
        </p:spPr>
        <p:txBody>
          <a:bodyPr/>
          <a:lstStyle/>
          <a:p>
            <a:r>
              <a:rPr lang="en-US" sz="2800" b="1" dirty="0">
                <a:solidFill>
                  <a:srgbClr val="800080"/>
                </a:solidFill>
                <a:latin typeface="+mj-lt"/>
                <a:cs typeface="+mj-cs"/>
              </a:rPr>
              <a:t>THE U.S. UNEMPLOYMENT RATE, 1948-2023</a:t>
            </a:r>
          </a:p>
        </p:txBody>
      </p:sp>
      <p:sp>
        <p:nvSpPr>
          <p:cNvPr id="5" name="Content Placeholder 4"/>
          <p:cNvSpPr>
            <a:spLocks noGrp="1"/>
          </p:cNvSpPr>
          <p:nvPr>
            <p:ph sz="quarter" idx="10"/>
          </p:nvPr>
        </p:nvSpPr>
        <p:spPr>
          <a:xfrm>
            <a:off x="157696" y="599958"/>
            <a:ext cx="8650752" cy="722463"/>
          </a:xfrm>
        </p:spPr>
        <p:txBody>
          <a:bodyPr/>
          <a:lstStyle/>
          <a:p>
            <a:r>
              <a:rPr lang="en-US" sz="2000" i="1" dirty="0"/>
              <a:t>Unemployment always rises during recessions and usually (but not always) falls during periods of economic expansion.</a:t>
            </a:r>
          </a:p>
        </p:txBody>
      </p:sp>
      <p:sp>
        <p:nvSpPr>
          <p:cNvPr id="6" name="Rectangle 3">
            <a:extLst>
              <a:ext uri="{FF2B5EF4-FFF2-40B4-BE49-F238E27FC236}">
                <a16:creationId xmlns:a16="http://schemas.microsoft.com/office/drawing/2014/main" id="{E88BAC4B-9D90-4705-A8C8-5618CEA42855}"/>
              </a:ext>
            </a:extLst>
          </p:cNvPr>
          <p:cNvSpPr txBox="1">
            <a:spLocks noChangeArrowheads="1"/>
          </p:cNvSpPr>
          <p:nvPr/>
        </p:nvSpPr>
        <p:spPr bwMode="auto">
          <a:xfrm>
            <a:off x="384677" y="5964354"/>
            <a:ext cx="5562600" cy="587375"/>
          </a:xfrm>
          <a:prstGeom prst="rect">
            <a:avLst/>
          </a:prstGeom>
          <a:noFill/>
          <a:ln w="9525">
            <a:noFill/>
            <a:miter lim="800000"/>
            <a:headEnd/>
            <a:tailEnd/>
          </a:ln>
        </p:spPr>
        <p:txBody>
          <a:bodyPr/>
          <a:lstStyle/>
          <a:p>
            <a:pPr marL="342900" indent="-342900" eaLnBrk="1" hangingPunct="1">
              <a:lnSpc>
                <a:spcPct val="80000"/>
              </a:lnSpc>
              <a:spcBef>
                <a:spcPct val="20000"/>
              </a:spcBef>
              <a:defRPr/>
            </a:pPr>
            <a:r>
              <a:rPr lang="en-US" sz="1600" kern="0" dirty="0">
                <a:latin typeface="+mn-lt"/>
                <a:hlinkClick r:id="rId2"/>
              </a:rPr>
              <a:t>http://www.bls.gov/eag/eag.us.htm</a:t>
            </a:r>
            <a:endParaRPr lang="en-US" sz="1600" kern="0" dirty="0">
              <a:latin typeface="+mn-lt"/>
            </a:endParaRPr>
          </a:p>
          <a:p>
            <a:pPr marL="342900" indent="-342900" algn="ctr" eaLnBrk="1" hangingPunct="1">
              <a:lnSpc>
                <a:spcPct val="80000"/>
              </a:lnSpc>
              <a:spcBef>
                <a:spcPct val="20000"/>
              </a:spcBef>
              <a:defRPr/>
            </a:pPr>
            <a:endParaRPr lang="en-US" sz="1200" kern="0" dirty="0">
              <a:latin typeface="+mn-lt"/>
            </a:endParaRPr>
          </a:p>
        </p:txBody>
      </p:sp>
      <p:sp>
        <p:nvSpPr>
          <p:cNvPr id="2" name="Rectangle 1">
            <a:extLst>
              <a:ext uri="{FF2B5EF4-FFF2-40B4-BE49-F238E27FC236}">
                <a16:creationId xmlns:a16="http://schemas.microsoft.com/office/drawing/2014/main" id="{929A5EAE-7F3E-45FF-A8DC-AD4CE3ED9324}"/>
              </a:ext>
            </a:extLst>
          </p:cNvPr>
          <p:cNvSpPr/>
          <p:nvPr/>
        </p:nvSpPr>
        <p:spPr>
          <a:xfrm>
            <a:off x="384677" y="6400800"/>
            <a:ext cx="8374646" cy="615553"/>
          </a:xfrm>
          <a:prstGeom prst="rect">
            <a:avLst/>
          </a:prstGeom>
        </p:spPr>
        <p:txBody>
          <a:bodyPr wrap="square">
            <a:spAutoFit/>
          </a:bodyPr>
          <a:lstStyle/>
          <a:p>
            <a:r>
              <a:rPr lang="en-US" sz="1600" dirty="0">
                <a:hlinkClick r:id="rId3"/>
              </a:rPr>
              <a:t>https://www.statista.com/statistics/808890/unemployment-rate-in-qatar/</a:t>
            </a:r>
            <a:endParaRPr lang="en-US" sz="1600" dirty="0"/>
          </a:p>
          <a:p>
            <a:endParaRPr lang="en-US" dirty="0"/>
          </a:p>
        </p:txBody>
      </p:sp>
      <p:sp>
        <p:nvSpPr>
          <p:cNvPr id="12" name="TextBox 11">
            <a:extLst>
              <a:ext uri="{FF2B5EF4-FFF2-40B4-BE49-F238E27FC236}">
                <a16:creationId xmlns:a16="http://schemas.microsoft.com/office/drawing/2014/main" id="{E417C397-60CE-4DF6-B009-9412D445F50C}"/>
              </a:ext>
            </a:extLst>
          </p:cNvPr>
          <p:cNvSpPr txBox="1"/>
          <p:nvPr/>
        </p:nvSpPr>
        <p:spPr>
          <a:xfrm>
            <a:off x="4212063" y="5813425"/>
            <a:ext cx="4572000" cy="769441"/>
          </a:xfrm>
          <a:prstGeom prst="rect">
            <a:avLst/>
          </a:prstGeom>
          <a:noFill/>
        </p:spPr>
        <p:txBody>
          <a:bodyPr wrap="square">
            <a:spAutoFit/>
          </a:bodyPr>
          <a:lstStyle/>
          <a:p>
            <a:r>
              <a:rPr lang="en-US" sz="1600" dirty="0">
                <a:hlinkClick r:id="rId4"/>
              </a:rPr>
              <a:t>https://www.imf.org/external/datamapper/LUR@WEO/OEMDC/ADVEC/WEOWORLD</a:t>
            </a:r>
            <a:endParaRPr lang="en-US" sz="1600" dirty="0"/>
          </a:p>
          <a:p>
            <a:endParaRPr lang="en-US" sz="1200" dirty="0"/>
          </a:p>
        </p:txBody>
      </p:sp>
      <p:pic>
        <p:nvPicPr>
          <p:cNvPr id="7" name="Picture 6">
            <a:extLst>
              <a:ext uri="{FF2B5EF4-FFF2-40B4-BE49-F238E27FC236}">
                <a16:creationId xmlns:a16="http://schemas.microsoft.com/office/drawing/2014/main" id="{BDC21FF5-8DA6-69B4-AA8A-E0CC8447A9A6}"/>
              </a:ext>
            </a:extLst>
          </p:cNvPr>
          <p:cNvPicPr>
            <a:picLocks noChangeAspect="1"/>
          </p:cNvPicPr>
          <p:nvPr/>
        </p:nvPicPr>
        <p:blipFill>
          <a:blip r:embed="rId5"/>
          <a:stretch>
            <a:fillRect/>
          </a:stretch>
        </p:blipFill>
        <p:spPr>
          <a:xfrm>
            <a:off x="762000" y="1386663"/>
            <a:ext cx="7620000" cy="4084674"/>
          </a:xfrm>
          <a:prstGeom prst="rect">
            <a:avLst/>
          </a:prstGeom>
        </p:spPr>
      </p:pic>
    </p:spTree>
    <p:extLst>
      <p:ext uri="{BB962C8B-B14F-4D97-AF65-F5344CB8AC3E}">
        <p14:creationId xmlns:p14="http://schemas.microsoft.com/office/powerpoint/2010/main" val="3297146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968"/>
            <a:ext cx="9296400" cy="932389"/>
          </a:xfrm>
        </p:spPr>
        <p:txBody>
          <a:bodyPr/>
          <a:lstStyle/>
          <a:p>
            <a:r>
              <a:rPr lang="en-US" sz="2800" b="1" dirty="0">
                <a:solidFill>
                  <a:srgbClr val="800080"/>
                </a:solidFill>
                <a:latin typeface="+mj-lt"/>
                <a:cs typeface="+mj-cs"/>
              </a:rPr>
              <a:t>PROBLEMS WITH UNEMPLOYMENT STATISTICS</a:t>
            </a:r>
          </a:p>
        </p:txBody>
      </p:sp>
      <p:sp>
        <p:nvSpPr>
          <p:cNvPr id="3" name="Content Placeholder 2"/>
          <p:cNvSpPr>
            <a:spLocks noGrp="1"/>
          </p:cNvSpPr>
          <p:nvPr>
            <p:ph sz="quarter" idx="10"/>
          </p:nvPr>
        </p:nvSpPr>
        <p:spPr>
          <a:xfrm>
            <a:off x="225596" y="928562"/>
            <a:ext cx="8594690" cy="5000875"/>
          </a:xfrm>
        </p:spPr>
        <p:txBody>
          <a:bodyPr/>
          <a:lstStyle/>
          <a:p>
            <a:pPr>
              <a:spcAft>
                <a:spcPts val="1059"/>
              </a:spcAft>
            </a:pPr>
            <a:r>
              <a:rPr lang="en-US" b="1" dirty="0"/>
              <a:t>Discouraged</a:t>
            </a:r>
            <a:r>
              <a:rPr lang="en-US" i="1" dirty="0"/>
              <a:t> </a:t>
            </a:r>
            <a:r>
              <a:rPr lang="en-US" b="1" dirty="0"/>
              <a:t>workers: </a:t>
            </a:r>
            <a:r>
              <a:rPr lang="en-US" dirty="0"/>
              <a:t>nonworking people who have given up looking for work for the time being;  not considered unemployed</a:t>
            </a:r>
          </a:p>
          <a:p>
            <a:pPr marL="806867" lvl="1" indent="-395028">
              <a:spcAft>
                <a:spcPts val="1059"/>
              </a:spcAft>
            </a:pPr>
            <a:r>
              <a:rPr lang="en-US" b="1" i="1" dirty="0">
                <a:ea typeface="Century Gothic" charset="0"/>
              </a:rPr>
              <a:t>The deeper the recession, the more discouraged workers there are.</a:t>
            </a:r>
          </a:p>
          <a:p>
            <a:pPr>
              <a:spcAft>
                <a:spcPts val="1059"/>
              </a:spcAft>
            </a:pPr>
            <a:r>
              <a:rPr lang="en-US" b="1" dirty="0"/>
              <a:t>Marginally attached workers:  </a:t>
            </a:r>
            <a:r>
              <a:rPr lang="en-US" dirty="0"/>
              <a:t>those who were available and actively looked for work recently, but are not currently looking (looked in the past 12 months but NOT in the past 4 weeks)</a:t>
            </a:r>
          </a:p>
          <a:p>
            <a:r>
              <a:rPr lang="en-US" b="1" dirty="0"/>
              <a:t>Underemployed workers: </a:t>
            </a:r>
            <a:r>
              <a:rPr lang="en-US" dirty="0"/>
              <a:t>people who work part time because they cannot find full-time jobs</a:t>
            </a:r>
          </a:p>
        </p:txBody>
      </p:sp>
    </p:spTree>
    <p:extLst>
      <p:ext uri="{BB962C8B-B14F-4D97-AF65-F5344CB8AC3E}">
        <p14:creationId xmlns:p14="http://schemas.microsoft.com/office/powerpoint/2010/main" val="309968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0">
            <a:extLst>
              <a:ext uri="{FF2B5EF4-FFF2-40B4-BE49-F238E27FC236}">
                <a16:creationId xmlns:a16="http://schemas.microsoft.com/office/drawing/2014/main" id="{DF845DC1-F4B7-4FC2-8155-59E545143665}"/>
              </a:ext>
            </a:extLst>
          </p:cNvPr>
          <p:cNvSpPr>
            <a:spLocks noGrp="1" noChangeArrowheads="1"/>
          </p:cNvSpPr>
          <p:nvPr>
            <p:ph type="title"/>
          </p:nvPr>
        </p:nvSpPr>
        <p:spPr>
          <a:xfrm>
            <a:off x="457200" y="152400"/>
            <a:ext cx="8229600" cy="685800"/>
          </a:xfrm>
          <a:noFill/>
        </p:spPr>
        <p:txBody>
          <a:bodyPr/>
          <a:lstStyle/>
          <a:p>
            <a:pPr eaLnBrk="1" hangingPunct="1"/>
            <a:r>
              <a:rPr lang="en-US" altLang="en-US" sz="3200" cap="all" dirty="0"/>
              <a:t>Six Alternative Measures</a:t>
            </a:r>
          </a:p>
        </p:txBody>
      </p:sp>
      <p:sp>
        <p:nvSpPr>
          <p:cNvPr id="228355" name="Rectangle 3">
            <a:extLst>
              <a:ext uri="{FF2B5EF4-FFF2-40B4-BE49-F238E27FC236}">
                <a16:creationId xmlns:a16="http://schemas.microsoft.com/office/drawing/2014/main" id="{FABDF242-7661-4C71-8C63-24A00389282C}"/>
              </a:ext>
            </a:extLst>
          </p:cNvPr>
          <p:cNvSpPr>
            <a:spLocks noGrp="1" noChangeArrowheads="1"/>
          </p:cNvSpPr>
          <p:nvPr>
            <p:ph idx="1"/>
          </p:nvPr>
        </p:nvSpPr>
        <p:spPr>
          <a:xfrm>
            <a:off x="172598" y="1009650"/>
            <a:ext cx="4419600" cy="4819650"/>
          </a:xfrm>
        </p:spPr>
        <p:txBody>
          <a:bodyPr/>
          <a:lstStyle/>
          <a:p>
            <a:pPr marL="457200" lvl="1" indent="-342900" eaLnBrk="1" hangingPunct="1">
              <a:buFont typeface="Wingdings" panose="05000000000000000000" pitchFamily="2" charset="2"/>
              <a:buChar char="§"/>
            </a:pPr>
            <a:r>
              <a:rPr lang="en-CA" altLang="en-US" sz="2000" b="1" dirty="0"/>
              <a:t>U-1: Those unemployed for 15 or more weeks</a:t>
            </a:r>
          </a:p>
          <a:p>
            <a:pPr marL="457200" lvl="1" indent="-342900" eaLnBrk="1" hangingPunct="1">
              <a:buFont typeface="Wingdings" panose="05000000000000000000" pitchFamily="2" charset="2"/>
              <a:buChar char="§"/>
            </a:pPr>
            <a:r>
              <a:rPr lang="en-CA" altLang="en-US" sz="2000" b="1" dirty="0"/>
              <a:t>U-2: Unemployed job losers</a:t>
            </a:r>
          </a:p>
          <a:p>
            <a:pPr marL="457200" lvl="1" indent="-342900" eaLnBrk="1" hangingPunct="1">
              <a:buFont typeface="Wingdings" panose="05000000000000000000" pitchFamily="2" charset="2"/>
              <a:buChar char="§"/>
            </a:pPr>
            <a:r>
              <a:rPr lang="en-CA" altLang="en-US" sz="2000" b="1" dirty="0"/>
              <a:t>U-3: The official unemployment rate</a:t>
            </a:r>
            <a:endParaRPr lang="en-US" altLang="en-US" sz="2000" b="1" dirty="0"/>
          </a:p>
          <a:p>
            <a:pPr marL="457200" lvl="1" indent="-342900" eaLnBrk="1" hangingPunct="1">
              <a:buFont typeface="Wingdings" panose="05000000000000000000" pitchFamily="2" charset="2"/>
              <a:buChar char="§"/>
            </a:pPr>
            <a:r>
              <a:rPr lang="en-CA" altLang="en-US" sz="2000" b="1" dirty="0"/>
              <a:t>Broader measures are</a:t>
            </a:r>
          </a:p>
          <a:p>
            <a:pPr marL="457200" lvl="1" indent="-342900" eaLnBrk="1" hangingPunct="1">
              <a:buFont typeface="Wingdings" panose="05000000000000000000" pitchFamily="2" charset="2"/>
              <a:buChar char="§"/>
            </a:pPr>
            <a:r>
              <a:rPr lang="en-CA" altLang="en-US" sz="2000" b="1" dirty="0"/>
              <a:t>U-4: U-3  + Discouraged workers</a:t>
            </a:r>
          </a:p>
          <a:p>
            <a:pPr marL="457200" lvl="1" indent="-342900" eaLnBrk="1" hangingPunct="1">
              <a:buFont typeface="Wingdings" panose="05000000000000000000" pitchFamily="2" charset="2"/>
              <a:buChar char="§"/>
            </a:pPr>
            <a:r>
              <a:rPr lang="en-CA" altLang="en-US" sz="2000" b="1" dirty="0"/>
              <a:t>U-5: U-4 + Marginally attached workers</a:t>
            </a:r>
          </a:p>
          <a:p>
            <a:pPr marL="457200" lvl="1" indent="-342900" eaLnBrk="1" hangingPunct="1">
              <a:buFont typeface="Wingdings" panose="05000000000000000000" pitchFamily="2" charset="2"/>
              <a:buChar char="§"/>
            </a:pPr>
            <a:r>
              <a:rPr lang="en-CA" altLang="en-US" sz="2000" b="1" dirty="0"/>
              <a:t>U-6: U-4 + Part-time workers who want full-time jobs</a:t>
            </a:r>
          </a:p>
          <a:p>
            <a:pPr marL="457200" lvl="1" indent="-342900" eaLnBrk="1" hangingPunct="1">
              <a:buFont typeface="Wingdings" panose="05000000000000000000" pitchFamily="2" charset="2"/>
              <a:buChar char="§"/>
            </a:pPr>
            <a:r>
              <a:rPr lang="en-CA" altLang="en-US" sz="2000" b="1" dirty="0"/>
              <a:t>All measures increase together in recession.</a:t>
            </a:r>
            <a:endParaRPr lang="en-US" altLang="en-US" sz="2000" b="1" dirty="0"/>
          </a:p>
        </p:txBody>
      </p:sp>
      <p:sp>
        <p:nvSpPr>
          <p:cNvPr id="2" name="Rectangle 1">
            <a:extLst>
              <a:ext uri="{FF2B5EF4-FFF2-40B4-BE49-F238E27FC236}">
                <a16:creationId xmlns:a16="http://schemas.microsoft.com/office/drawing/2014/main" id="{83F93031-578F-4389-9331-71D2A2B50322}"/>
              </a:ext>
            </a:extLst>
          </p:cNvPr>
          <p:cNvSpPr/>
          <p:nvPr/>
        </p:nvSpPr>
        <p:spPr>
          <a:xfrm>
            <a:off x="685800" y="6087903"/>
            <a:ext cx="7543800" cy="646331"/>
          </a:xfrm>
          <a:prstGeom prst="rect">
            <a:avLst/>
          </a:prstGeom>
        </p:spPr>
        <p:txBody>
          <a:bodyPr wrap="square">
            <a:spAutoFit/>
          </a:bodyPr>
          <a:lstStyle/>
          <a:p>
            <a:r>
              <a:rPr lang="en-US" dirty="0">
                <a:hlinkClick r:id="rId3"/>
              </a:rPr>
              <a:t>https://www.bls.gov/cps/lfcharacteristics.htm#unemp</a:t>
            </a:r>
            <a:endParaRPr lang="en-US" dirty="0"/>
          </a:p>
          <a:p>
            <a:endParaRPr lang="en-US" dirty="0"/>
          </a:p>
        </p:txBody>
      </p:sp>
      <p:pic>
        <p:nvPicPr>
          <p:cNvPr id="4" name="Picture 3">
            <a:extLst>
              <a:ext uri="{FF2B5EF4-FFF2-40B4-BE49-F238E27FC236}">
                <a16:creationId xmlns:a16="http://schemas.microsoft.com/office/drawing/2014/main" id="{E906783C-1098-2A76-EACA-1218B0D426EF}"/>
              </a:ext>
            </a:extLst>
          </p:cNvPr>
          <p:cNvPicPr>
            <a:picLocks noChangeAspect="1"/>
          </p:cNvPicPr>
          <p:nvPr/>
        </p:nvPicPr>
        <p:blipFill>
          <a:blip r:embed="rId4"/>
          <a:stretch>
            <a:fillRect/>
          </a:stretch>
        </p:blipFill>
        <p:spPr>
          <a:xfrm>
            <a:off x="4562218" y="1096803"/>
            <a:ext cx="4176010" cy="4541997"/>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8355">
                                            <p:txEl>
                                              <p:pRg st="4" end="4"/>
                                            </p:txEl>
                                          </p:spTgt>
                                        </p:tgtEl>
                                        <p:attrNameLst>
                                          <p:attrName>style.visibility</p:attrName>
                                        </p:attrNameLst>
                                      </p:cBhvr>
                                      <p:to>
                                        <p:strVal val="visible"/>
                                      </p:to>
                                    </p:set>
                                    <p:animEffect transition="in" filter="wipe(left)">
                                      <p:cBhvr>
                                        <p:cTn id="7" dur="500"/>
                                        <p:tgtEl>
                                          <p:spTgt spid="22835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8355">
                                            <p:txEl>
                                              <p:pRg st="5" end="5"/>
                                            </p:txEl>
                                          </p:spTgt>
                                        </p:tgtEl>
                                        <p:attrNameLst>
                                          <p:attrName>style.visibility</p:attrName>
                                        </p:attrNameLst>
                                      </p:cBhvr>
                                      <p:to>
                                        <p:strVal val="visible"/>
                                      </p:to>
                                    </p:set>
                                    <p:animEffect transition="in" filter="wipe(left)">
                                      <p:cBhvr>
                                        <p:cTn id="12" dur="500"/>
                                        <p:tgtEl>
                                          <p:spTgt spid="228355">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8355">
                                            <p:txEl>
                                              <p:pRg st="6" end="6"/>
                                            </p:txEl>
                                          </p:spTgt>
                                        </p:tgtEl>
                                        <p:attrNameLst>
                                          <p:attrName>style.visibility</p:attrName>
                                        </p:attrNameLst>
                                      </p:cBhvr>
                                      <p:to>
                                        <p:strVal val="visible"/>
                                      </p:to>
                                    </p:set>
                                    <p:animEffect transition="in" filter="wipe(left)">
                                      <p:cBhvr>
                                        <p:cTn id="17" dur="500"/>
                                        <p:tgtEl>
                                          <p:spTgt spid="22835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28355">
                                            <p:txEl>
                                              <p:pRg st="7" end="7"/>
                                            </p:txEl>
                                          </p:spTgt>
                                        </p:tgtEl>
                                        <p:attrNameLst>
                                          <p:attrName>style.visibility</p:attrName>
                                        </p:attrNameLst>
                                      </p:cBhvr>
                                      <p:to>
                                        <p:strVal val="visible"/>
                                      </p:to>
                                    </p:set>
                                    <p:animEffect transition="in" filter="wipe(left)">
                                      <p:cBhvr>
                                        <p:cTn id="22" dur="500"/>
                                        <p:tgtEl>
                                          <p:spTgt spid="2283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19" y="145056"/>
            <a:ext cx="8820286" cy="887102"/>
          </a:xfrm>
        </p:spPr>
        <p:txBody>
          <a:bodyPr/>
          <a:lstStyle/>
          <a:p>
            <a:r>
              <a:rPr lang="en-US" b="1" dirty="0"/>
              <a:t>LEARN BY DOING: PRACTICE QUESTION 2</a:t>
            </a:r>
          </a:p>
        </p:txBody>
      </p:sp>
      <p:graphicFrame>
        <p:nvGraphicFramePr>
          <p:cNvPr id="5" name="Table Placeholder 4"/>
          <p:cNvGraphicFramePr>
            <a:graphicFrameLocks noGrp="1"/>
          </p:cNvGraphicFramePr>
          <p:nvPr>
            <p:ph sz="quarter" idx="11"/>
          </p:nvPr>
        </p:nvGraphicFramePr>
        <p:xfrm>
          <a:off x="1887897" y="1073888"/>
          <a:ext cx="5233134" cy="2567064"/>
        </p:xfrm>
        <a:graphic>
          <a:graphicData uri="http://schemas.openxmlformats.org/drawingml/2006/table">
            <a:tbl>
              <a:tblPr firstRow="1">
                <a:tableStyleId>{5940675A-B579-460E-94D1-54222C63F5DA}</a:tableStyleId>
              </a:tblPr>
              <a:tblGrid>
                <a:gridCol w="3117088">
                  <a:extLst>
                    <a:ext uri="{9D8B030D-6E8A-4147-A177-3AD203B41FA5}">
                      <a16:colId xmlns:a16="http://schemas.microsoft.com/office/drawing/2014/main" val="20000"/>
                    </a:ext>
                  </a:extLst>
                </a:gridCol>
                <a:gridCol w="2116046">
                  <a:extLst>
                    <a:ext uri="{9D8B030D-6E8A-4147-A177-3AD203B41FA5}">
                      <a16:colId xmlns:a16="http://schemas.microsoft.com/office/drawing/2014/main" val="20001"/>
                    </a:ext>
                  </a:extLst>
                </a:gridCol>
              </a:tblGrid>
              <a:tr h="641766">
                <a:tc>
                  <a:txBody>
                    <a:bodyPr/>
                    <a:lstStyle/>
                    <a:p>
                      <a:r>
                        <a:rPr lang="en-US" sz="1600" b="1" dirty="0">
                          <a:latin typeface="Arial" panose="020B0604020202020204" pitchFamily="34" charset="0"/>
                          <a:cs typeface="Arial" panose="020B0604020202020204" pitchFamily="34" charset="0"/>
                        </a:rPr>
                        <a:t>Adult population</a:t>
                      </a:r>
                      <a:endParaRPr lang="en-US" sz="1600" dirty="0">
                        <a:latin typeface="Arial" panose="020B0604020202020204" pitchFamily="34" charset="0"/>
                        <a:cs typeface="Arial" panose="020B0604020202020204" pitchFamily="34" charset="0"/>
                      </a:endParaRPr>
                    </a:p>
                  </a:txBody>
                  <a:tcPr marL="80682" marR="80682" marT="40341" marB="403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200 million</a:t>
                      </a:r>
                      <a:endParaRPr lang="en-US" sz="1600" dirty="0">
                        <a:latin typeface="Arial" panose="020B0604020202020204" pitchFamily="34" charset="0"/>
                        <a:cs typeface="Arial" panose="020B0604020202020204" pitchFamily="34" charset="0"/>
                      </a:endParaRPr>
                    </a:p>
                  </a:txBody>
                  <a:tcPr marL="80682" marR="80682" marT="40341" marB="40341"/>
                </a:tc>
                <a:extLst>
                  <a:ext uri="{0D108BD9-81ED-4DB2-BD59-A6C34878D82A}">
                    <a16:rowId xmlns:a16="http://schemas.microsoft.com/office/drawing/2014/main" val="10000"/>
                  </a:ext>
                </a:extLst>
              </a:tr>
              <a:tr h="641766">
                <a:tc>
                  <a:txBody>
                    <a:bodyPr/>
                    <a:lstStyle/>
                    <a:p>
                      <a:r>
                        <a:rPr lang="en-US" sz="1600" b="1" kern="1200" dirty="0">
                          <a:latin typeface="Arial" panose="020B0604020202020204" pitchFamily="34" charset="0"/>
                          <a:cs typeface="Arial" panose="020B0604020202020204" pitchFamily="34" charset="0"/>
                        </a:rPr>
                        <a:t>Labor force</a:t>
                      </a:r>
                      <a:endParaRPr lang="en-US" sz="1600" dirty="0">
                        <a:latin typeface="Arial" panose="020B0604020202020204" pitchFamily="34" charset="0"/>
                        <a:cs typeface="Arial" panose="020B0604020202020204" pitchFamily="34" charset="0"/>
                      </a:endParaRPr>
                    </a:p>
                  </a:txBody>
                  <a:tcPr marL="80682" marR="80682" marT="40341" marB="403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latin typeface="Arial" panose="020B0604020202020204" pitchFamily="34" charset="0"/>
                          <a:cs typeface="Arial" panose="020B0604020202020204" pitchFamily="34" charset="0"/>
                        </a:rPr>
                        <a:t>150 million</a:t>
                      </a:r>
                    </a:p>
                  </a:txBody>
                  <a:tcPr marL="80682" marR="80682" marT="40341" marB="40341"/>
                </a:tc>
                <a:extLst>
                  <a:ext uri="{0D108BD9-81ED-4DB2-BD59-A6C34878D82A}">
                    <a16:rowId xmlns:a16="http://schemas.microsoft.com/office/drawing/2014/main" val="10001"/>
                  </a:ext>
                </a:extLst>
              </a:tr>
              <a:tr h="641766">
                <a:tc>
                  <a:txBody>
                    <a:bodyPr/>
                    <a:lstStyle/>
                    <a:p>
                      <a:r>
                        <a:rPr lang="en-US" sz="1600" b="1" kern="1200" dirty="0">
                          <a:latin typeface="Arial" panose="020B0604020202020204" pitchFamily="34" charset="0"/>
                          <a:cs typeface="Arial" panose="020B0604020202020204" pitchFamily="34" charset="0"/>
                        </a:rPr>
                        <a:t>Employed persons</a:t>
                      </a:r>
                      <a:endParaRPr lang="en-US" sz="1600" dirty="0">
                        <a:latin typeface="Arial" panose="020B0604020202020204" pitchFamily="34" charset="0"/>
                        <a:cs typeface="Arial" panose="020B0604020202020204" pitchFamily="34" charset="0"/>
                      </a:endParaRPr>
                    </a:p>
                  </a:txBody>
                  <a:tcPr marL="80682" marR="80682" marT="40341" marB="403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latin typeface="Arial" panose="020B0604020202020204" pitchFamily="34" charset="0"/>
                          <a:cs typeface="Arial" panose="020B0604020202020204" pitchFamily="34" charset="0"/>
                        </a:rPr>
                        <a:t>138.75 million</a:t>
                      </a:r>
                    </a:p>
                  </a:txBody>
                  <a:tcPr marL="80682" marR="80682" marT="40341" marB="40341"/>
                </a:tc>
                <a:extLst>
                  <a:ext uri="{0D108BD9-81ED-4DB2-BD59-A6C34878D82A}">
                    <a16:rowId xmlns:a16="http://schemas.microsoft.com/office/drawing/2014/main" val="10002"/>
                  </a:ext>
                </a:extLst>
              </a:tr>
              <a:tr h="641766">
                <a:tc>
                  <a:txBody>
                    <a:bodyPr/>
                    <a:lstStyle/>
                    <a:p>
                      <a:r>
                        <a:rPr lang="en-US" sz="1600" b="1" kern="1200" dirty="0">
                          <a:latin typeface="Arial" panose="020B0604020202020204" pitchFamily="34" charset="0"/>
                          <a:cs typeface="Arial" panose="020B0604020202020204" pitchFamily="34" charset="0"/>
                        </a:rPr>
                        <a:t>Discouraged workers</a:t>
                      </a:r>
                      <a:endParaRPr lang="en-US" sz="1600" dirty="0">
                        <a:latin typeface="Arial" panose="020B0604020202020204" pitchFamily="34" charset="0"/>
                        <a:cs typeface="Arial" panose="020B0604020202020204" pitchFamily="34" charset="0"/>
                      </a:endParaRPr>
                    </a:p>
                  </a:txBody>
                  <a:tcPr marL="80682" marR="80682" marT="40341" marB="403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latin typeface="Arial" panose="020B0604020202020204" pitchFamily="34" charset="0"/>
                          <a:cs typeface="Arial" panose="020B0604020202020204" pitchFamily="34" charset="0"/>
                        </a:rPr>
                        <a:t>10.5 million</a:t>
                      </a:r>
                    </a:p>
                  </a:txBody>
                  <a:tcPr marL="80682" marR="80682" marT="40341" marB="40341"/>
                </a:tc>
                <a:extLst>
                  <a:ext uri="{0D108BD9-81ED-4DB2-BD59-A6C34878D82A}">
                    <a16:rowId xmlns:a16="http://schemas.microsoft.com/office/drawing/2014/main" val="10003"/>
                  </a:ext>
                </a:extLst>
              </a:tr>
            </a:tbl>
          </a:graphicData>
        </a:graphic>
      </p:graphicFrame>
      <p:sp>
        <p:nvSpPr>
          <p:cNvPr id="3" name="Content Placeholder 2"/>
          <p:cNvSpPr>
            <a:spLocks noGrp="1"/>
          </p:cNvSpPr>
          <p:nvPr>
            <p:ph sz="quarter" idx="10"/>
          </p:nvPr>
        </p:nvSpPr>
        <p:spPr>
          <a:xfrm>
            <a:off x="238220" y="3769268"/>
            <a:ext cx="8650752" cy="2692133"/>
          </a:xfrm>
        </p:spPr>
        <p:txBody>
          <a:bodyPr/>
          <a:lstStyle/>
          <a:p>
            <a:pPr marL="312381" indent="-312381">
              <a:spcAft>
                <a:spcPts val="1059"/>
              </a:spcAft>
              <a:defRPr/>
            </a:pPr>
            <a:r>
              <a:rPr lang="en-US" dirty="0"/>
              <a:t>According to the table, the unemployment rate is _____%, and the labor force participation rate is _____%.</a:t>
            </a:r>
          </a:p>
          <a:p>
            <a:pPr marL="715814" lvl="1">
              <a:buFont typeface="+mj-lt"/>
              <a:buAutoNum type="alphaLcParenR"/>
              <a:defRPr/>
            </a:pPr>
            <a:r>
              <a:rPr lang="en-US" dirty="0"/>
              <a:t>7; 60.4</a:t>
            </a:r>
          </a:p>
          <a:p>
            <a:pPr marL="715814" lvl="1">
              <a:buFont typeface="+mj-lt"/>
              <a:buAutoNum type="alphaLcParenR"/>
              <a:defRPr/>
            </a:pPr>
            <a:r>
              <a:rPr lang="en-US" dirty="0"/>
              <a:t>0.7; 99.3</a:t>
            </a:r>
          </a:p>
          <a:p>
            <a:pPr marL="715814" lvl="1">
              <a:buFont typeface="+mj-lt"/>
              <a:buAutoNum type="alphaLcParenR"/>
              <a:defRPr/>
            </a:pPr>
            <a:r>
              <a:rPr lang="en-US" dirty="0"/>
              <a:t>5.6; 69.4</a:t>
            </a:r>
          </a:p>
          <a:p>
            <a:pPr marL="715814" lvl="1">
              <a:buFont typeface="+mj-lt"/>
              <a:buAutoNum type="alphaLcParenR"/>
              <a:defRPr/>
            </a:pPr>
            <a:r>
              <a:rPr lang="en-US" dirty="0"/>
              <a:t>7.5; 75</a:t>
            </a:r>
          </a:p>
        </p:txBody>
      </p:sp>
    </p:spTree>
    <p:extLst>
      <p:ext uri="{BB962C8B-B14F-4D97-AF65-F5344CB8AC3E}">
        <p14:creationId xmlns:p14="http://schemas.microsoft.com/office/powerpoint/2010/main" val="2968355768"/>
      </p:ext>
    </p:extLst>
  </p:cSld>
  <p:clrMapOvr>
    <a:masterClrMapping/>
  </p:clrMapOvr>
</p:sld>
</file>

<file path=ppt/theme/theme1.xml><?xml version="1.0" encoding="utf-8"?>
<a:theme xmlns:a="http://schemas.openxmlformats.org/drawingml/2006/main" name="Default Design">
  <a:themeElements>
    <a:clrScheme name="Custom 3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00"/>
      </a:hlink>
      <a:folHlink>
        <a:srgbClr val="0070C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2191</TotalTime>
  <Words>3351</Words>
  <Application>Microsoft Office PowerPoint</Application>
  <PresentationFormat>On-screen Show (4:3)</PresentationFormat>
  <Paragraphs>337</Paragraphs>
  <Slides>56</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5" baseType="lpstr">
      <vt:lpstr>MS PGothic</vt:lpstr>
      <vt:lpstr>Arial</vt:lpstr>
      <vt:lpstr>Bookman Old Style</vt:lpstr>
      <vt:lpstr>Calibri</vt:lpstr>
      <vt:lpstr>Century Gothic</vt:lpstr>
      <vt:lpstr>Helvetica Neue</vt:lpstr>
      <vt:lpstr>Wingdings</vt:lpstr>
      <vt:lpstr>Default Design</vt:lpstr>
      <vt:lpstr>Equation</vt:lpstr>
      <vt:lpstr>PowerPoint Presentation</vt:lpstr>
      <vt:lpstr>WHAT YOU WILL LEARN IN THIS CHAPTER</vt:lpstr>
      <vt:lpstr>Employment and Unemployment</vt:lpstr>
      <vt:lpstr>Employment and Unemployment</vt:lpstr>
      <vt:lpstr>DEFINING UNEMPLOYMENT</vt:lpstr>
      <vt:lpstr>THE U.S. UNEMPLOYMENT RATE, 1948-2023</vt:lpstr>
      <vt:lpstr>PROBLEMS WITH UNEMPLOYMENT STATISTICS</vt:lpstr>
      <vt:lpstr>Six Alternative Measures</vt:lpstr>
      <vt:lpstr>LEARN BY DOING: PRACTICE QUESTION 2</vt:lpstr>
      <vt:lpstr>LEARN BY DOING: PRACTICE QUESTION 2 (Answer)</vt:lpstr>
      <vt:lpstr>LEARN BY DOING: PRACTICE QUESTION 3</vt:lpstr>
      <vt:lpstr>LEARN BY DOING: PRACTICE QUESTION 3 (Answer)</vt:lpstr>
      <vt:lpstr>THE SIGNIFANCE OF THE  UNEMPLOYMENT RATE (4/4)</vt:lpstr>
      <vt:lpstr>UNEMPLOYMENT RATES AND DEMOGRAPHICS</vt:lpstr>
      <vt:lpstr>Youth Unemployment Rates by Country MENA</vt:lpstr>
      <vt:lpstr>GROWTH AND UNEMPLOYMENT</vt:lpstr>
      <vt:lpstr>GROWTH AND CHANGES IN UNEMPLOYMENT, 1949–2019</vt:lpstr>
      <vt:lpstr>Unemployment and Full Employment</vt:lpstr>
      <vt:lpstr>Frictional Unemployment</vt:lpstr>
      <vt:lpstr>LABOR MARKET FLOWS, FEBRUARY 2023</vt:lpstr>
      <vt:lpstr>DURATION OF UNEMPLOYMENT, FEBRUARY 2023</vt:lpstr>
      <vt:lpstr>Unemployment and Full Employment</vt:lpstr>
      <vt:lpstr>STRUCTURAL UNEMPLOYMENT</vt:lpstr>
      <vt:lpstr>STRUCTURAL UNEMPLOYMENT</vt:lpstr>
      <vt:lpstr>Cyclical Unemployment</vt:lpstr>
      <vt:lpstr>LEARN BY DOING: PRACTICE QUESTION 4</vt:lpstr>
      <vt:lpstr>LEARN BY DOING: PRACTICE QUESTION 4 (Answer)</vt:lpstr>
      <vt:lpstr>Unemployment and Full Employment</vt:lpstr>
      <vt:lpstr>PowerPoint Presentation</vt:lpstr>
      <vt:lpstr>Unemployment and Full Employment</vt:lpstr>
      <vt:lpstr>THE CHANGING MAKEUP OF THE U.S. LABOR FORCE, 1950–2020</vt:lpstr>
      <vt:lpstr>LEARN BY DOING: PRACTICE QUESTION 5</vt:lpstr>
      <vt:lpstr>LEARN BY DOING: PRACTICE QUESTION 5 (Answer)</vt:lpstr>
      <vt:lpstr>Price Level, Inflation, and Deflation</vt:lpstr>
      <vt:lpstr>INFLATION AND DEFLATION</vt:lpstr>
      <vt:lpstr>PowerPoint Presentation</vt:lpstr>
      <vt:lpstr>Why Inflation and Deflation Are Problems  </vt:lpstr>
      <vt:lpstr>THE LEVEL OF PRICES DOESN’T MATTER</vt:lpstr>
      <vt:lpstr>Consumer Price Index Once Again</vt:lpstr>
      <vt:lpstr>PowerPoint Presentation</vt:lpstr>
      <vt:lpstr>PowerPoint Presentation</vt:lpstr>
      <vt:lpstr>THE RATE OF CHANGE DOES MATTER</vt:lpstr>
      <vt:lpstr>PowerPoint Presentation</vt:lpstr>
      <vt:lpstr>PowerPoint Presentation</vt:lpstr>
      <vt:lpstr>Inflation Rates Around the World</vt:lpstr>
      <vt:lpstr>THE COSTS OF INFLATION</vt:lpstr>
      <vt:lpstr>The Biased CPI</vt:lpstr>
      <vt:lpstr>LEARN BY DOING: PRACTICE QUESTION 6</vt:lpstr>
      <vt:lpstr>LEARN BY DOING: PRACTICE QUESTION 6 (Answer)</vt:lpstr>
      <vt:lpstr>Types of Inflation</vt:lpstr>
      <vt:lpstr>WINNERS AND LOSERS FROM INFLATION</vt:lpstr>
      <vt:lpstr>INFLATION IS EASY, DISINFLATION IS HARD</vt:lpstr>
      <vt:lpstr>LEARN BY DOING: PRACTICE QUESTION 7</vt:lpstr>
      <vt:lpstr>LEARN BY DOING: PRACTICE QUESTION 7 (Answer)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LECTURE - UNEMPLOYMENT AND INFLATION</dc:title>
  <dc:creator>Dennis C. McCornac</dc:creator>
  <cp:lastModifiedBy>Dennis McCornac</cp:lastModifiedBy>
  <cp:revision>194</cp:revision>
  <cp:lastPrinted>2014-11-01T19:51:48Z</cp:lastPrinted>
  <dcterms:created xsi:type="dcterms:W3CDTF">2006-12-21T08:32:55Z</dcterms:created>
  <dcterms:modified xsi:type="dcterms:W3CDTF">2025-10-09T14:18:45Z</dcterms:modified>
</cp:coreProperties>
</file>