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56" r:id="rId2"/>
    <p:sldId id="357" r:id="rId3"/>
    <p:sldId id="303" r:id="rId4"/>
    <p:sldId id="304" r:id="rId5"/>
    <p:sldId id="366" r:id="rId6"/>
    <p:sldId id="306" r:id="rId7"/>
    <p:sldId id="307" r:id="rId8"/>
    <p:sldId id="275" r:id="rId9"/>
    <p:sldId id="268" r:id="rId10"/>
    <p:sldId id="364" r:id="rId11"/>
    <p:sldId id="274" r:id="rId12"/>
    <p:sldId id="310" r:id="rId13"/>
    <p:sldId id="360" r:id="rId14"/>
    <p:sldId id="277" r:id="rId15"/>
    <p:sldId id="311" r:id="rId16"/>
    <p:sldId id="314" r:id="rId17"/>
    <p:sldId id="315" r:id="rId18"/>
    <p:sldId id="318" r:id="rId19"/>
    <p:sldId id="365" r:id="rId20"/>
    <p:sldId id="295" r:id="rId21"/>
    <p:sldId id="321" r:id="rId22"/>
    <p:sldId id="338" r:id="rId23"/>
    <p:sldId id="323" r:id="rId24"/>
    <p:sldId id="328" r:id="rId25"/>
    <p:sldId id="331" r:id="rId26"/>
    <p:sldId id="293" r:id="rId27"/>
    <p:sldId id="296" r:id="rId28"/>
    <p:sldId id="282" r:id="rId29"/>
    <p:sldId id="283" r:id="rId30"/>
    <p:sldId id="368" r:id="rId31"/>
    <p:sldId id="353" r:id="rId32"/>
    <p:sldId id="367" r:id="rId33"/>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1551" autoAdjust="0"/>
  </p:normalViewPr>
  <p:slideViewPr>
    <p:cSldViewPr>
      <p:cViewPr varScale="1">
        <p:scale>
          <a:sx n="63" d="100"/>
          <a:sy n="63" d="100"/>
        </p:scale>
        <p:origin x="882" y="66"/>
      </p:cViewPr>
      <p:guideLst>
        <p:guide orient="horz" pos="2160"/>
        <p:guide pos="2880"/>
      </p:guideLst>
    </p:cSldViewPr>
  </p:slideViewPr>
  <p:notesTextViewPr>
    <p:cViewPr>
      <p:scale>
        <a:sx n="100" d="100"/>
        <a:sy n="100" d="100"/>
      </p:scale>
      <p:origin x="0" y="0"/>
    </p:cViewPr>
  </p:notesTextViewPr>
  <p:notesViewPr>
    <p:cSldViewPr>
      <p:cViewPr varScale="1">
        <p:scale>
          <a:sx n="47" d="100"/>
          <a:sy n="47" d="100"/>
        </p:scale>
        <p:origin x="278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CF6040-DCF8-4AE6-8BFC-746A2FB16292}"/>
              </a:ext>
            </a:extLst>
          </p:cNvPr>
          <p:cNvSpPr>
            <a:spLocks noGrp="1"/>
          </p:cNvSpPr>
          <p:nvPr>
            <p:ph type="hdr" sz="quarter"/>
          </p:nvPr>
        </p:nvSpPr>
        <p:spPr>
          <a:xfrm>
            <a:off x="332656" y="210510"/>
            <a:ext cx="6120680" cy="617074"/>
          </a:xfrm>
          <a:prstGeom prst="rect">
            <a:avLst/>
          </a:prstGeom>
        </p:spPr>
        <p:txBody>
          <a:bodyPr vert="horz" lIns="91440" tIns="45720" rIns="91440" bIns="45720" rtlCol="0"/>
          <a:lstStyle>
            <a:lvl1pPr algn="l">
              <a:defRPr sz="1200"/>
            </a:lvl1pPr>
          </a:lstStyle>
          <a:p>
            <a:pPr algn="ctr"/>
            <a:r>
              <a:rPr lang="en-US" sz="1800" b="1" dirty="0">
                <a:latin typeface="Arial" panose="020B0604020202020204" pitchFamily="34" charset="0"/>
                <a:cs typeface="Arial" panose="020B0604020202020204" pitchFamily="34" charset="0"/>
              </a:rPr>
              <a:t>CHAPTER 6 LECTURE - MACROECONOMICS: THE BIG PICTURE</a:t>
            </a:r>
          </a:p>
          <a:p>
            <a:endParaRPr lang="en-US" dirty="0"/>
          </a:p>
        </p:txBody>
      </p:sp>
      <p:sp>
        <p:nvSpPr>
          <p:cNvPr id="6" name="TextBox 5">
            <a:extLst>
              <a:ext uri="{FF2B5EF4-FFF2-40B4-BE49-F238E27FC236}">
                <a16:creationId xmlns:a16="http://schemas.microsoft.com/office/drawing/2014/main" id="{601EF741-7582-49A3-873B-AD6D713CBE2D}"/>
              </a:ext>
            </a:extLst>
          </p:cNvPr>
          <p:cNvSpPr txBox="1"/>
          <p:nvPr/>
        </p:nvSpPr>
        <p:spPr>
          <a:xfrm>
            <a:off x="3200412" y="8578055"/>
            <a:ext cx="457176" cy="369332"/>
          </a:xfrm>
          <a:prstGeom prst="rect">
            <a:avLst/>
          </a:prstGeom>
          <a:noFill/>
        </p:spPr>
        <p:txBody>
          <a:bodyPr wrap="none" rtlCol="0">
            <a:spAutoFit/>
          </a:bodyPr>
          <a:lstStyle/>
          <a:p>
            <a:fld id="{430231F1-5D60-49B8-987B-85EE4645A294}" type="slidenum">
              <a:rPr lang="en-US" b="1" smtClean="0"/>
              <a:t>‹#›</a:t>
            </a:fld>
            <a:endParaRPr lang="en-US" b="1" dirty="0"/>
          </a:p>
        </p:txBody>
      </p:sp>
    </p:spTree>
    <p:extLst>
      <p:ext uri="{BB962C8B-B14F-4D97-AF65-F5344CB8AC3E}">
        <p14:creationId xmlns:p14="http://schemas.microsoft.com/office/powerpoint/2010/main" val="44980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902F1-A38A-47A2-8C42-CE46CD8181AB}" type="datetimeFigureOut">
              <a:rPr lang="en-US" smtClean="0"/>
              <a:pPr/>
              <a:t>10/9/2025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885F5-3B5D-42DC-8AA1-91682BCC5C86}" type="slidenum">
              <a:rPr lang="en-US" smtClean="0"/>
              <a:pPr/>
              <a:t>‹#›</a:t>
            </a:fld>
            <a:endParaRPr lang="en-US" dirty="0"/>
          </a:p>
        </p:txBody>
      </p:sp>
    </p:spTree>
    <p:extLst>
      <p:ext uri="{BB962C8B-B14F-4D97-AF65-F5344CB8AC3E}">
        <p14:creationId xmlns:p14="http://schemas.microsoft.com/office/powerpoint/2010/main" val="80256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A2811B-7AC2-4288-8B44-AAEEA55A8156}" type="slidenum">
              <a:rPr lang="en-US"/>
              <a:pPr/>
              <a:t>16</a:t>
            </a:fld>
            <a:endParaRPr lang="en-US" dirty="0"/>
          </a:p>
        </p:txBody>
      </p:sp>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p:txBody>
          <a:bodyPr/>
          <a:lstStyle/>
          <a:p>
            <a:pPr>
              <a:spcBef>
                <a:spcPct val="0"/>
              </a:spcBef>
            </a:pPr>
            <a:endParaRPr lang="en-US" dirty="0"/>
          </a:p>
        </p:txBody>
      </p:sp>
      <p:sp>
        <p:nvSpPr>
          <p:cNvPr id="1536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lnSpc>
                <a:spcPct val="100000"/>
              </a:lnSpc>
              <a:spcBef>
                <a:spcPct val="0"/>
              </a:spcBef>
              <a:buClrTx/>
              <a:buSzTx/>
              <a:buFontTx/>
              <a:buNone/>
              <a:defRPr/>
            </a:pPr>
            <a:fld id="{ABF0CBFE-AD3A-4A7C-93C1-BB20D166D560}" type="slidenum">
              <a:rPr lang="en-US" sz="1200">
                <a:latin typeface="+mn-lt"/>
              </a:rPr>
              <a:pPr algn="r">
                <a:lnSpc>
                  <a:spcPct val="100000"/>
                </a:lnSpc>
                <a:spcBef>
                  <a:spcPct val="0"/>
                </a:spcBef>
                <a:buClrTx/>
                <a:buSzTx/>
                <a:buFontTx/>
                <a:buNone/>
                <a:defRPr/>
              </a:pPr>
              <a:t>16</a:t>
            </a:fld>
            <a:endParaRPr lang="en-US" sz="1200" dirty="0">
              <a:latin typeface="+mn-lt"/>
            </a:endParaRPr>
          </a:p>
        </p:txBody>
      </p:sp>
    </p:spTree>
    <p:extLst>
      <p:ext uri="{BB962C8B-B14F-4D97-AF65-F5344CB8AC3E}">
        <p14:creationId xmlns:p14="http://schemas.microsoft.com/office/powerpoint/2010/main" val="151958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17</a:t>
            </a:fld>
            <a:endParaRPr lang="en-US" dirty="0"/>
          </a:p>
        </p:txBody>
      </p:sp>
    </p:spTree>
    <p:extLst>
      <p:ext uri="{BB962C8B-B14F-4D97-AF65-F5344CB8AC3E}">
        <p14:creationId xmlns:p14="http://schemas.microsoft.com/office/powerpoint/2010/main" val="154520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18</a:t>
            </a:fld>
            <a:endParaRPr lang="en-US" dirty="0"/>
          </a:p>
        </p:txBody>
      </p:sp>
    </p:spTree>
    <p:extLst>
      <p:ext uri="{BB962C8B-B14F-4D97-AF65-F5344CB8AC3E}">
        <p14:creationId xmlns:p14="http://schemas.microsoft.com/office/powerpoint/2010/main" val="383922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219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7082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B2341E-3952-4004-9748-0BA0DB9F4CB6}" type="slidenum">
              <a:rPr lang="en-US"/>
              <a:pPr/>
              <a:t>21</a:t>
            </a:fld>
            <a:endParaRPr lang="en-US" dirty="0"/>
          </a:p>
        </p:txBody>
      </p:sp>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pPr>
              <a:spcBef>
                <a:spcPct val="0"/>
              </a:spcBef>
            </a:pPr>
            <a:r>
              <a:rPr lang="en-US" b="1" i="1" u="sng" dirty="0"/>
              <a:t>Figure Caption:</a:t>
            </a:r>
            <a:r>
              <a:rPr lang="en-US" b="1" dirty="0"/>
              <a:t> Figure 6(21)-5: Recessions</a:t>
            </a:r>
          </a:p>
          <a:p>
            <a:pPr>
              <a:spcBef>
                <a:spcPct val="0"/>
              </a:spcBef>
            </a:pPr>
            <a:r>
              <a:rPr lang="en-US" dirty="0"/>
              <a:t>Some recessions are worse than others. This figure shows the path of industrial production in three recessions, in each case measured as a percentage of production at the business-cycle peak just before the recession started. The 2001 recession was relatively brief and mild compared with the recession of 1981–1982. And that recession was nothing compared with the gigantic, prolonged drop that marked the beginning of the Great Depression.</a:t>
            </a:r>
          </a:p>
          <a:p>
            <a:pPr>
              <a:spcBef>
                <a:spcPct val="0"/>
              </a:spcBef>
            </a:pPr>
            <a:r>
              <a:rPr lang="en-US" i="1" dirty="0"/>
              <a:t>Source: Federal Reserve Bank of St. Louis.</a:t>
            </a:r>
            <a:endParaRPr lang="en-US" dirty="0"/>
          </a:p>
        </p:txBody>
      </p:sp>
      <p:sp>
        <p:nvSpPr>
          <p:cNvPr id="1843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lnSpc>
                <a:spcPct val="100000"/>
              </a:lnSpc>
              <a:spcBef>
                <a:spcPct val="0"/>
              </a:spcBef>
              <a:buClrTx/>
              <a:buSzTx/>
              <a:buFontTx/>
              <a:buNone/>
              <a:defRPr/>
            </a:pPr>
            <a:fld id="{A46D2742-975A-45B9-9002-20DE261B0A7C}" type="slidenum">
              <a:rPr lang="en-US" sz="1200">
                <a:latin typeface="+mn-lt"/>
              </a:rPr>
              <a:pPr algn="r">
                <a:lnSpc>
                  <a:spcPct val="100000"/>
                </a:lnSpc>
                <a:spcBef>
                  <a:spcPct val="0"/>
                </a:spcBef>
                <a:buClrTx/>
                <a:buSzTx/>
                <a:buFontTx/>
                <a:buNone/>
                <a:defRPr/>
              </a:pPr>
              <a:t>21</a:t>
            </a:fld>
            <a:endParaRPr lang="en-US" sz="1200" dirty="0">
              <a:latin typeface="+mn-lt"/>
            </a:endParaRPr>
          </a:p>
        </p:txBody>
      </p:sp>
    </p:spTree>
    <p:extLst>
      <p:ext uri="{BB962C8B-B14F-4D97-AF65-F5344CB8AC3E}">
        <p14:creationId xmlns:p14="http://schemas.microsoft.com/office/powerpoint/2010/main" val="82163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885F5-3B5D-42DC-8AA1-91682BCC5C86}" type="slidenum">
              <a:rPr lang="en-US" smtClean="0"/>
              <a:pPr/>
              <a:t>22</a:t>
            </a:fld>
            <a:endParaRPr lang="en-US" dirty="0"/>
          </a:p>
        </p:txBody>
      </p:sp>
    </p:spTree>
    <p:extLst>
      <p:ext uri="{BB962C8B-B14F-4D97-AF65-F5344CB8AC3E}">
        <p14:creationId xmlns:p14="http://schemas.microsoft.com/office/powerpoint/2010/main" val="117812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23</a:t>
            </a:fld>
            <a:endParaRPr lang="en-US" dirty="0"/>
          </a:p>
        </p:txBody>
      </p:sp>
    </p:spTree>
    <p:extLst>
      <p:ext uri="{BB962C8B-B14F-4D97-AF65-F5344CB8AC3E}">
        <p14:creationId xmlns:p14="http://schemas.microsoft.com/office/powerpoint/2010/main" val="97744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2145D-34E5-48D3-856D-C54D3908FBBD}" type="slidenum">
              <a:rPr lang="en-US"/>
              <a:pPr/>
              <a:t>24</a:t>
            </a:fld>
            <a:endParaRPr lang="en-US" dirty="0"/>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04153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4A2C4-7DAB-4E0C-82D2-91E121B1533F}" type="slidenum">
              <a:rPr lang="en-US"/>
              <a:pPr/>
              <a:t>25</a:t>
            </a:fld>
            <a:endParaRPr lang="en-US" dirty="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49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F8702-6E8D-46A7-9C19-9E1F46972797}" type="slidenum">
              <a:rPr lang="en-US"/>
              <a:pPr/>
              <a:t>3</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769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0419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5149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0885F5-3B5D-42DC-8AA1-91682BCC5C86}" type="slidenum">
              <a:rPr lang="en-US" smtClean="0"/>
              <a:pPr/>
              <a:t>31</a:t>
            </a:fld>
            <a:endParaRPr lang="en-US" dirty="0"/>
          </a:p>
        </p:txBody>
      </p:sp>
    </p:spTree>
    <p:extLst>
      <p:ext uri="{BB962C8B-B14F-4D97-AF65-F5344CB8AC3E}">
        <p14:creationId xmlns:p14="http://schemas.microsoft.com/office/powerpoint/2010/main" val="40652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4</a:t>
            </a:fld>
            <a:endParaRPr lang="en-US" dirty="0"/>
          </a:p>
        </p:txBody>
      </p:sp>
    </p:spTree>
    <p:extLst>
      <p:ext uri="{BB962C8B-B14F-4D97-AF65-F5344CB8AC3E}">
        <p14:creationId xmlns:p14="http://schemas.microsoft.com/office/powerpoint/2010/main" val="208266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03C2-81FA-CA42-9D50-BA15DE8BF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4578F-994D-484E-A520-16E31B543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C010E-3058-24C9-7908-48C7B41670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7EA098-8B8D-2402-6D11-D473C6916675}"/>
              </a:ext>
            </a:extLst>
          </p:cNvPr>
          <p:cNvSpPr>
            <a:spLocks noGrp="1"/>
          </p:cNvSpPr>
          <p:nvPr>
            <p:ph type="sldNum" sz="quarter" idx="10"/>
          </p:nvPr>
        </p:nvSpPr>
        <p:spPr/>
        <p:txBody>
          <a:bodyPr/>
          <a:lstStyle/>
          <a:p>
            <a:fld id="{010885F5-3B5D-42DC-8AA1-91682BCC5C86}" type="slidenum">
              <a:rPr lang="en-US" smtClean="0"/>
              <a:pPr/>
              <a:t>5</a:t>
            </a:fld>
            <a:endParaRPr lang="en-US" dirty="0"/>
          </a:p>
        </p:txBody>
      </p:sp>
    </p:spTree>
    <p:extLst>
      <p:ext uri="{BB962C8B-B14F-4D97-AF65-F5344CB8AC3E}">
        <p14:creationId xmlns:p14="http://schemas.microsoft.com/office/powerpoint/2010/main" val="68932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6</a:t>
            </a:fld>
            <a:endParaRPr lang="en-US" dirty="0"/>
          </a:p>
        </p:txBody>
      </p:sp>
    </p:spTree>
    <p:extLst>
      <p:ext uri="{BB962C8B-B14F-4D97-AF65-F5344CB8AC3E}">
        <p14:creationId xmlns:p14="http://schemas.microsoft.com/office/powerpoint/2010/main" val="400818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C77C0-0568-4313-89DD-3EF1010FC8CD}" type="slidenum">
              <a:rPr lang="en-US"/>
              <a:pPr/>
              <a:t>7</a:t>
            </a:fld>
            <a:endParaRPr 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5453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C4470D8-1F41-4A2B-8AFF-DD19730E7B38}" type="slidenum">
              <a:rPr lang="en-US" smtClean="0"/>
              <a:t>9</a:t>
            </a:fld>
            <a:endParaRPr lang="en-US"/>
          </a:p>
        </p:txBody>
      </p:sp>
    </p:spTree>
    <p:extLst>
      <p:ext uri="{BB962C8B-B14F-4D97-AF65-F5344CB8AC3E}">
        <p14:creationId xmlns:p14="http://schemas.microsoft.com/office/powerpoint/2010/main" val="259372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069BC-63AD-4CC3-A6F0-BEA062D85D4D}" type="slidenum">
              <a:rPr lang="en-US"/>
              <a:pPr/>
              <a:t>12</a:t>
            </a:fld>
            <a:endParaRPr lang="en-US" dirty="0"/>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317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885F5-3B5D-42DC-8AA1-91682BCC5C86}" type="slidenum">
              <a:rPr lang="en-US" smtClean="0"/>
              <a:pPr/>
              <a:t>15</a:t>
            </a:fld>
            <a:endParaRPr lang="en-US" dirty="0"/>
          </a:p>
        </p:txBody>
      </p:sp>
    </p:spTree>
    <p:extLst>
      <p:ext uri="{BB962C8B-B14F-4D97-AF65-F5344CB8AC3E}">
        <p14:creationId xmlns:p14="http://schemas.microsoft.com/office/powerpoint/2010/main" val="233198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1231" y="4965336"/>
            <a:ext cx="5786478" cy="535366"/>
          </a:xfrm>
        </p:spPr>
        <p:txBody>
          <a:bodyPr/>
          <a:lstStyle>
            <a:lvl1pPr algn="r">
              <a:defRPr sz="3600" b="1">
                <a:solidFill>
                  <a:schemeClr val="bg1"/>
                </a:solidFill>
                <a:effectLst>
                  <a:outerShdw blurRad="38100" dist="38100" dir="2700000" algn="tl">
                    <a:srgbClr val="000000">
                      <a:alpha val="43137"/>
                    </a:srgbClr>
                  </a:outerShdw>
                </a:effectLst>
              </a:defRPr>
            </a:lvl1pPr>
          </a:lstStyle>
          <a:p>
            <a:r>
              <a:rPr lang="en-US" dirty="0"/>
              <a:t>Click to edit Master title style</a:t>
            </a:r>
            <a:endParaRPr lang="id-ID" dirty="0"/>
          </a:p>
        </p:txBody>
      </p:sp>
      <p:sp>
        <p:nvSpPr>
          <p:cNvPr id="3" name="Subtitle 2"/>
          <p:cNvSpPr>
            <a:spLocks noGrp="1"/>
          </p:cNvSpPr>
          <p:nvPr>
            <p:ph type="subTitle" idx="1"/>
          </p:nvPr>
        </p:nvSpPr>
        <p:spPr>
          <a:xfrm>
            <a:off x="2285984" y="5500726"/>
            <a:ext cx="6700887" cy="642918"/>
          </a:xfrm>
        </p:spPr>
        <p:txBody>
          <a:bodyPr>
            <a:normAutofit/>
          </a:bodyPr>
          <a:lstStyle>
            <a:lvl1pPr marL="0" indent="0" algn="r">
              <a:buNone/>
              <a:defRPr sz="3000" b="1">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08424E2C-DD6F-4EEB-B606-27CBF947A90F}" type="datetime1">
              <a:rPr lang="id-ID" smtClean="0"/>
              <a:t>09/10/2025</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A8C7CFEE-47A9-44B4-946B-720D9B3BD8AE}" type="datetime1">
              <a:rPr lang="id-ID" smtClean="0"/>
              <a:t>09/10/2025</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2080B11F-8E1E-4CD7-B71B-E3C18BC6C18B}" type="datetime1">
              <a:rPr lang="id-ID" smtClean="0"/>
              <a:t>09/10/2025</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286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19042" y="3382745"/>
            <a:ext cx="8478593" cy="914400"/>
          </a:xfrm>
          <a:prstGeom prst="rect">
            <a:avLst/>
          </a:prstGeom>
          <a:noFill/>
          <a:ln>
            <a:noFill/>
          </a:ln>
        </p:spPr>
        <p:txBody>
          <a:bodyPr lIns="91425" tIns="91425" rIns="91425" bIns="91425" anchor="t" anchorCtr="0"/>
          <a:lstStyle>
            <a:lvl1pPr marL="0" marR="0" lvl="0" indent="0" algn="l" rtl="0">
              <a:spcBef>
                <a:spcPts val="1553"/>
              </a:spcBef>
              <a:buClr>
                <a:schemeClr val="lt1"/>
              </a:buClr>
              <a:buFont typeface="Arial"/>
              <a:buNone/>
              <a:defRPr sz="7765" b="1" i="0" u="none" strike="noStrike" cap="none">
                <a:solidFill>
                  <a:schemeClr val="lt1"/>
                </a:solidFill>
                <a:latin typeface="Helvetica Neue"/>
                <a:ea typeface="Helvetica Neue"/>
                <a:cs typeface="Helvetica Neue"/>
                <a:sym typeface="Helvetica Neue"/>
              </a:defRPr>
            </a:lvl1pPr>
            <a:lvl2pPr marL="449504" marR="0" lvl="1" indent="-1245" algn="l" rtl="0">
              <a:spcBef>
                <a:spcPts val="547"/>
              </a:spcBef>
              <a:buClr>
                <a:schemeClr val="dk1"/>
              </a:buClr>
              <a:buFont typeface="Arial"/>
              <a:buNone/>
              <a:defRPr sz="2735" b="0" i="0" u="none" strike="noStrike" cap="none">
                <a:solidFill>
                  <a:schemeClr val="dk1"/>
                </a:solidFill>
                <a:latin typeface="Helvetica Neue"/>
                <a:ea typeface="Helvetica Neue"/>
                <a:cs typeface="Helvetica Neue"/>
                <a:sym typeface="Helvetica Neue"/>
              </a:defRPr>
            </a:lvl2pPr>
            <a:lvl3pPr marL="899011" marR="0" lvl="2" indent="-2493" algn="l" rtl="0">
              <a:spcBef>
                <a:spcPts val="476"/>
              </a:spcBef>
              <a:buClr>
                <a:schemeClr val="dk1"/>
              </a:buClr>
              <a:buFont typeface="Arial"/>
              <a:buNone/>
              <a:defRPr sz="2382" b="0" i="0" u="none" strike="noStrike" cap="none">
                <a:solidFill>
                  <a:schemeClr val="dk1"/>
                </a:solidFill>
                <a:latin typeface="Helvetica Neue"/>
                <a:ea typeface="Helvetica Neue"/>
                <a:cs typeface="Helvetica Neue"/>
                <a:sym typeface="Helvetica Neue"/>
              </a:defRPr>
            </a:lvl3pPr>
            <a:lvl4pPr marL="1348516" marR="0" lvl="3" indent="-3739"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4pPr>
            <a:lvl5pPr marL="1798021" marR="0" lvl="4" indent="-4985"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5pPr>
            <a:lvl6pPr marL="2472279" marR="0" lvl="5" indent="-107711"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6pPr>
            <a:lvl7pPr marL="2921785" marR="0" lvl="6" indent="-108959"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7pPr>
            <a:lvl8pPr marL="3371290" marR="0" lvl="7" indent="-110204"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8pPr>
            <a:lvl9pPr marL="3820796" marR="0" lvl="8" indent="-111450"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468990" y="4676316"/>
            <a:ext cx="3277112"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378843" y="4750284"/>
            <a:ext cx="8418793" cy="1228949"/>
          </a:xfrm>
          <a:prstGeom prst="rect">
            <a:avLst/>
          </a:prstGeom>
          <a:noFill/>
          <a:ln>
            <a:noFill/>
          </a:ln>
        </p:spPr>
        <p:txBody>
          <a:bodyPr lIns="91425" tIns="91425" rIns="91425" bIns="91425" anchor="t" anchorCtr="0"/>
          <a:lstStyle>
            <a:lvl1pPr marL="0" marR="0" lvl="0" indent="0" algn="l" rtl="0">
              <a:spcBef>
                <a:spcPts val="424"/>
              </a:spcBef>
              <a:buClr>
                <a:srgbClr val="FFFFFF"/>
              </a:buClr>
              <a:buFont typeface="Arial"/>
              <a:buNone/>
              <a:defRPr sz="2118" b="0" i="0" u="none" strike="noStrike" cap="none">
                <a:solidFill>
                  <a:srgbClr val="FFFFFF"/>
                </a:solidFill>
                <a:latin typeface="Helvetica Neue"/>
                <a:ea typeface="Helvetica Neue"/>
                <a:cs typeface="Helvetica Neue"/>
                <a:sym typeface="Helvetica Neue"/>
              </a:defRPr>
            </a:lvl1pPr>
            <a:lvl2pPr marL="449504" marR="0" lvl="1" indent="-1245" algn="ctr" rtl="0">
              <a:spcBef>
                <a:spcPts val="547"/>
              </a:spcBef>
              <a:buClr>
                <a:schemeClr val="lt1"/>
              </a:buClr>
              <a:buFont typeface="Arial"/>
              <a:buNone/>
              <a:defRPr sz="2735" b="0" i="0" u="none" strike="noStrike" cap="none">
                <a:solidFill>
                  <a:schemeClr val="lt1"/>
                </a:solidFill>
                <a:latin typeface="Helvetica Neue"/>
                <a:ea typeface="Helvetica Neue"/>
                <a:cs typeface="Helvetica Neue"/>
                <a:sym typeface="Helvetica Neue"/>
              </a:defRPr>
            </a:lvl2pPr>
            <a:lvl3pPr marL="899009" marR="0" lvl="2" indent="-2491" algn="ctr" rtl="0">
              <a:spcBef>
                <a:spcPts val="476"/>
              </a:spcBef>
              <a:buClr>
                <a:schemeClr val="lt1"/>
              </a:buClr>
              <a:buFont typeface="Arial"/>
              <a:buNone/>
              <a:defRPr sz="2382" b="0" i="0" u="none" strike="noStrike" cap="none">
                <a:solidFill>
                  <a:schemeClr val="lt1"/>
                </a:solidFill>
                <a:latin typeface="Helvetica Neue"/>
                <a:ea typeface="Helvetica Neue"/>
                <a:cs typeface="Helvetica Neue"/>
                <a:sym typeface="Helvetica Neue"/>
              </a:defRPr>
            </a:lvl3pPr>
            <a:lvl4pPr marL="1348516" marR="0" lvl="3" indent="-3739"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4pPr>
            <a:lvl5pPr marL="1798021" marR="0" lvl="4" indent="-4985"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5pPr>
            <a:lvl6pPr marL="2247527" marR="0" lvl="5" indent="-6231"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6pPr>
            <a:lvl7pPr marL="2697032" marR="0" lvl="6" indent="-7476"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7pPr>
            <a:lvl8pPr marL="3146537" marR="0" lvl="7" indent="-8723"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8pPr>
            <a:lvl9pPr marL="3596043" marR="0" lvl="8" indent="-9969"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586525" y="4510461"/>
            <a:ext cx="6269000" cy="1143000"/>
          </a:xfrm>
        </p:spPr>
        <p:txBody>
          <a:bodyPr/>
          <a:lstStyle/>
          <a:p>
            <a:r>
              <a:rPr lang="en-US" dirty="0"/>
              <a:t>Click to edit Master title style</a:t>
            </a:r>
          </a:p>
        </p:txBody>
      </p:sp>
      <p:sp>
        <p:nvSpPr>
          <p:cNvPr id="4" name="Content Placeholder 3"/>
          <p:cNvSpPr>
            <a:spLocks noGrp="1"/>
          </p:cNvSpPr>
          <p:nvPr>
            <p:ph sz="quarter" idx="10"/>
          </p:nvPr>
        </p:nvSpPr>
        <p:spPr>
          <a:xfrm>
            <a:off x="7231784" y="888067"/>
            <a:ext cx="1095375" cy="1196228"/>
          </a:xfrm>
        </p:spPr>
        <p:txBody>
          <a:bodyPr/>
          <a:lstStyle/>
          <a:p>
            <a:pPr lvl="0"/>
            <a:endParaRPr lang="en-US" dirty="0"/>
          </a:p>
        </p:txBody>
      </p:sp>
      <p:sp>
        <p:nvSpPr>
          <p:cNvPr id="6" name="Picture Placeholder 5"/>
          <p:cNvSpPr>
            <a:spLocks noGrp="1"/>
          </p:cNvSpPr>
          <p:nvPr>
            <p:ph type="pic" sz="quarter" idx="11"/>
          </p:nvPr>
        </p:nvSpPr>
        <p:spPr>
          <a:xfrm>
            <a:off x="138546" y="1694890"/>
            <a:ext cx="3449205" cy="4531379"/>
          </a:xfrm>
        </p:spPr>
        <p:txBody>
          <a:bodyPr/>
          <a:lstStyle/>
          <a:p>
            <a:endParaRPr lang="en-US" dirty="0"/>
          </a:p>
        </p:txBody>
      </p:sp>
      <p:sp>
        <p:nvSpPr>
          <p:cNvPr id="7" name="Picture Placeholder 6"/>
          <p:cNvSpPr>
            <a:spLocks noGrp="1"/>
          </p:cNvSpPr>
          <p:nvPr>
            <p:ph type="pic" sz="quarter" idx="13"/>
          </p:nvPr>
        </p:nvSpPr>
        <p:spPr>
          <a:xfrm>
            <a:off x="346364" y="215713"/>
            <a:ext cx="1053523" cy="375397"/>
          </a:xfrm>
        </p:spPr>
        <p:txBody>
          <a:bodyPr/>
          <a:lstStyle/>
          <a:p>
            <a:endParaRPr lang="en-US" dirty="0"/>
          </a:p>
        </p:txBody>
      </p:sp>
    </p:spTree>
    <p:extLst>
      <p:ext uri="{BB962C8B-B14F-4D97-AF65-F5344CB8AC3E}">
        <p14:creationId xmlns:p14="http://schemas.microsoft.com/office/powerpoint/2010/main" val="124291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995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0" y="650558"/>
            <a:ext cx="9087567" cy="870984"/>
          </a:xfrm>
        </p:spPr>
        <p:txBody>
          <a:bodyPr/>
          <a:lstStyle>
            <a:lvl1pPr>
              <a:spcBef>
                <a:spcPts val="551"/>
              </a:spcBef>
              <a:defRPr sz="3177" b="0">
                <a:solidFill>
                  <a:srgbClr val="002060"/>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24211" y="1862223"/>
            <a:ext cx="8912896" cy="2562056"/>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73182" y="4588809"/>
            <a:ext cx="2874818" cy="1865779"/>
          </a:xfrm>
        </p:spPr>
        <p:txBody>
          <a:bodyPr/>
          <a:lstStyle/>
          <a:p>
            <a:endParaRPr lang="en-US" dirty="0"/>
          </a:p>
        </p:txBody>
      </p:sp>
      <p:sp>
        <p:nvSpPr>
          <p:cNvPr id="7" name="Picture Placeholder 6"/>
          <p:cNvSpPr>
            <a:spLocks noGrp="1"/>
          </p:cNvSpPr>
          <p:nvPr>
            <p:ph type="pic" sz="quarter" idx="12"/>
          </p:nvPr>
        </p:nvSpPr>
        <p:spPr>
          <a:xfrm>
            <a:off x="5663045" y="4790514"/>
            <a:ext cx="2840182" cy="1664074"/>
          </a:xfrm>
        </p:spPr>
        <p:txBody>
          <a:bodyPr/>
          <a:lstStyle/>
          <a:p>
            <a:endParaRPr lang="en-US" dirty="0"/>
          </a:p>
        </p:txBody>
      </p:sp>
      <p:sp>
        <p:nvSpPr>
          <p:cNvPr id="6" name="Table Placeholder 5"/>
          <p:cNvSpPr>
            <a:spLocks noGrp="1"/>
          </p:cNvSpPr>
          <p:nvPr>
            <p:ph type="tbl" sz="quarter" idx="13"/>
          </p:nvPr>
        </p:nvSpPr>
        <p:spPr>
          <a:xfrm>
            <a:off x="3499717" y="4826934"/>
            <a:ext cx="1545647" cy="1047750"/>
          </a:xfrm>
        </p:spPr>
        <p:txBody>
          <a:bodyPr/>
          <a:lstStyle/>
          <a:p>
            <a:endParaRPr lang="en-US" dirty="0"/>
          </a:p>
        </p:txBody>
      </p:sp>
    </p:spTree>
    <p:extLst>
      <p:ext uri="{BB962C8B-B14F-4D97-AF65-F5344CB8AC3E}">
        <p14:creationId xmlns:p14="http://schemas.microsoft.com/office/powerpoint/2010/main" val="405664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0" y="334949"/>
            <a:ext cx="9144000" cy="719821"/>
          </a:xfrm>
        </p:spPr>
        <p:txBody>
          <a:bodyPr>
            <a:normAutofit/>
          </a:bodyPr>
          <a:lstStyle>
            <a:lvl1pPr>
              <a:spcBef>
                <a:spcPts val="551"/>
              </a:spcBef>
              <a:defRPr sz="3177"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6" name="Content Placeholder 5"/>
          <p:cNvSpPr>
            <a:spLocks noGrp="1"/>
          </p:cNvSpPr>
          <p:nvPr>
            <p:ph sz="quarter" idx="10"/>
          </p:nvPr>
        </p:nvSpPr>
        <p:spPr>
          <a:xfrm>
            <a:off x="106893" y="1705846"/>
            <a:ext cx="8912896" cy="2063887"/>
          </a:xfrm>
        </p:spPr>
        <p:txBody>
          <a:bodyPr>
            <a:normAutofit/>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228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id-ID"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10"/>
          </p:nvPr>
        </p:nvSpPr>
        <p:spPr/>
        <p:txBody>
          <a:bodyPr/>
          <a:lstStyle>
            <a:lvl1pPr>
              <a:defRPr/>
            </a:lvl1pPr>
          </a:lstStyle>
          <a:p>
            <a:fld id="{D253395B-F47A-4AFC-8F81-E0596190AECB}" type="datetime1">
              <a:rPr lang="id-ID" smtClean="0"/>
              <a:t>09/10/2025</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290" y="4406900"/>
            <a:ext cx="7137422" cy="1362075"/>
          </a:xfrm>
        </p:spPr>
        <p:txBody>
          <a:bodyPr anchor="t"/>
          <a:lstStyle>
            <a:lvl1pPr algn="l">
              <a:defRPr sz="4000" b="1" cap="all">
                <a:solidFill>
                  <a:schemeClr val="tx1"/>
                </a:solidFill>
              </a:defRPr>
            </a:lvl1pPr>
          </a:lstStyle>
          <a:p>
            <a:r>
              <a:rPr lang="en-US"/>
              <a:t>Click to edit Master title style</a:t>
            </a:r>
            <a:endParaRPr lang="id-ID" dirty="0"/>
          </a:p>
        </p:txBody>
      </p:sp>
      <p:sp>
        <p:nvSpPr>
          <p:cNvPr id="3" name="Text Placeholder 2"/>
          <p:cNvSpPr>
            <a:spLocks noGrp="1"/>
          </p:cNvSpPr>
          <p:nvPr>
            <p:ph type="body" idx="1"/>
          </p:nvPr>
        </p:nvSpPr>
        <p:spPr>
          <a:xfrm>
            <a:off x="1357290" y="2906713"/>
            <a:ext cx="713742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42CFA4F-2EE1-405D-814B-3593054DD169}" type="datetime1">
              <a:rPr lang="id-ID" smtClean="0"/>
              <a:t>09/10/2025</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86116" y="428604"/>
            <a:ext cx="5572164" cy="5857916"/>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9" name="Text Placeholder 8"/>
          <p:cNvSpPr>
            <a:spLocks noGrp="1"/>
          </p:cNvSpPr>
          <p:nvPr>
            <p:ph type="body" sz="quarter" idx="13"/>
          </p:nvPr>
        </p:nvSpPr>
        <p:spPr>
          <a:xfrm>
            <a:off x="357188" y="1357313"/>
            <a:ext cx="2143125" cy="3786187"/>
          </a:xfrm>
        </p:spPr>
        <p:txBody>
          <a:bodyPr anchor="ctr">
            <a:normAutofit/>
          </a:bodyPr>
          <a:lstStyle>
            <a:lvl1pPr marL="0" indent="0" algn="ctr">
              <a:buNone/>
              <a:defRPr sz="3200" b="1" baseline="0">
                <a:solidFill>
                  <a:schemeClr val="bg1"/>
                </a:solidFill>
                <a:effectLst>
                  <a:outerShdw blurRad="38100" dist="38100" dir="2700000" algn="tl">
                    <a:srgbClr val="000000">
                      <a:alpha val="43137"/>
                    </a:srgbClr>
                  </a:outerShdw>
                </a:effectLst>
              </a:defRPr>
            </a:lvl1pPr>
          </a:lstStyle>
          <a:p>
            <a:pPr lvl="0"/>
            <a:r>
              <a:rPr lang="en-US" dirty="0"/>
              <a:t>Click to edit</a:t>
            </a:r>
            <a:r>
              <a:rPr lang="id-ID" dirty="0"/>
              <a:t> </a:t>
            </a:r>
            <a:r>
              <a:rPr lang="en-US" dirty="0"/>
              <a:t>Master text styles</a:t>
            </a:r>
          </a:p>
        </p:txBody>
      </p:sp>
      <p:sp>
        <p:nvSpPr>
          <p:cNvPr id="5" name="Date Placeholder 4"/>
          <p:cNvSpPr>
            <a:spLocks noGrp="1"/>
          </p:cNvSpPr>
          <p:nvPr>
            <p:ph type="dt" sz="half" idx="14"/>
          </p:nvPr>
        </p:nvSpPr>
        <p:spPr/>
        <p:txBody>
          <a:bodyPr/>
          <a:lstStyle>
            <a:lvl1pPr>
              <a:defRPr/>
            </a:lvl1pPr>
          </a:lstStyle>
          <a:p>
            <a:fld id="{070833C1-AE46-459D-A5E0-CC1CC091DB75}" type="datetime1">
              <a:rPr lang="id-ID" smtClean="0"/>
              <a:t>09/10/2025</a:t>
            </a:fld>
            <a:endParaRPr lang="id-ID"/>
          </a:p>
        </p:txBody>
      </p:sp>
      <p:sp>
        <p:nvSpPr>
          <p:cNvPr id="6" name="Footer Placeholder 5"/>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914400" y="785794"/>
            <a:ext cx="35829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1428736"/>
            <a:ext cx="3582988" cy="4697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5" name="Text Placeholder 4"/>
          <p:cNvSpPr>
            <a:spLocks noGrp="1"/>
          </p:cNvSpPr>
          <p:nvPr>
            <p:ph type="body" sz="quarter" idx="3"/>
          </p:nvPr>
        </p:nvSpPr>
        <p:spPr>
          <a:xfrm>
            <a:off x="4645025" y="785794"/>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428736"/>
            <a:ext cx="4041775" cy="4697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p:cNvSpPr>
            <a:spLocks noGrp="1"/>
          </p:cNvSpPr>
          <p:nvPr>
            <p:ph type="dt" sz="half" idx="10"/>
          </p:nvPr>
        </p:nvSpPr>
        <p:spPr/>
        <p:txBody>
          <a:bodyPr/>
          <a:lstStyle>
            <a:lvl1pPr>
              <a:defRPr/>
            </a:lvl1pPr>
          </a:lstStyle>
          <a:p>
            <a:fld id="{BDE4E311-9589-43FB-8BAC-04276DF85949}" type="datetime1">
              <a:rPr lang="id-ID" smtClean="0"/>
              <a:t>09/10/2025</a:t>
            </a:fld>
            <a:endParaRPr lang="id-ID"/>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5765" y="40342"/>
            <a:ext cx="8074116" cy="578224"/>
          </a:xfrm>
        </p:spPr>
        <p:txBody>
          <a:bodyPr/>
          <a:lstStyle>
            <a:lvl1pPr>
              <a:defRPr>
                <a:solidFill>
                  <a:schemeClr val="tx1"/>
                </a:solidFill>
              </a:defRPr>
            </a:lvl1pPr>
          </a:lstStyle>
          <a:p>
            <a:r>
              <a:rPr lang="en-US"/>
              <a:t>Click to edit Master title style</a:t>
            </a:r>
            <a:endParaRPr lang="id-ID"/>
          </a:p>
        </p:txBody>
      </p:sp>
      <p:sp>
        <p:nvSpPr>
          <p:cNvPr id="6" name="Content Placeholder 2"/>
          <p:cNvSpPr>
            <a:spLocks noGrp="1"/>
          </p:cNvSpPr>
          <p:nvPr>
            <p:ph idx="1"/>
          </p:nvPr>
        </p:nvSpPr>
        <p:spPr>
          <a:xfrm>
            <a:off x="887506" y="739588"/>
            <a:ext cx="7799294" cy="5386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2"/>
          <p:cNvSpPr>
            <a:spLocks noGrp="1"/>
          </p:cNvSpPr>
          <p:nvPr>
            <p:ph type="dt" sz="half" idx="10"/>
          </p:nvPr>
        </p:nvSpPr>
        <p:spPr/>
        <p:txBody>
          <a:bodyPr/>
          <a:lstStyle>
            <a:lvl1pPr>
              <a:defRPr/>
            </a:lvl1pPr>
          </a:lstStyle>
          <a:p>
            <a:fld id="{C8F3B002-69E1-4650-84B9-B181BB80ED0B}" type="datetime1">
              <a:rPr lang="id-ID" smtClean="0"/>
              <a:t>09/10/2025</a:t>
            </a:fld>
            <a:endParaRPr lang="id-ID"/>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887506" y="1102660"/>
            <a:ext cx="7799294" cy="502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6" name="Title 1"/>
          <p:cNvSpPr>
            <a:spLocks noGrp="1"/>
          </p:cNvSpPr>
          <p:nvPr>
            <p:ph type="title"/>
          </p:nvPr>
        </p:nvSpPr>
        <p:spPr>
          <a:xfrm>
            <a:off x="1075765" y="40342"/>
            <a:ext cx="8074116" cy="578224"/>
          </a:xfrm>
        </p:spPr>
        <p:txBody>
          <a:bodyPr/>
          <a:lstStyle>
            <a:lvl1pPr>
              <a:defRPr>
                <a:solidFill>
                  <a:schemeClr val="bg1"/>
                </a:solidFill>
              </a:defRPr>
            </a:lvl1pPr>
          </a:lstStyle>
          <a:p>
            <a:r>
              <a:rPr lang="en-US"/>
              <a:t>Click to edit Master title style</a:t>
            </a:r>
            <a:endParaRPr lang="id-ID"/>
          </a:p>
        </p:txBody>
      </p:sp>
      <p:sp>
        <p:nvSpPr>
          <p:cNvPr id="4" name="Date Placeholder 1"/>
          <p:cNvSpPr>
            <a:spLocks noGrp="1"/>
          </p:cNvSpPr>
          <p:nvPr>
            <p:ph type="dt" sz="half" idx="10"/>
          </p:nvPr>
        </p:nvSpPr>
        <p:spPr/>
        <p:txBody>
          <a:bodyPr/>
          <a:lstStyle>
            <a:lvl1pPr>
              <a:defRPr/>
            </a:lvl1pPr>
          </a:lstStyle>
          <a:p>
            <a:fld id="{55441CE5-C764-4886-A031-03E028835FBA}" type="datetime1">
              <a:rPr lang="id-ID" smtClean="0"/>
              <a:t>09/10/2025</a:t>
            </a:fld>
            <a:endParaRPr lang="id-ID"/>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7506" y="714356"/>
            <a:ext cx="2578007" cy="720744"/>
          </a:xfrm>
        </p:spPr>
        <p:txBody>
          <a:bodyPr anchor="b"/>
          <a:lstStyle>
            <a:lvl1pPr algn="l">
              <a:defRPr sz="2000" b="1">
                <a:solidFill>
                  <a:schemeClr val="tx1"/>
                </a:solidFill>
              </a:defRPr>
            </a:lvl1pPr>
          </a:lstStyle>
          <a:p>
            <a:r>
              <a:rPr lang="en-US"/>
              <a:t>Click to edit Master title style</a:t>
            </a:r>
            <a:endParaRPr lang="id-ID"/>
          </a:p>
        </p:txBody>
      </p:sp>
      <p:sp>
        <p:nvSpPr>
          <p:cNvPr id="3" name="Content Placeholder 2"/>
          <p:cNvSpPr>
            <a:spLocks noGrp="1"/>
          </p:cNvSpPr>
          <p:nvPr>
            <p:ph idx="1"/>
          </p:nvPr>
        </p:nvSpPr>
        <p:spPr>
          <a:xfrm>
            <a:off x="3575050" y="712694"/>
            <a:ext cx="5111750" cy="5413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Text Placeholder 3"/>
          <p:cNvSpPr>
            <a:spLocks noGrp="1"/>
          </p:cNvSpPr>
          <p:nvPr>
            <p:ph type="body" sz="half" idx="2"/>
          </p:nvPr>
        </p:nvSpPr>
        <p:spPr>
          <a:xfrm>
            <a:off x="887506" y="1435100"/>
            <a:ext cx="2578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A9000AE-AB04-4A67-91C7-C52D66C35467}" type="datetime1">
              <a:rPr lang="id-ID" smtClean="0"/>
              <a:t>09/10/2025</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id-ID"/>
          </a:p>
        </p:txBody>
      </p:sp>
      <p:sp>
        <p:nvSpPr>
          <p:cNvPr id="3" name="Picture Placeholder 2"/>
          <p:cNvSpPr>
            <a:spLocks noGrp="1"/>
          </p:cNvSpPr>
          <p:nvPr>
            <p:ph type="pic" idx="1"/>
          </p:nvPr>
        </p:nvSpPr>
        <p:spPr>
          <a:xfrm>
            <a:off x="1792288" y="726141"/>
            <a:ext cx="5486400" cy="400143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90037FA-4BD4-4D65-BADC-F81E6BC5884E}" type="datetime1">
              <a:rPr lang="id-ID" smtClean="0"/>
              <a:t>09/10/2025</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accent1">
                <a:lumMod val="5000"/>
                <a:lumOff val="95000"/>
              </a:schemeClr>
            </a:gs>
            <a:gs pos="99000">
              <a:schemeClr val="accent1">
                <a:lumMod val="45000"/>
                <a:lumOff val="55000"/>
              </a:schemeClr>
            </a:gs>
            <a:gs pos="100000">
              <a:schemeClr val="accent1">
                <a:lumMod val="45000"/>
                <a:lumOff val="55000"/>
              </a:schemeClr>
            </a:gs>
            <a:gs pos="99000">
              <a:srgbClr val="0070C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1563" y="60325"/>
            <a:ext cx="8078787" cy="555625"/>
          </a:xfrm>
          <a:prstGeom prst="rect">
            <a:avLst/>
          </a:prstGeom>
        </p:spPr>
        <p:txBody>
          <a:bodyPr vert="horz" wrap="square" lIns="91440" tIns="45720" rIns="91440" bIns="45720" numCol="1" anchor="ctr" anchorCtr="0" compatLnSpc="1">
            <a:prstTxWarp prst="textNoShape">
              <a:avLst/>
            </a:prstTxWarp>
            <a:noAutofit/>
          </a:bodyPr>
          <a:lstStyle/>
          <a:p>
            <a:pPr lvl="0"/>
            <a:r>
              <a:rPr lang="en-US"/>
              <a:t>Click to edit Master title style</a:t>
            </a:r>
            <a:endParaRPr lang="id-ID"/>
          </a:p>
        </p:txBody>
      </p:sp>
      <p:sp>
        <p:nvSpPr>
          <p:cNvPr id="1027" name="Text Placeholder 2"/>
          <p:cNvSpPr>
            <a:spLocks noGrp="1"/>
          </p:cNvSpPr>
          <p:nvPr>
            <p:ph type="body" idx="1"/>
          </p:nvPr>
        </p:nvSpPr>
        <p:spPr bwMode="auto">
          <a:xfrm>
            <a:off x="827584" y="611950"/>
            <a:ext cx="8001000" cy="541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4B3DD0A-8FAC-4C6C-86CB-9314DFF48648}" type="datetime1">
              <a:rPr lang="id-ID" smtClean="0"/>
              <a:t>09/10/2025</a:t>
            </a:fld>
            <a:endParaRPr lang="id-ID"/>
          </a:p>
        </p:txBody>
      </p:sp>
    </p:spTree>
  </p:cSld>
  <p:clrMap bg1="lt1" tx1="dk1" bg2="lt2" tx2="dk2" accent1="accent1" accent2="accent2" accent3="accent3" accent4="accent4" accent5="accent5" accent6="accent6" hlink="hlink" folHlink="folHlink"/>
  <p:sldLayoutIdLst>
    <p:sldLayoutId id="2147483701" r:id="rId1"/>
    <p:sldLayoutId id="2147483694" r:id="rId2"/>
    <p:sldLayoutId id="2147483695" r:id="rId3"/>
    <p:sldLayoutId id="2147483702" r:id="rId4"/>
    <p:sldLayoutId id="2147483696" r:id="rId5"/>
    <p:sldLayoutId id="2147483703" r:id="rId6"/>
    <p:sldLayoutId id="2147483704" r:id="rId7"/>
    <p:sldLayoutId id="2147483697" r:id="rId8"/>
    <p:sldLayoutId id="2147483698" r:id="rId9"/>
    <p:sldLayoutId id="2147483699" r:id="rId10"/>
    <p:sldLayoutId id="2147483700" r:id="rId11"/>
    <p:sldLayoutId id="2147483705" r:id="rId12"/>
    <p:sldLayoutId id="2147483706" r:id="rId13"/>
    <p:sldLayoutId id="2147483719" r:id="rId14"/>
    <p:sldLayoutId id="2147483720" r:id="rId15"/>
    <p:sldLayoutId id="2147483721" r:id="rId16"/>
    <p:sldLayoutId id="2147483722" r:id="rId17"/>
  </p:sldLayoutIdLst>
  <p:hf hdr="0" ftr="0" dt="0"/>
  <p:txStyles>
    <p:titleStyle>
      <a:lvl1pPr algn="l"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Calibri" pitchFamily="34" charset="0"/>
          <a:ea typeface="MS PGothic" pitchFamily="34" charset="-128"/>
        </a:defRPr>
      </a:lvl2pPr>
      <a:lvl3pPr algn="l" rtl="0" eaLnBrk="0" fontAlgn="base" hangingPunct="0">
        <a:spcBef>
          <a:spcPct val="0"/>
        </a:spcBef>
        <a:spcAft>
          <a:spcPct val="0"/>
        </a:spcAft>
        <a:defRPr sz="3200" b="1">
          <a:solidFill>
            <a:schemeClr val="bg1"/>
          </a:solidFill>
          <a:latin typeface="Calibri" pitchFamily="34" charset="0"/>
          <a:ea typeface="MS PGothic" pitchFamily="34" charset="-128"/>
        </a:defRPr>
      </a:lvl3pPr>
      <a:lvl4pPr algn="l" rtl="0" eaLnBrk="0" fontAlgn="base" hangingPunct="0">
        <a:spcBef>
          <a:spcPct val="0"/>
        </a:spcBef>
        <a:spcAft>
          <a:spcPct val="0"/>
        </a:spcAft>
        <a:defRPr sz="3200" b="1">
          <a:solidFill>
            <a:schemeClr val="bg1"/>
          </a:solidFill>
          <a:latin typeface="Calibri" pitchFamily="34" charset="0"/>
          <a:ea typeface="MS PGothic" pitchFamily="34" charset="-128"/>
        </a:defRPr>
      </a:lvl4pPr>
      <a:lvl5pPr algn="l" rtl="0" eaLnBrk="0" fontAlgn="base" hangingPunct="0">
        <a:spcBef>
          <a:spcPct val="0"/>
        </a:spcBef>
        <a:spcAft>
          <a:spcPct val="0"/>
        </a:spcAft>
        <a:defRPr sz="3200" b="1">
          <a:solidFill>
            <a:schemeClr val="bg1"/>
          </a:solidFill>
          <a:latin typeface="Calibri" pitchFamily="34" charset="0"/>
          <a:ea typeface="MS PGothic" pitchFamily="34" charset="-128"/>
        </a:defRPr>
      </a:lvl5pPr>
      <a:lvl6pPr marL="457200" algn="l" rtl="0" fontAlgn="base">
        <a:spcBef>
          <a:spcPct val="0"/>
        </a:spcBef>
        <a:spcAft>
          <a:spcPct val="0"/>
        </a:spcAft>
        <a:defRPr sz="3200" b="1">
          <a:solidFill>
            <a:schemeClr val="bg1"/>
          </a:solidFill>
          <a:latin typeface="Calibri" pitchFamily="34" charset="0"/>
        </a:defRPr>
      </a:lvl6pPr>
      <a:lvl7pPr marL="914400" algn="l" rtl="0" fontAlgn="base">
        <a:spcBef>
          <a:spcPct val="0"/>
        </a:spcBef>
        <a:spcAft>
          <a:spcPct val="0"/>
        </a:spcAft>
        <a:defRPr sz="3200" b="1">
          <a:solidFill>
            <a:schemeClr val="bg1"/>
          </a:solidFill>
          <a:latin typeface="Calibri" pitchFamily="34" charset="0"/>
        </a:defRPr>
      </a:lvl7pPr>
      <a:lvl8pPr marL="1371600" algn="l" rtl="0" fontAlgn="base">
        <a:spcBef>
          <a:spcPct val="0"/>
        </a:spcBef>
        <a:spcAft>
          <a:spcPct val="0"/>
        </a:spcAft>
        <a:defRPr sz="3200" b="1">
          <a:solidFill>
            <a:schemeClr val="bg1"/>
          </a:solidFill>
          <a:latin typeface="Calibri" pitchFamily="34" charset="0"/>
        </a:defRPr>
      </a:lvl8pPr>
      <a:lvl9pPr marL="1828800" algn="l"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Wingdings" pitchFamily="2" charset="2"/>
        <a:buChar char="§"/>
        <a:defRPr sz="22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itchFamily="2" charset="2"/>
        <a:buChar char="ü"/>
        <a:defRPr sz="20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9" name="Sub Title 1"/>
          <p:cNvSpPr>
            <a:spLocks noGrp="1"/>
          </p:cNvSpPr>
          <p:nvPr>
            <p:ph sz="quarter" idx="10"/>
          </p:nvPr>
        </p:nvSpPr>
        <p:spPr>
          <a:xfrm>
            <a:off x="138699" y="19472"/>
            <a:ext cx="8798593" cy="1832150"/>
          </a:xfrm>
        </p:spPr>
        <p:txBody>
          <a:bodyPr anchor="ctr"/>
          <a:lstStyle/>
          <a:p>
            <a:pPr marL="0" indent="0" algn="ctr">
              <a:buNone/>
            </a:pPr>
            <a:r>
              <a:rPr lang="en-US" sz="3200" b="1" cap="all" dirty="0">
                <a:solidFill>
                  <a:srgbClr val="FF0000"/>
                </a:solidFill>
                <a:latin typeface="Arial" panose="020B0604020202020204" pitchFamily="34" charset="0"/>
                <a:cs typeface="Arial" panose="020B0604020202020204" pitchFamily="34" charset="0"/>
              </a:rPr>
              <a:t>Chapter 6 Lecture  - MACROECONOMICS: THE BIG PICTURE</a:t>
            </a:r>
          </a:p>
        </p:txBody>
      </p:sp>
      <p:pic>
        <p:nvPicPr>
          <p:cNvPr id="12" name="Picture 11">
            <a:extLst>
              <a:ext uri="{FF2B5EF4-FFF2-40B4-BE49-F238E27FC236}">
                <a16:creationId xmlns:a16="http://schemas.microsoft.com/office/drawing/2014/main" id="{96F5907F-77EB-43E7-B111-2DF2C0FCC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99" y="1772815"/>
            <a:ext cx="8798592" cy="4905985"/>
          </a:xfrm>
          <a:prstGeom prst="rect">
            <a:avLst/>
          </a:prstGeom>
        </p:spPr>
      </p:pic>
    </p:spTree>
    <p:extLst>
      <p:ext uri="{BB962C8B-B14F-4D97-AF65-F5344CB8AC3E}">
        <p14:creationId xmlns:p14="http://schemas.microsoft.com/office/powerpoint/2010/main" val="33305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4789D-09B5-C5F4-5C81-6EC8310BED2D}"/>
              </a:ext>
            </a:extLst>
          </p:cNvPr>
          <p:cNvPicPr>
            <a:picLocks noChangeAspect="1"/>
          </p:cNvPicPr>
          <p:nvPr/>
        </p:nvPicPr>
        <p:blipFill>
          <a:blip r:embed="rId2"/>
          <a:stretch>
            <a:fillRect/>
          </a:stretch>
        </p:blipFill>
        <p:spPr>
          <a:xfrm>
            <a:off x="179512" y="260648"/>
            <a:ext cx="8568952" cy="6408712"/>
          </a:xfrm>
          <a:prstGeom prst="rect">
            <a:avLst/>
          </a:prstGeom>
        </p:spPr>
      </p:pic>
      <p:sp>
        <p:nvSpPr>
          <p:cNvPr id="3" name="TextBox 2">
            <a:extLst>
              <a:ext uri="{FF2B5EF4-FFF2-40B4-BE49-F238E27FC236}">
                <a16:creationId xmlns:a16="http://schemas.microsoft.com/office/drawing/2014/main" id="{D33EFFA8-AB68-840F-3E2A-2280968CFE7A}"/>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10</a:t>
            </a:fld>
            <a:endParaRPr lang="en-US" dirty="0"/>
          </a:p>
        </p:txBody>
      </p:sp>
    </p:spTree>
    <p:extLst>
      <p:ext uri="{BB962C8B-B14F-4D97-AF65-F5344CB8AC3E}">
        <p14:creationId xmlns:p14="http://schemas.microsoft.com/office/powerpoint/2010/main" val="15978073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67088"/>
            <a:ext cx="8820286" cy="979898"/>
          </a:xfrm>
        </p:spPr>
        <p:txBody>
          <a:bodyPr/>
          <a:lstStyle/>
          <a:p>
            <a:pPr algn="ctr"/>
            <a:r>
              <a:rPr lang="en-US" sz="3200" b="1" dirty="0">
                <a:solidFill>
                  <a:schemeClr val="tx1"/>
                </a:solidFill>
                <a:latin typeface="+mj-lt"/>
                <a:cs typeface="+mj-cs"/>
              </a:rPr>
              <a:t>COMPARING TWO SEVERE ECONOMIC SLUMPS</a:t>
            </a:r>
          </a:p>
        </p:txBody>
      </p:sp>
      <p:pic>
        <p:nvPicPr>
          <p:cNvPr id="3" name="Picture 2" descr="A line graph shows the indices of industrial output in the first 35 months since the peaks in 2008 and 2020.&#10;The horizontal axis is labeled Months since peak and shows markings from 5 to 35 in intervals of 5 months. The vertical axis shows the index of industrial output with markings from 75 to 105 in increments of 5. Two curves are plotted on the graph representing the industrial output in 2008 and 2020. Both curves begin at 100 in the first month.&#10;• The curve for 2020 is labeled Index (February 2020 equals 100) and sharply falls from 100 in the first month since peak output to a low of 80 in the third month. After this trough, the curve increases quickly to 95 in the sixth month before gradually increasing back to 100 in month 12. The curve fluctuates around 100 to end near 102 at 35 months.&#10;• The curve for 2008 is labeled index (January 2008 equals 100) and gradually falls from 100 in the first month since peak output to a low of 83 at 15 months. After this trough, the curve slowly increases to end at 91 after 35 months.&#10;All values are approximate.&#10;A note below the graph reads, World industrial production includes mining, manufacturing, electricity, gas and steam and air-conditioning.">
            <a:extLst>
              <a:ext uri="{FF2B5EF4-FFF2-40B4-BE49-F238E27FC236}">
                <a16:creationId xmlns:a16="http://schemas.microsoft.com/office/drawing/2014/main" id="{C1DAD0DA-2635-3652-A6AB-E29D898D74B3}"/>
              </a:ext>
            </a:extLst>
          </p:cNvPr>
          <p:cNvPicPr>
            <a:picLocks noChangeAspect="1"/>
          </p:cNvPicPr>
          <p:nvPr/>
        </p:nvPicPr>
        <p:blipFill>
          <a:blip r:embed="rId2"/>
          <a:stretch>
            <a:fillRect/>
          </a:stretch>
        </p:blipFill>
        <p:spPr>
          <a:xfrm>
            <a:off x="1619672" y="1180605"/>
            <a:ext cx="6424705" cy="3506195"/>
          </a:xfrm>
          <a:prstGeom prst="rect">
            <a:avLst/>
          </a:prstGeom>
        </p:spPr>
      </p:pic>
      <p:sp>
        <p:nvSpPr>
          <p:cNvPr id="5" name="Content Placeholder 4"/>
          <p:cNvSpPr>
            <a:spLocks noGrp="1"/>
          </p:cNvSpPr>
          <p:nvPr>
            <p:ph sz="quarter" idx="10"/>
          </p:nvPr>
        </p:nvSpPr>
        <p:spPr>
          <a:xfrm>
            <a:off x="304004" y="4820419"/>
            <a:ext cx="8650752" cy="1542922"/>
          </a:xfrm>
        </p:spPr>
        <p:txBody>
          <a:bodyPr/>
          <a:lstStyle/>
          <a:p>
            <a:pPr marL="312381" indent="-312381"/>
            <a:r>
              <a:rPr lang="en-US" sz="2118" dirty="0"/>
              <a:t>2008 Financial Crisis: policy makers criticized for inadequate policy response.</a:t>
            </a:r>
          </a:p>
          <a:p>
            <a:pPr marL="312381" indent="-312381"/>
            <a:r>
              <a:rPr lang="en-US" sz="2118" dirty="0"/>
              <a:t>2020 Coronavirus Pandemic: policy response was huge with the U.S. government aiding families and businesses.</a:t>
            </a:r>
          </a:p>
        </p:txBody>
      </p:sp>
      <p:sp>
        <p:nvSpPr>
          <p:cNvPr id="2" name="TextBox 1">
            <a:extLst>
              <a:ext uri="{FF2B5EF4-FFF2-40B4-BE49-F238E27FC236}">
                <a16:creationId xmlns:a16="http://schemas.microsoft.com/office/drawing/2014/main" id="{F24EA5D2-4475-C522-2970-4AD214C28FB8}"/>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11</a:t>
            </a:fld>
            <a:endParaRPr lang="en-US" dirty="0"/>
          </a:p>
        </p:txBody>
      </p:sp>
    </p:spTree>
    <p:extLst>
      <p:ext uri="{BB962C8B-B14F-4D97-AF65-F5344CB8AC3E}">
        <p14:creationId xmlns:p14="http://schemas.microsoft.com/office/powerpoint/2010/main" val="156326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a:xfrm>
            <a:off x="755576" y="56561"/>
            <a:ext cx="7992888" cy="555625"/>
          </a:xfrm>
        </p:spPr>
        <p:txBody>
          <a:bodyPr/>
          <a:lstStyle/>
          <a:p>
            <a:pPr algn="ctr"/>
            <a:r>
              <a:rPr lang="en-US" dirty="0"/>
              <a:t>Growth, Interrupted, 1985–2020</a:t>
            </a:r>
          </a:p>
        </p:txBody>
      </p:sp>
      <p:sp>
        <p:nvSpPr>
          <p:cNvPr id="4" name="TextBox 3">
            <a:extLst>
              <a:ext uri="{FF2B5EF4-FFF2-40B4-BE49-F238E27FC236}">
                <a16:creationId xmlns:a16="http://schemas.microsoft.com/office/drawing/2014/main" id="{A65C63AC-AC50-4696-A9A0-72361E9C24EF}"/>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12</a:t>
            </a:fld>
            <a:endParaRPr lang="en-US" dirty="0"/>
          </a:p>
        </p:txBody>
      </p:sp>
      <p:pic>
        <p:nvPicPr>
          <p:cNvPr id="2" name="Picture 1">
            <a:extLst>
              <a:ext uri="{FF2B5EF4-FFF2-40B4-BE49-F238E27FC236}">
                <a16:creationId xmlns:a16="http://schemas.microsoft.com/office/drawing/2014/main" id="{4CEB9248-CFA1-803A-C39D-05A46D79049D}"/>
              </a:ext>
            </a:extLst>
          </p:cNvPr>
          <p:cNvPicPr>
            <a:picLocks noChangeAspect="1"/>
          </p:cNvPicPr>
          <p:nvPr/>
        </p:nvPicPr>
        <p:blipFill>
          <a:blip r:embed="rId3"/>
          <a:stretch>
            <a:fillRect/>
          </a:stretch>
        </p:blipFill>
        <p:spPr>
          <a:xfrm>
            <a:off x="323528" y="1196752"/>
            <a:ext cx="8424936" cy="5070291"/>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E21124-231C-40DC-AF0A-0B6F8E0E294E}"/>
              </a:ext>
            </a:extLst>
          </p:cNvPr>
          <p:cNvPicPr>
            <a:picLocks noChangeAspect="1"/>
          </p:cNvPicPr>
          <p:nvPr/>
        </p:nvPicPr>
        <p:blipFill>
          <a:blip r:embed="rId2"/>
          <a:stretch>
            <a:fillRect/>
          </a:stretch>
        </p:blipFill>
        <p:spPr>
          <a:xfrm>
            <a:off x="251520" y="188640"/>
            <a:ext cx="8712968" cy="6480720"/>
          </a:xfrm>
          <a:prstGeom prst="rect">
            <a:avLst/>
          </a:prstGeom>
        </p:spPr>
      </p:pic>
    </p:spTree>
    <p:extLst>
      <p:ext uri="{BB962C8B-B14F-4D97-AF65-F5344CB8AC3E}">
        <p14:creationId xmlns:p14="http://schemas.microsoft.com/office/powerpoint/2010/main" val="33097829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143672"/>
            <a:ext cx="8875059" cy="719821"/>
          </a:xfrm>
        </p:spPr>
        <p:txBody>
          <a:bodyPr>
            <a:normAutofit/>
          </a:bodyPr>
          <a:lstStyle/>
          <a:p>
            <a:pPr algn="ctr"/>
            <a:r>
              <a:rPr lang="en-US" sz="3200" b="1" dirty="0">
                <a:solidFill>
                  <a:schemeClr val="tx1"/>
                </a:solidFill>
                <a:latin typeface="+mj-lt"/>
                <a:cs typeface="+mj-cs"/>
              </a:rPr>
              <a:t>THE BUSINESS CYCLE</a:t>
            </a:r>
          </a:p>
        </p:txBody>
      </p:sp>
      <p:pic>
        <p:nvPicPr>
          <p:cNvPr id="5" name="Picture 4" descr="Two line graphs show private employment and industrial production through recessions from 19 85 to 2020.&#10;Graph (a) Private-Sector Employment and Industrial Production Index has a horizontal axis that shows the years from 19 85 to 2020 in intervals of 5 years. The vertical axis shows markings from 40 to 140 in increments of 10. Four vertical bars extend from the horizontal axis and represent recessions. The bars extend across the following years:&#10;• 19 90 to 19 91&#10;• 2001&#10;• 2008 to 2009&#10;• 2020.&#10;Two curves representing Private employment (in millions) and Industrial Production (2017 equals 100) are plotted on the graph:&#10;The Private employment curve begins at 80 million in 19 85 and increases steadily to the beginning of each recession, falls through the recession, and increases after the recession is over. The general trend is upward. The curve passes through the following values:&#10;• 19 90: 90 million&#10;• 19 91: 87 million&#10;• 2000: 110 million&#10;• 2001: 108 million&#10;• 2008: 115 million&#10;• 2009: 105 million&#10;• Early 2020: 130 million&#10;• Mid 2020: 105 million.&#10;The Industrial Production (2017 equals 100) curve begins at 55 in 19 85 and increases steadily to the beginning of each recession, falls through the recession, and increases again after the recession ends. The general trend of the curve is upward. This closely follows the pattern of private employment. The curve passes through the following values:&#10;• 19 90: 62 million&#10;• 19 91: 60 million&#10;• 2000: 90 million&#10;• 2001: 85 million&#10;• 2008: 98 million&#10;• 2009: 80 million&#10;• Early 2020: 95 million&#10;• Mid 2020: 80 million.&#10;Graph (b) Percent Change from Year Earlier has a horizontal axis that shows the years from 19 90 to 2020 in increments of 5 years. The vertical axis shows markings from negative 20 to 15 percent in increments of 5 percent. Four vertical bars extend from the horizontal axis and represent recessions. The bars extend across the following years:&#10;• 19 90 to 19 91&#10;• 2001&#10;• 2008 to 2009&#10;• 2020.&#10;Two curves representing the rate of change in Private employment (in millions) and Industrial Production are plotted on the graph.&#10;The Private employment curve begins at 4.5 in 19 85 and fluctuates with a general pattern that increases at the beginning of each recession, falls through the recession, and increases after the recession is over. The curve passes through the following values:&#10;• 19 90: 2.5 percent&#10;• 19 91: negative 2.5 percent&#10;• 19 99: 2.5 percent&#10;• 2001: negative 2.5 percent&#10;• 2008: 0&#10;• 2009: negative 5 percent&#10;• Early 2020: 2 percent&#10;• Mid 2020: negative 15 percent&#10;• 2021: 15 percent.&#10;The Industrial Production curve begins at 4.5 in 19 85 and greatly fluctuates with a general pattern that increases at the beginning of each recession, falls through the recession, and increases after the recession is over. The curve passes through the following values:&#10;• 19 90: 2.5 percent&#10;• 19 91: negative 2.5 percent&#10;• 19 99: 2.5 percent&#10;• 2001: negative 5 percent&#10;• 2008: 0&#10;• 2009: negative 15 percent&#10;• Early 2020: negative 2 percent&#10;• Mid 2020: negative 18 percent&#10;• 2021: 15 percent.&#10;A note below graph (b) reads, Gray bars indicate periods of recessions.">
            <a:extLst>
              <a:ext uri="{FF2B5EF4-FFF2-40B4-BE49-F238E27FC236}">
                <a16:creationId xmlns:a16="http://schemas.microsoft.com/office/drawing/2014/main" id="{7328BDCB-D794-3BA3-9571-7C4564587581}"/>
              </a:ext>
            </a:extLst>
          </p:cNvPr>
          <p:cNvPicPr>
            <a:picLocks noChangeAspect="1"/>
          </p:cNvPicPr>
          <p:nvPr/>
        </p:nvPicPr>
        <p:blipFill>
          <a:blip r:embed="rId2"/>
          <a:stretch>
            <a:fillRect/>
          </a:stretch>
        </p:blipFill>
        <p:spPr>
          <a:xfrm>
            <a:off x="493877" y="1054147"/>
            <a:ext cx="8346746" cy="3908597"/>
          </a:xfrm>
          <a:prstGeom prst="rect">
            <a:avLst/>
          </a:prstGeom>
        </p:spPr>
      </p:pic>
      <p:sp>
        <p:nvSpPr>
          <p:cNvPr id="6" name="Content Placeholder 5">
            <a:extLst>
              <a:ext uri="{FF2B5EF4-FFF2-40B4-BE49-F238E27FC236}">
                <a16:creationId xmlns:a16="http://schemas.microsoft.com/office/drawing/2014/main" id="{C7BECC49-0757-34E6-E08B-F0C844F8BC51}"/>
              </a:ext>
            </a:extLst>
          </p:cNvPr>
          <p:cNvSpPr txBox="1">
            <a:spLocks noGrp="1"/>
          </p:cNvSpPr>
          <p:nvPr>
            <p:ph sz="quarter" idx="10"/>
          </p:nvPr>
        </p:nvSpPr>
        <p:spPr>
          <a:xfrm>
            <a:off x="379319" y="5064499"/>
            <a:ext cx="8650941" cy="1228413"/>
          </a:xfrm>
          <a:prstGeom prst="rect">
            <a:avLst/>
          </a:prstGeom>
          <a:noFill/>
        </p:spPr>
        <p:txBody>
          <a:bodyPr wrap="square" rtlCol="0">
            <a:spAutoFit/>
          </a:bodyPr>
          <a:lstStyle/>
          <a:p>
            <a:pPr marL="312381" indent="-312381"/>
            <a:r>
              <a:rPr lang="en-US" sz="2294" dirty="0"/>
              <a:t>Major economic indicators show a strong upward trend. </a:t>
            </a:r>
          </a:p>
          <a:p>
            <a:pPr marL="312381" indent="-312381"/>
            <a:r>
              <a:rPr lang="en-US" sz="2294" dirty="0"/>
              <a:t>But they didn’t rise steadily. There were downturns in the early 1990s, the early 2000s, 2007, and 2020.</a:t>
            </a:r>
          </a:p>
        </p:txBody>
      </p:sp>
      <p:sp>
        <p:nvSpPr>
          <p:cNvPr id="2" name="TextBox 1">
            <a:extLst>
              <a:ext uri="{FF2B5EF4-FFF2-40B4-BE49-F238E27FC236}">
                <a16:creationId xmlns:a16="http://schemas.microsoft.com/office/drawing/2014/main" id="{7BAD5791-5AEC-91B8-348B-7221268EF164}"/>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14</a:t>
            </a:fld>
            <a:endParaRPr lang="en-US" dirty="0"/>
          </a:p>
        </p:txBody>
      </p:sp>
    </p:spTree>
    <p:extLst>
      <p:ext uri="{BB962C8B-B14F-4D97-AF65-F5344CB8AC3E}">
        <p14:creationId xmlns:p14="http://schemas.microsoft.com/office/powerpoint/2010/main" val="124088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611560" y="221625"/>
            <a:ext cx="7992888" cy="555625"/>
          </a:xfrm>
        </p:spPr>
        <p:txBody>
          <a:bodyPr/>
          <a:lstStyle/>
          <a:p>
            <a:pPr algn="ctr"/>
            <a:r>
              <a:rPr lang="en-US" dirty="0"/>
              <a:t>The Business Cycle</a:t>
            </a:r>
          </a:p>
        </p:txBody>
      </p:sp>
      <p:sp>
        <p:nvSpPr>
          <p:cNvPr id="306179" name="Rectangle 3"/>
          <p:cNvSpPr>
            <a:spLocks noGrp="1" noChangeArrowheads="1"/>
          </p:cNvSpPr>
          <p:nvPr>
            <p:ph type="body" idx="1"/>
          </p:nvPr>
        </p:nvSpPr>
        <p:spPr>
          <a:xfrm>
            <a:off x="395536" y="897532"/>
            <a:ext cx="8568952" cy="5411788"/>
          </a:xfrm>
        </p:spPr>
        <p:txBody>
          <a:bodyPr/>
          <a:lstStyle/>
          <a:p>
            <a:pPr>
              <a:spcBef>
                <a:spcPts val="0"/>
              </a:spcBef>
            </a:pPr>
            <a:r>
              <a:rPr lang="en-US" dirty="0"/>
              <a:t>The </a:t>
            </a:r>
            <a:r>
              <a:rPr lang="en-US" b="1" dirty="0"/>
              <a:t>business cycle</a:t>
            </a:r>
            <a:r>
              <a:rPr lang="en-US" dirty="0"/>
              <a:t> is the short-run alternation between economic downturns and economic upturns.</a:t>
            </a:r>
            <a:br>
              <a:rPr lang="en-US" dirty="0"/>
            </a:br>
            <a:r>
              <a:rPr lang="en-US" dirty="0"/>
              <a:t> </a:t>
            </a:r>
          </a:p>
          <a:p>
            <a:pPr>
              <a:spcBef>
                <a:spcPts val="0"/>
              </a:spcBef>
            </a:pPr>
            <a:r>
              <a:rPr lang="en-US" dirty="0"/>
              <a:t>A </a:t>
            </a:r>
            <a:r>
              <a:rPr lang="en-US" b="1" dirty="0"/>
              <a:t>depression</a:t>
            </a:r>
            <a:r>
              <a:rPr lang="en-US" dirty="0"/>
              <a:t> is a very deep and prolonged downturn.</a:t>
            </a:r>
            <a:br>
              <a:rPr lang="en-US" dirty="0"/>
            </a:br>
            <a:endParaRPr lang="en-US" b="1" dirty="0"/>
          </a:p>
          <a:p>
            <a:pPr>
              <a:spcBef>
                <a:spcPts val="0"/>
              </a:spcBef>
            </a:pPr>
            <a:r>
              <a:rPr lang="en-US" b="1" dirty="0"/>
              <a:t>Recessions</a:t>
            </a:r>
            <a:r>
              <a:rPr lang="en-US" dirty="0"/>
              <a:t> are periods of economic downturns when output and employment are falling.</a:t>
            </a:r>
            <a:br>
              <a:rPr lang="en-US" dirty="0"/>
            </a:br>
            <a:endParaRPr lang="en-US" b="1" dirty="0"/>
          </a:p>
          <a:p>
            <a:pPr>
              <a:spcBef>
                <a:spcPts val="0"/>
              </a:spcBef>
            </a:pPr>
            <a:r>
              <a:rPr lang="en-US" b="1" dirty="0"/>
              <a:t>Expansions</a:t>
            </a:r>
            <a:r>
              <a:rPr lang="en-US" dirty="0"/>
              <a:t>, sometimes called </a:t>
            </a:r>
            <a:r>
              <a:rPr lang="en-US" i="1" dirty="0"/>
              <a:t>recoveries</a:t>
            </a:r>
            <a:r>
              <a:rPr lang="en-US" dirty="0"/>
              <a:t>, are periods of economic upturns when output and employment are rising.</a:t>
            </a:r>
          </a:p>
          <a:p>
            <a:pPr>
              <a:spcBef>
                <a:spcPts val="0"/>
              </a:spcBef>
            </a:pPr>
            <a:r>
              <a:rPr lang="en-US" dirty="0"/>
              <a:t>The point at which the economy turns from expansion to recession is a </a:t>
            </a:r>
            <a:r>
              <a:rPr lang="en-US" b="1" dirty="0"/>
              <a:t>business-cycle peak</a:t>
            </a:r>
            <a:r>
              <a:rPr lang="en-US" dirty="0"/>
              <a:t>.</a:t>
            </a:r>
            <a:br>
              <a:rPr lang="en-US" dirty="0"/>
            </a:br>
            <a:endParaRPr lang="en-US" dirty="0"/>
          </a:p>
          <a:p>
            <a:pPr>
              <a:spcBef>
                <a:spcPts val="0"/>
              </a:spcBef>
            </a:pPr>
            <a:r>
              <a:rPr lang="en-US" dirty="0"/>
              <a:t>The point at which the economy turns from recession to expansion is a </a:t>
            </a:r>
            <a:r>
              <a:rPr lang="en-US" b="1" dirty="0"/>
              <a:t>business-cycle trough</a:t>
            </a:r>
            <a:r>
              <a:rPr lang="en-US" dirty="0"/>
              <a:t>. </a:t>
            </a:r>
          </a:p>
        </p:txBody>
      </p:sp>
      <p:sp>
        <p:nvSpPr>
          <p:cNvPr id="4" name="TextBox 3">
            <a:extLst>
              <a:ext uri="{FF2B5EF4-FFF2-40B4-BE49-F238E27FC236}">
                <a16:creationId xmlns:a16="http://schemas.microsoft.com/office/drawing/2014/main" id="{DE95653B-E305-456F-AEAD-DC95D6499915}"/>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15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wipe(left)">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wipe(left)">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wipe(left)">
                                      <p:cBhvr>
                                        <p:cTn id="17" dur="500"/>
                                        <p:tgtEl>
                                          <p:spTgt spid="306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6179">
                                            <p:txEl>
                                              <p:pRg st="3" end="3"/>
                                            </p:txEl>
                                          </p:spTgt>
                                        </p:tgtEl>
                                        <p:attrNameLst>
                                          <p:attrName>style.visibility</p:attrName>
                                        </p:attrNameLst>
                                      </p:cBhvr>
                                      <p:to>
                                        <p:strVal val="visible"/>
                                      </p:to>
                                    </p:set>
                                    <p:animEffect transition="in" filter="wipe(left)">
                                      <p:cBhvr>
                                        <p:cTn id="22" dur="500"/>
                                        <p:tgtEl>
                                          <p:spTgt spid="306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6179">
                                            <p:txEl>
                                              <p:pRg st="4" end="4"/>
                                            </p:txEl>
                                          </p:spTgt>
                                        </p:tgtEl>
                                        <p:attrNameLst>
                                          <p:attrName>style.visibility</p:attrName>
                                        </p:attrNameLst>
                                      </p:cBhvr>
                                      <p:to>
                                        <p:strVal val="visible"/>
                                      </p:to>
                                    </p:set>
                                    <p:animEffect transition="in" filter="wipe(left)">
                                      <p:cBhvr>
                                        <p:cTn id="27" dur="500"/>
                                        <p:tgtEl>
                                          <p:spTgt spid="306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6179">
                                            <p:txEl>
                                              <p:pRg st="5" end="5"/>
                                            </p:txEl>
                                          </p:spTgt>
                                        </p:tgtEl>
                                        <p:attrNameLst>
                                          <p:attrName>style.visibility</p:attrName>
                                        </p:attrNameLst>
                                      </p:cBhvr>
                                      <p:to>
                                        <p:strVal val="visible"/>
                                      </p:to>
                                    </p:set>
                                    <p:animEffect transition="in" filter="wipe(left)">
                                      <p:cBhvr>
                                        <p:cTn id="32" dur="500"/>
                                        <p:tgtEl>
                                          <p:spTgt spid="306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Title 1"/>
          <p:cNvSpPr>
            <a:spLocks noGrp="1"/>
          </p:cNvSpPr>
          <p:nvPr>
            <p:ph type="title" idx="4294967295"/>
          </p:nvPr>
        </p:nvSpPr>
        <p:spPr>
          <a:xfrm>
            <a:off x="627109" y="20856"/>
            <a:ext cx="8064895" cy="555625"/>
          </a:xfrm>
        </p:spPr>
        <p:txBody>
          <a:bodyPr/>
          <a:lstStyle/>
          <a:p>
            <a:pPr algn="ctr"/>
            <a:r>
              <a:rPr lang="en-US" dirty="0">
                <a:solidFill>
                  <a:schemeClr val="tx1"/>
                </a:solidFill>
              </a:rPr>
              <a:t>The Business Cycle</a:t>
            </a:r>
          </a:p>
        </p:txBody>
      </p:sp>
      <p:pic>
        <p:nvPicPr>
          <p:cNvPr id="2" name="Picture 1" descr="Krug3e_fig_21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09" y="2016136"/>
            <a:ext cx="7559040" cy="4620240"/>
          </a:xfrm>
          <a:prstGeom prst="rect">
            <a:avLst/>
          </a:prstGeom>
        </p:spPr>
      </p:pic>
      <p:sp>
        <p:nvSpPr>
          <p:cNvPr id="4" name="TextBox 3">
            <a:extLst>
              <a:ext uri="{FF2B5EF4-FFF2-40B4-BE49-F238E27FC236}">
                <a16:creationId xmlns:a16="http://schemas.microsoft.com/office/drawing/2014/main" id="{70871ABC-C028-4A8D-8542-7D530BA2F474}"/>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16</a:t>
            </a:fld>
            <a:endParaRPr lang="en-US" dirty="0"/>
          </a:p>
        </p:txBody>
      </p:sp>
      <p:sp>
        <p:nvSpPr>
          <p:cNvPr id="12" name="TextBox 11">
            <a:extLst>
              <a:ext uri="{FF2B5EF4-FFF2-40B4-BE49-F238E27FC236}">
                <a16:creationId xmlns:a16="http://schemas.microsoft.com/office/drawing/2014/main" id="{D59A2624-38D1-4029-B79A-F23B43F700B5}"/>
              </a:ext>
            </a:extLst>
          </p:cNvPr>
          <p:cNvSpPr txBox="1"/>
          <p:nvPr/>
        </p:nvSpPr>
        <p:spPr>
          <a:xfrm>
            <a:off x="243629" y="692696"/>
            <a:ext cx="8625411" cy="1323439"/>
          </a:xfrm>
          <a:prstGeom prst="rect">
            <a:avLst/>
          </a:prstGeom>
          <a:noFill/>
        </p:spPr>
        <p:txBody>
          <a:bodyPr wrap="square">
            <a:spAutoFit/>
          </a:bodyPr>
          <a:lstStyle/>
          <a:p>
            <a:pPr marL="285750" indent="-285750">
              <a:buFont typeface="Arial" panose="020B0604020202020204" pitchFamily="34" charset="0"/>
              <a:buChar char="•"/>
            </a:pPr>
            <a:r>
              <a:rPr lang="en-US" sz="2000" dirty="0"/>
              <a:t>What happens during a business cycle, and what can be done about it? </a:t>
            </a:r>
          </a:p>
          <a:p>
            <a:pPr marL="285750" indent="-285750">
              <a:buFont typeface="Arial" panose="020B0604020202020204" pitchFamily="34" charset="0"/>
              <a:buChar char="•"/>
            </a:pPr>
            <a:r>
              <a:rPr lang="en-US" sz="2000" dirty="0"/>
              <a:t>The effects of recessions and expansions on unemployment</a:t>
            </a:r>
          </a:p>
          <a:p>
            <a:pPr marL="285750" indent="-285750">
              <a:buFont typeface="Arial" panose="020B0604020202020204" pitchFamily="34" charset="0"/>
              <a:buChar char="•"/>
            </a:pPr>
            <a:r>
              <a:rPr lang="en-US" sz="2000" dirty="0"/>
              <a:t>The effects on aggregate output</a:t>
            </a:r>
          </a:p>
          <a:p>
            <a:pPr marL="285750" indent="-285750">
              <a:buFont typeface="Arial" panose="020B0604020202020204" pitchFamily="34" charset="0"/>
              <a:buChar char="•"/>
            </a:pPr>
            <a:r>
              <a:rPr lang="en-US" sz="2000" dirty="0"/>
              <a:t>The possible role of government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rrowheads="1"/>
          </p:cNvSpPr>
          <p:nvPr>
            <p:ph type="title"/>
          </p:nvPr>
        </p:nvSpPr>
        <p:spPr>
          <a:xfrm>
            <a:off x="593669" y="48795"/>
            <a:ext cx="7992888" cy="555625"/>
          </a:xfrm>
        </p:spPr>
        <p:txBody>
          <a:bodyPr/>
          <a:lstStyle/>
          <a:p>
            <a:pPr algn="ctr"/>
            <a:r>
              <a:rPr lang="en-US" dirty="0"/>
              <a:t>The Business Cycle</a:t>
            </a:r>
          </a:p>
        </p:txBody>
      </p:sp>
      <p:sp>
        <p:nvSpPr>
          <p:cNvPr id="308227" name="Rectangle 3"/>
          <p:cNvSpPr>
            <a:spLocks noGrp="1" noChangeArrowheads="1"/>
          </p:cNvSpPr>
          <p:nvPr>
            <p:ph type="body" idx="1"/>
          </p:nvPr>
        </p:nvSpPr>
        <p:spPr>
          <a:xfrm>
            <a:off x="24801" y="604420"/>
            <a:ext cx="9011696" cy="5411788"/>
          </a:xfrm>
        </p:spPr>
        <p:txBody>
          <a:bodyPr/>
          <a:lstStyle/>
          <a:p>
            <a:r>
              <a:rPr lang="en-US" dirty="0"/>
              <a:t>What happens during a business cycle, and what can be done about it? </a:t>
            </a:r>
          </a:p>
          <a:p>
            <a:pPr lvl="1"/>
            <a:r>
              <a:rPr lang="en-US" dirty="0"/>
              <a:t>The effects of recessions and expansions on unemployment</a:t>
            </a:r>
          </a:p>
          <a:p>
            <a:pPr lvl="1"/>
            <a:r>
              <a:rPr lang="en-US" dirty="0"/>
              <a:t>The effects on aggregate output</a:t>
            </a:r>
          </a:p>
          <a:p>
            <a:pPr lvl="1"/>
            <a:r>
              <a:rPr lang="en-US" dirty="0"/>
              <a:t>The possible role of government policy</a:t>
            </a:r>
          </a:p>
          <a:p>
            <a:endParaRPr lang="en-US" dirty="0"/>
          </a:p>
        </p:txBody>
      </p:sp>
      <p:sp>
        <p:nvSpPr>
          <p:cNvPr id="5" name="TextBox 4">
            <a:extLst>
              <a:ext uri="{FF2B5EF4-FFF2-40B4-BE49-F238E27FC236}">
                <a16:creationId xmlns:a16="http://schemas.microsoft.com/office/drawing/2014/main" id="{0CBEF3C3-24C2-4E89-872A-580FED78311B}"/>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17</a:t>
            </a:fld>
            <a:endParaRPr lang="en-US" dirty="0"/>
          </a:p>
        </p:txBody>
      </p:sp>
      <p:pic>
        <p:nvPicPr>
          <p:cNvPr id="3" name="Picture 2">
            <a:extLst>
              <a:ext uri="{FF2B5EF4-FFF2-40B4-BE49-F238E27FC236}">
                <a16:creationId xmlns:a16="http://schemas.microsoft.com/office/drawing/2014/main" id="{EA41EA0C-F1C0-FE8B-E7C9-D3D143FEFED1}"/>
              </a:ext>
            </a:extLst>
          </p:cNvPr>
          <p:cNvPicPr>
            <a:picLocks noChangeAspect="1"/>
          </p:cNvPicPr>
          <p:nvPr/>
        </p:nvPicPr>
        <p:blipFill>
          <a:blip r:embed="rId3"/>
          <a:stretch>
            <a:fillRect/>
          </a:stretch>
        </p:blipFill>
        <p:spPr>
          <a:xfrm>
            <a:off x="593669" y="2909626"/>
            <a:ext cx="7992888" cy="354208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8227">
                                            <p:txEl>
                                              <p:pRg st="1" end="1"/>
                                            </p:txEl>
                                          </p:spTgt>
                                        </p:tgtEl>
                                        <p:attrNameLst>
                                          <p:attrName>style.visibility</p:attrName>
                                        </p:attrNameLst>
                                      </p:cBhvr>
                                      <p:to>
                                        <p:strVal val="visible"/>
                                      </p:to>
                                    </p:set>
                                    <p:animEffect transition="in" filter="wipe(left)">
                                      <p:cBhvr>
                                        <p:cTn id="10" dur="500"/>
                                        <p:tgtEl>
                                          <p:spTgt spid="3082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8227">
                                            <p:txEl>
                                              <p:pRg st="2" end="2"/>
                                            </p:txEl>
                                          </p:spTgt>
                                        </p:tgtEl>
                                        <p:attrNameLst>
                                          <p:attrName>style.visibility</p:attrName>
                                        </p:attrNameLst>
                                      </p:cBhvr>
                                      <p:to>
                                        <p:strVal val="visible"/>
                                      </p:to>
                                    </p:set>
                                    <p:animEffect transition="in" filter="wipe(left)">
                                      <p:cBhvr>
                                        <p:cTn id="13" dur="500"/>
                                        <p:tgtEl>
                                          <p:spTgt spid="3082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8227">
                                            <p:txEl>
                                              <p:pRg st="3" end="3"/>
                                            </p:txEl>
                                          </p:spTgt>
                                        </p:tgtEl>
                                        <p:attrNameLst>
                                          <p:attrName>style.visibility</p:attrName>
                                        </p:attrNameLst>
                                      </p:cBhvr>
                                      <p:to>
                                        <p:strVal val="visible"/>
                                      </p:to>
                                    </p:set>
                                    <p:animEffect transition="in" filter="wipe(left)">
                                      <p:cBhvr>
                                        <p:cTn id="16" dur="500"/>
                                        <p:tgtEl>
                                          <p:spTgt spid="308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a:xfrm>
            <a:off x="467544" y="198859"/>
            <a:ext cx="7920880" cy="555625"/>
          </a:xfrm>
        </p:spPr>
        <p:txBody>
          <a:bodyPr/>
          <a:lstStyle/>
          <a:p>
            <a:pPr algn="ctr"/>
            <a:r>
              <a:rPr lang="en-US" dirty="0"/>
              <a:t>Taming the Business Cycle</a:t>
            </a:r>
          </a:p>
        </p:txBody>
      </p:sp>
      <p:sp>
        <p:nvSpPr>
          <p:cNvPr id="310275" name="Rectangle 3"/>
          <p:cNvSpPr>
            <a:spLocks noGrp="1" noChangeArrowheads="1"/>
          </p:cNvSpPr>
          <p:nvPr>
            <p:ph type="body" idx="1"/>
          </p:nvPr>
        </p:nvSpPr>
        <p:spPr>
          <a:xfrm>
            <a:off x="179512" y="969540"/>
            <a:ext cx="8712968" cy="5411788"/>
          </a:xfrm>
        </p:spPr>
        <p:txBody>
          <a:bodyPr/>
          <a:lstStyle/>
          <a:p>
            <a:r>
              <a:rPr lang="en-US" dirty="0"/>
              <a:t>The business cycle is a main concern of modern policy makers: they try to smooth out the business cycle. They haven’t been completely successful.</a:t>
            </a:r>
          </a:p>
          <a:p>
            <a:endParaRPr lang="en-US" dirty="0"/>
          </a:p>
          <a:p>
            <a:r>
              <a:rPr lang="en-US" dirty="0"/>
              <a:t>Policy efforts undertaken to reduce the severity of recessions are called </a:t>
            </a:r>
            <a:r>
              <a:rPr lang="en-US" b="1" dirty="0"/>
              <a:t>stabilization policies</a:t>
            </a:r>
            <a:r>
              <a:rPr lang="en-US" dirty="0"/>
              <a:t>. </a:t>
            </a:r>
            <a:br>
              <a:rPr lang="en-US" dirty="0"/>
            </a:br>
            <a:endParaRPr lang="en-US" dirty="0"/>
          </a:p>
          <a:p>
            <a:r>
              <a:rPr lang="en-US" dirty="0"/>
              <a:t>One type of stabilization policy is </a:t>
            </a:r>
            <a:r>
              <a:rPr lang="en-US" b="1" dirty="0"/>
              <a:t>monetary policy</a:t>
            </a:r>
            <a:r>
              <a:rPr lang="en-US" dirty="0"/>
              <a:t>: changes in the quantity of money or the interest rate. </a:t>
            </a:r>
            <a:br>
              <a:rPr lang="en-US" dirty="0"/>
            </a:br>
            <a:endParaRPr lang="en-US" dirty="0"/>
          </a:p>
          <a:p>
            <a:r>
              <a:rPr lang="en-US" dirty="0"/>
              <a:t>The second type of stabilization policy is </a:t>
            </a:r>
            <a:r>
              <a:rPr lang="en-US" b="1" dirty="0"/>
              <a:t>fiscal policy</a:t>
            </a:r>
            <a:r>
              <a:rPr lang="en-US" dirty="0"/>
              <a:t>: changes in tax policy or government spending, or both.</a:t>
            </a:r>
          </a:p>
          <a:p>
            <a:pPr>
              <a:buNone/>
            </a:pPr>
            <a:endParaRPr lang="en-US" dirty="0"/>
          </a:p>
        </p:txBody>
      </p:sp>
      <p:sp>
        <p:nvSpPr>
          <p:cNvPr id="4" name="TextBox 3">
            <a:extLst>
              <a:ext uri="{FF2B5EF4-FFF2-40B4-BE49-F238E27FC236}">
                <a16:creationId xmlns:a16="http://schemas.microsoft.com/office/drawing/2014/main" id="{6893CB62-97BC-467C-952A-2DCF4A9F9819}"/>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5">
                                            <p:txEl>
                                              <p:pRg st="2" end="2"/>
                                            </p:txEl>
                                          </p:spTgt>
                                        </p:tgtEl>
                                        <p:attrNameLst>
                                          <p:attrName>style.visibility</p:attrName>
                                        </p:attrNameLst>
                                      </p:cBhvr>
                                      <p:to>
                                        <p:strVal val="visible"/>
                                      </p:to>
                                    </p:set>
                                    <p:animEffect transition="in" filter="wipe(left)">
                                      <p:cBhvr>
                                        <p:cTn id="12" dur="500"/>
                                        <p:tgtEl>
                                          <p:spTgt spid="3102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5">
                                            <p:txEl>
                                              <p:pRg st="3" end="3"/>
                                            </p:txEl>
                                          </p:spTgt>
                                        </p:tgtEl>
                                        <p:attrNameLst>
                                          <p:attrName>style.visibility</p:attrName>
                                        </p:attrNameLst>
                                      </p:cBhvr>
                                      <p:to>
                                        <p:strVal val="visible"/>
                                      </p:to>
                                    </p:set>
                                    <p:animEffect transition="in" filter="wipe(left)">
                                      <p:cBhvr>
                                        <p:cTn id="17" dur="500"/>
                                        <p:tgtEl>
                                          <p:spTgt spid="3102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0275">
                                            <p:txEl>
                                              <p:pRg st="4" end="4"/>
                                            </p:txEl>
                                          </p:spTgt>
                                        </p:tgtEl>
                                        <p:attrNameLst>
                                          <p:attrName>style.visibility</p:attrName>
                                        </p:attrNameLst>
                                      </p:cBhvr>
                                      <p:to>
                                        <p:strVal val="visible"/>
                                      </p:to>
                                    </p:set>
                                    <p:animEffect transition="in" filter="wipe(left)">
                                      <p:cBhvr>
                                        <p:cTn id="22" dur="500"/>
                                        <p:tgtEl>
                                          <p:spTgt spid="310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876" y="332656"/>
            <a:ext cx="9144000" cy="719821"/>
          </a:xfrm>
        </p:spPr>
        <p:txBody>
          <a:bodyPr/>
          <a:lstStyle/>
          <a:p>
            <a:r>
              <a:rPr lang="en-US" dirty="0"/>
              <a:t>LEARN BY DOING: PRACTICE QUESTION 1</a:t>
            </a:r>
          </a:p>
        </p:txBody>
      </p:sp>
      <p:sp>
        <p:nvSpPr>
          <p:cNvPr id="8" name="Content Placeholder 7"/>
          <p:cNvSpPr>
            <a:spLocks noGrp="1"/>
          </p:cNvSpPr>
          <p:nvPr>
            <p:ph sz="quarter" idx="10"/>
          </p:nvPr>
        </p:nvSpPr>
        <p:spPr>
          <a:xfrm>
            <a:off x="238220" y="1705846"/>
            <a:ext cx="8650752" cy="3437654"/>
          </a:xfrm>
        </p:spPr>
        <p:txBody>
          <a:bodyPr>
            <a:normAutofit/>
          </a:bodyPr>
          <a:lstStyle/>
          <a:p>
            <a:pPr marL="312381" indent="-312381">
              <a:lnSpc>
                <a:spcPct val="120000"/>
              </a:lnSpc>
            </a:pPr>
            <a:r>
              <a:rPr lang="en-US" dirty="0"/>
              <a:t>The use of taxes and government spending to change the overall level of spending in an economy is called:</a:t>
            </a:r>
          </a:p>
          <a:p>
            <a:pPr marL="715814" lvl="1">
              <a:lnSpc>
                <a:spcPct val="120000"/>
              </a:lnSpc>
              <a:buClr>
                <a:schemeClr val="tx1"/>
              </a:buClr>
              <a:buFont typeface="+mj-lt"/>
              <a:buAutoNum type="alphaLcParenR"/>
            </a:pPr>
            <a:r>
              <a:rPr lang="en-US" dirty="0"/>
              <a:t>monetary policy.</a:t>
            </a:r>
          </a:p>
          <a:p>
            <a:pPr marL="715814" lvl="1">
              <a:lnSpc>
                <a:spcPct val="120000"/>
              </a:lnSpc>
              <a:buClr>
                <a:schemeClr val="tx1"/>
              </a:buClr>
              <a:buFont typeface="+mj-lt"/>
              <a:buAutoNum type="alphaLcParenR"/>
            </a:pPr>
            <a:r>
              <a:rPr lang="en-US" dirty="0"/>
              <a:t>fiscal policy.</a:t>
            </a:r>
          </a:p>
          <a:p>
            <a:pPr marL="715814" lvl="1">
              <a:lnSpc>
                <a:spcPct val="120000"/>
              </a:lnSpc>
              <a:buClr>
                <a:schemeClr val="tx1"/>
              </a:buClr>
              <a:buFont typeface="+mj-lt"/>
              <a:buAutoNum type="alphaLcParenR"/>
            </a:pPr>
            <a:r>
              <a:rPr lang="en-US" dirty="0"/>
              <a:t>either monetary or fiscal policy, depending on what is happening to the interest rate.</a:t>
            </a:r>
          </a:p>
        </p:txBody>
      </p:sp>
      <p:sp>
        <p:nvSpPr>
          <p:cNvPr id="2" name="TextBox 1">
            <a:extLst>
              <a:ext uri="{FF2B5EF4-FFF2-40B4-BE49-F238E27FC236}">
                <a16:creationId xmlns:a16="http://schemas.microsoft.com/office/drawing/2014/main" id="{3AF69FFB-818A-7E58-918F-CAEF499AD777}"/>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19</a:t>
            </a:fld>
            <a:endParaRPr lang="en-US" dirty="0"/>
          </a:p>
        </p:txBody>
      </p:sp>
    </p:spTree>
    <p:extLst>
      <p:ext uri="{BB962C8B-B14F-4D97-AF65-F5344CB8AC3E}">
        <p14:creationId xmlns:p14="http://schemas.microsoft.com/office/powerpoint/2010/main" val="227166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37EC6-3651-49C1-891A-A57A1EA7F255}"/>
              </a:ext>
            </a:extLst>
          </p:cNvPr>
          <p:cNvSpPr>
            <a:spLocks noGrp="1"/>
          </p:cNvSpPr>
          <p:nvPr>
            <p:ph idx="1"/>
          </p:nvPr>
        </p:nvSpPr>
        <p:spPr>
          <a:xfrm>
            <a:off x="251520" y="1052736"/>
            <a:ext cx="8496944" cy="5411788"/>
          </a:xfrm>
        </p:spPr>
        <p:txBody>
          <a:bodyPr/>
          <a:lstStyle/>
          <a:p>
            <a:r>
              <a:rPr lang="en-US" sz="2800" dirty="0"/>
              <a:t>What makes macroeconomics different from microeconomics</a:t>
            </a:r>
          </a:p>
          <a:p>
            <a:r>
              <a:rPr lang="en-US" sz="2800" dirty="0"/>
              <a:t>What a business cycle is and why policy makers seek to diminish the severity of business cycles</a:t>
            </a:r>
          </a:p>
          <a:p>
            <a:r>
              <a:rPr lang="en-US" sz="2800" dirty="0"/>
              <a:t>How long-run economic growth determines a country’s standard of living</a:t>
            </a:r>
          </a:p>
          <a:p>
            <a:r>
              <a:rPr lang="en-US" sz="2800" dirty="0"/>
              <a:t>The meaning of inflation and deflation and why price stability is preferred</a:t>
            </a:r>
          </a:p>
          <a:p>
            <a:r>
              <a:rPr lang="en-US" sz="2800" dirty="0"/>
              <a:t>The importance of open economy macroeconomics and how economies interact through trade deficits and trade surpluses</a:t>
            </a:r>
          </a:p>
          <a:p>
            <a:endParaRPr lang="en-US" dirty="0"/>
          </a:p>
        </p:txBody>
      </p:sp>
      <p:sp>
        <p:nvSpPr>
          <p:cNvPr id="4" name="Title 1">
            <a:extLst>
              <a:ext uri="{FF2B5EF4-FFF2-40B4-BE49-F238E27FC236}">
                <a16:creationId xmlns:a16="http://schemas.microsoft.com/office/drawing/2014/main" id="{0FFEC7BF-027E-4EAB-97CD-D4F50106B718}"/>
              </a:ext>
            </a:extLst>
          </p:cNvPr>
          <p:cNvSpPr>
            <a:spLocks noGrp="1"/>
          </p:cNvSpPr>
          <p:nvPr>
            <p:ph type="title"/>
          </p:nvPr>
        </p:nvSpPr>
        <p:spPr>
          <a:xfrm>
            <a:off x="971600" y="249460"/>
            <a:ext cx="8078787" cy="555625"/>
          </a:xfrm>
        </p:spPr>
        <p:txBody>
          <a:bodyPr/>
          <a:lstStyle/>
          <a:p>
            <a:r>
              <a:rPr lang="en-US" dirty="0"/>
              <a:t>WHAT YOU WILL LEARN IN THIS CHAPTER</a:t>
            </a:r>
          </a:p>
        </p:txBody>
      </p:sp>
      <p:sp>
        <p:nvSpPr>
          <p:cNvPr id="5" name="TextBox 4">
            <a:extLst>
              <a:ext uri="{FF2B5EF4-FFF2-40B4-BE49-F238E27FC236}">
                <a16:creationId xmlns:a16="http://schemas.microsoft.com/office/drawing/2014/main" id="{29DDBD5E-E843-419E-9C71-68FB1711558B}"/>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2</a:t>
            </a:fld>
            <a:endParaRPr lang="en-US" dirty="0"/>
          </a:p>
        </p:txBody>
      </p:sp>
    </p:spTree>
    <p:extLst>
      <p:ext uri="{BB962C8B-B14F-4D97-AF65-F5344CB8AC3E}">
        <p14:creationId xmlns:p14="http://schemas.microsoft.com/office/powerpoint/2010/main" val="420961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a:t>LEARN BY DOING: PRACTICE QUESTION 1</a:t>
            </a:r>
            <a:br>
              <a:rPr lang="en-US" dirty="0"/>
            </a:br>
            <a:r>
              <a:rPr lang="en-US" dirty="0"/>
              <a:t>(Answer)</a:t>
            </a:r>
          </a:p>
        </p:txBody>
      </p:sp>
      <p:sp>
        <p:nvSpPr>
          <p:cNvPr id="8" name="Content Placeholder 7"/>
          <p:cNvSpPr>
            <a:spLocks noGrp="1"/>
          </p:cNvSpPr>
          <p:nvPr>
            <p:ph sz="quarter" idx="10"/>
          </p:nvPr>
        </p:nvSpPr>
        <p:spPr>
          <a:xfrm>
            <a:off x="238220" y="1705846"/>
            <a:ext cx="8650752" cy="4486525"/>
          </a:xfrm>
        </p:spPr>
        <p:txBody>
          <a:bodyPr>
            <a:normAutofit/>
          </a:bodyPr>
          <a:lstStyle/>
          <a:p>
            <a:pPr marL="312381" indent="-312381"/>
            <a:r>
              <a:rPr lang="en-US" dirty="0"/>
              <a:t>The use of taxes and government spending to change the overall level of spending in an economy is called:</a:t>
            </a:r>
          </a:p>
          <a:p>
            <a:pPr marL="635968" lvl="1" indent="-323588">
              <a:buClr>
                <a:schemeClr val="tx1"/>
              </a:buClr>
              <a:buFont typeface="+mj-lt"/>
              <a:buAutoNum type="alphaLcParenR"/>
            </a:pPr>
            <a:r>
              <a:rPr lang="en-US" dirty="0"/>
              <a:t>monetary policy.</a:t>
            </a:r>
          </a:p>
          <a:p>
            <a:pPr marL="635968" lvl="1" indent="-323588">
              <a:buClr>
                <a:schemeClr val="tx1"/>
              </a:buClr>
              <a:buFont typeface="+mj-lt"/>
              <a:buAutoNum type="alphaLcParenR"/>
            </a:pPr>
            <a:r>
              <a:rPr lang="en-US" b="1" dirty="0"/>
              <a:t>fiscal policy. (correct answer)</a:t>
            </a:r>
          </a:p>
          <a:p>
            <a:pPr marL="635968" lvl="1" indent="-323588">
              <a:buClr>
                <a:schemeClr val="tx1"/>
              </a:buClr>
              <a:buFont typeface="+mj-lt"/>
              <a:buAutoNum type="alphaLcParenR"/>
            </a:pPr>
            <a:r>
              <a:rPr lang="en-US" dirty="0"/>
              <a:t>either monetary or fiscal policy, depending on what is happening to the interest rate.</a:t>
            </a:r>
          </a:p>
        </p:txBody>
      </p:sp>
      <p:sp>
        <p:nvSpPr>
          <p:cNvPr id="2" name="TextBox 1">
            <a:extLst>
              <a:ext uri="{FF2B5EF4-FFF2-40B4-BE49-F238E27FC236}">
                <a16:creationId xmlns:a16="http://schemas.microsoft.com/office/drawing/2014/main" id="{92B694E2-8C09-1199-15D5-9E5293D66D9D}"/>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20</a:t>
            </a:fld>
            <a:endParaRPr lang="en-US" dirty="0"/>
          </a:p>
        </p:txBody>
      </p:sp>
    </p:spTree>
    <p:extLst>
      <p:ext uri="{BB962C8B-B14F-4D97-AF65-F5344CB8AC3E}">
        <p14:creationId xmlns:p14="http://schemas.microsoft.com/office/powerpoint/2010/main" val="427505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8" name="Rectangle 6"/>
          <p:cNvSpPr>
            <a:spLocks noChangeArrowheads="1"/>
          </p:cNvSpPr>
          <p:nvPr/>
        </p:nvSpPr>
        <p:spPr bwMode="auto">
          <a:xfrm>
            <a:off x="899592" y="63500"/>
            <a:ext cx="7992888" cy="620688"/>
          </a:xfrm>
          <a:prstGeom prst="rect">
            <a:avLst/>
          </a:prstGeom>
          <a:noFill/>
          <a:ln w="9525">
            <a:noFill/>
            <a:miter lim="800000"/>
            <a:headEnd/>
            <a:tailEnd/>
          </a:ln>
        </p:spPr>
        <p:txBody>
          <a:bodyPr/>
          <a:lstStyle/>
          <a:p>
            <a:pPr marL="342900" indent="-342900">
              <a:lnSpc>
                <a:spcPct val="100000"/>
              </a:lnSpc>
              <a:spcBef>
                <a:spcPct val="20000"/>
              </a:spcBef>
              <a:buClrTx/>
            </a:pPr>
            <a:r>
              <a:rPr lang="en-US" sz="2800" b="1" dirty="0">
                <a:solidFill>
                  <a:schemeClr val="bg1"/>
                </a:solidFill>
              </a:rPr>
              <a:t>Comparing Recessions</a:t>
            </a:r>
          </a:p>
        </p:txBody>
      </p:sp>
      <p:pic>
        <p:nvPicPr>
          <p:cNvPr id="264200" name="Picture 8"/>
          <p:cNvPicPr>
            <a:picLocks noChangeAspect="1" noChangeArrowheads="1"/>
          </p:cNvPicPr>
          <p:nvPr/>
        </p:nvPicPr>
        <p:blipFill>
          <a:blip r:embed="rId3" cstate="print"/>
          <a:srcRect/>
          <a:stretch>
            <a:fillRect/>
          </a:stretch>
        </p:blipFill>
        <p:spPr bwMode="auto">
          <a:xfrm>
            <a:off x="539552" y="373844"/>
            <a:ext cx="7842745" cy="2664296"/>
          </a:xfrm>
          <a:prstGeom prst="rect">
            <a:avLst/>
          </a:prstGeom>
          <a:noFill/>
        </p:spPr>
      </p:pic>
      <p:pic>
        <p:nvPicPr>
          <p:cNvPr id="3" name="Content Placeholder 2" descr="Krug3e_fig_21_05.jpg"/>
          <p:cNvPicPr>
            <a:picLocks noGrp="1" noChangeAspect="1"/>
          </p:cNvPicPr>
          <p:nvPr>
            <p:ph sz="half" idx="2"/>
          </p:nvPr>
        </p:nvPicPr>
        <p:blipFill>
          <a:blip r:embed="rId4">
            <a:extLst>
              <a:ext uri="{28A0092B-C50C-407E-A947-70E740481C1C}">
                <a14:useLocalDpi xmlns:a14="http://schemas.microsoft.com/office/drawing/2010/main" val="0"/>
              </a:ext>
            </a:extLst>
          </a:blip>
          <a:srcRect t="-52491" b="-52491"/>
          <a:stretch>
            <a:fillRect/>
          </a:stretch>
        </p:blipFill>
        <p:spPr>
          <a:xfrm>
            <a:off x="284460" y="2060848"/>
            <a:ext cx="8352928" cy="5293895"/>
          </a:xfrm>
        </p:spPr>
      </p:pic>
      <p:sp>
        <p:nvSpPr>
          <p:cNvPr id="5" name="TextBox 4">
            <a:extLst>
              <a:ext uri="{FF2B5EF4-FFF2-40B4-BE49-F238E27FC236}">
                <a16:creationId xmlns:a16="http://schemas.microsoft.com/office/drawing/2014/main" id="{E16DA295-3EB9-42F1-ADC4-9D34A7F2FB2C}"/>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21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4200"/>
                                        </p:tgtEl>
                                        <p:attrNameLst>
                                          <p:attrName>style.visibility</p:attrName>
                                        </p:attrNameLst>
                                      </p:cBhvr>
                                      <p:to>
                                        <p:strVal val="visible"/>
                                      </p:to>
                                    </p:set>
                                    <p:anim calcmode="lin" valueType="num">
                                      <p:cBhvr>
                                        <p:cTn id="7" dur="500" fill="hold"/>
                                        <p:tgtEl>
                                          <p:spTgt spid="264200"/>
                                        </p:tgtEl>
                                        <p:attrNameLst>
                                          <p:attrName>ppt_w</p:attrName>
                                        </p:attrNameLst>
                                      </p:cBhvr>
                                      <p:tavLst>
                                        <p:tav tm="0">
                                          <p:val>
                                            <p:fltVal val="0"/>
                                          </p:val>
                                        </p:tav>
                                        <p:tav tm="100000">
                                          <p:val>
                                            <p:strVal val="#ppt_w"/>
                                          </p:val>
                                        </p:tav>
                                      </p:tavLst>
                                    </p:anim>
                                    <p:anim calcmode="lin" valueType="num">
                                      <p:cBhvr>
                                        <p:cTn id="8" dur="500" fill="hold"/>
                                        <p:tgtEl>
                                          <p:spTgt spid="264200"/>
                                        </p:tgtEl>
                                        <p:attrNameLst>
                                          <p:attrName>ppt_h</p:attrName>
                                        </p:attrNameLst>
                                      </p:cBhvr>
                                      <p:tavLst>
                                        <p:tav tm="0">
                                          <p:val>
                                            <p:fltVal val="0"/>
                                          </p:val>
                                        </p:tav>
                                        <p:tav tm="100000">
                                          <p:val>
                                            <p:strVal val="#ppt_h"/>
                                          </p:val>
                                        </p:tav>
                                      </p:tavLst>
                                    </p:anim>
                                    <p:animEffect transition="in" filter="fade">
                                      <p:cBhvr>
                                        <p:cTn id="9" dur="500"/>
                                        <p:tgtEl>
                                          <p:spTgt spid="26420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5556" y="33635"/>
            <a:ext cx="7992888" cy="555625"/>
          </a:xfrm>
        </p:spPr>
        <p:txBody>
          <a:bodyPr/>
          <a:lstStyle/>
          <a:p>
            <a:pPr algn="ctr"/>
            <a:r>
              <a:rPr lang="en-US" dirty="0"/>
              <a:t>Long Run Growth in U.S.</a:t>
            </a:r>
          </a:p>
        </p:txBody>
      </p:sp>
      <p:sp>
        <p:nvSpPr>
          <p:cNvPr id="6" name="TextBox 5">
            <a:extLst>
              <a:ext uri="{FF2B5EF4-FFF2-40B4-BE49-F238E27FC236}">
                <a16:creationId xmlns:a16="http://schemas.microsoft.com/office/drawing/2014/main" id="{4817C5D6-F279-4B94-BD51-A14EBD86A06E}"/>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22</a:t>
            </a:fld>
            <a:endParaRPr lang="en-US" dirty="0"/>
          </a:p>
        </p:txBody>
      </p:sp>
      <p:pic>
        <p:nvPicPr>
          <p:cNvPr id="7" name="Picture 6">
            <a:extLst>
              <a:ext uri="{FF2B5EF4-FFF2-40B4-BE49-F238E27FC236}">
                <a16:creationId xmlns:a16="http://schemas.microsoft.com/office/drawing/2014/main" id="{DD95A4C2-0D50-2D94-520C-AFB7829C08ED}"/>
              </a:ext>
            </a:extLst>
          </p:cNvPr>
          <p:cNvPicPr>
            <a:picLocks noChangeAspect="1"/>
          </p:cNvPicPr>
          <p:nvPr/>
        </p:nvPicPr>
        <p:blipFill>
          <a:blip r:embed="rId3"/>
          <a:stretch>
            <a:fillRect/>
          </a:stretch>
        </p:blipFill>
        <p:spPr>
          <a:xfrm>
            <a:off x="395536" y="570964"/>
            <a:ext cx="8172908" cy="60965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971600" y="60325"/>
            <a:ext cx="7992888" cy="555625"/>
          </a:xfrm>
        </p:spPr>
        <p:txBody>
          <a:bodyPr/>
          <a:lstStyle/>
          <a:p>
            <a:pPr algn="ctr"/>
            <a:r>
              <a:rPr lang="en-US" dirty="0"/>
              <a:t>Long-Run Economic Growth</a:t>
            </a:r>
          </a:p>
        </p:txBody>
      </p:sp>
      <p:sp>
        <p:nvSpPr>
          <p:cNvPr id="313347" name="Rectangle 3"/>
          <p:cNvSpPr>
            <a:spLocks noGrp="1" noChangeArrowheads="1"/>
          </p:cNvSpPr>
          <p:nvPr>
            <p:ph type="body" idx="1"/>
          </p:nvPr>
        </p:nvSpPr>
        <p:spPr>
          <a:xfrm>
            <a:off x="287524" y="723106"/>
            <a:ext cx="8568952" cy="5411788"/>
          </a:xfrm>
        </p:spPr>
        <p:txBody>
          <a:bodyPr/>
          <a:lstStyle/>
          <a:p>
            <a:r>
              <a:rPr lang="en-US" sz="2000" b="1" dirty="0"/>
              <a:t>Long-run economic growth</a:t>
            </a:r>
            <a:r>
              <a:rPr lang="en-US" sz="2000" dirty="0"/>
              <a:t> is the sustained upward trend in the economy’s output over time.</a:t>
            </a:r>
            <a:br>
              <a:rPr lang="en-US" sz="2000" dirty="0"/>
            </a:br>
            <a:r>
              <a:rPr lang="en-US" sz="2000" dirty="0"/>
              <a:t>A country can achieve a permanent increase in the standard of living of its citizens only through long-run growth.  </a:t>
            </a:r>
            <a:br>
              <a:rPr lang="en-US" sz="2000" dirty="0"/>
            </a:br>
            <a:r>
              <a:rPr lang="en-US" sz="2000" dirty="0"/>
              <a:t>A central concern of macroeconomics is what determines long-run economic growth.</a:t>
            </a:r>
          </a:p>
          <a:p>
            <a:endParaRPr lang="en-US" dirty="0"/>
          </a:p>
        </p:txBody>
      </p:sp>
      <p:sp>
        <p:nvSpPr>
          <p:cNvPr id="4" name="TextBox 3">
            <a:extLst>
              <a:ext uri="{FF2B5EF4-FFF2-40B4-BE49-F238E27FC236}">
                <a16:creationId xmlns:a16="http://schemas.microsoft.com/office/drawing/2014/main" id="{C2C65BF5-CB9A-4815-838C-A6B1F8EC44F5}"/>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23</a:t>
            </a:fld>
            <a:endParaRPr lang="en-US" dirty="0"/>
          </a:p>
        </p:txBody>
      </p:sp>
      <p:pic>
        <p:nvPicPr>
          <p:cNvPr id="3" name="Picture 2">
            <a:extLst>
              <a:ext uri="{FF2B5EF4-FFF2-40B4-BE49-F238E27FC236}">
                <a16:creationId xmlns:a16="http://schemas.microsoft.com/office/drawing/2014/main" id="{545E2BE7-8C93-690B-317E-A11DF34C8299}"/>
              </a:ext>
            </a:extLst>
          </p:cNvPr>
          <p:cNvPicPr>
            <a:picLocks noChangeAspect="1"/>
          </p:cNvPicPr>
          <p:nvPr/>
        </p:nvPicPr>
        <p:blipFill>
          <a:blip r:embed="rId3"/>
          <a:stretch>
            <a:fillRect/>
          </a:stretch>
        </p:blipFill>
        <p:spPr>
          <a:xfrm>
            <a:off x="822405" y="2852936"/>
            <a:ext cx="7566019" cy="36724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665566" y="87092"/>
            <a:ext cx="7992888" cy="555625"/>
          </a:xfrm>
        </p:spPr>
        <p:txBody>
          <a:bodyPr/>
          <a:lstStyle/>
          <a:p>
            <a:pPr algn="ctr"/>
            <a:r>
              <a:rPr lang="en-US" dirty="0"/>
              <a:t>Inflation and Deflation</a:t>
            </a:r>
          </a:p>
        </p:txBody>
      </p:sp>
      <p:sp>
        <p:nvSpPr>
          <p:cNvPr id="316419" name="Rectangle 3"/>
          <p:cNvSpPr>
            <a:spLocks noGrp="1" noChangeArrowheads="1"/>
          </p:cNvSpPr>
          <p:nvPr>
            <p:ph type="body" idx="1"/>
          </p:nvPr>
        </p:nvSpPr>
        <p:spPr>
          <a:xfrm>
            <a:off x="251520" y="615371"/>
            <a:ext cx="8784976" cy="5411788"/>
          </a:xfrm>
        </p:spPr>
        <p:txBody>
          <a:bodyPr/>
          <a:lstStyle/>
          <a:p>
            <a:pPr>
              <a:buClr>
                <a:schemeClr val="tx1"/>
              </a:buClr>
            </a:pPr>
            <a:r>
              <a:rPr lang="en-US" sz="1800" dirty="0"/>
              <a:t>A rising aggregate price level is </a:t>
            </a:r>
            <a:r>
              <a:rPr lang="en-US" sz="1800" b="1" dirty="0"/>
              <a:t>inflation</a:t>
            </a:r>
            <a:r>
              <a:rPr lang="en-US" sz="1800" dirty="0"/>
              <a:t>. </a:t>
            </a:r>
          </a:p>
          <a:p>
            <a:pPr>
              <a:buClr>
                <a:schemeClr val="tx1"/>
              </a:buClr>
            </a:pPr>
            <a:r>
              <a:rPr lang="en-US" sz="1800" dirty="0"/>
              <a:t>A falling aggregate price level is </a:t>
            </a:r>
            <a:r>
              <a:rPr lang="en-US" sz="1800" b="1" dirty="0"/>
              <a:t>deflation</a:t>
            </a:r>
            <a:r>
              <a:rPr lang="en-US" sz="1800" dirty="0"/>
              <a:t>.</a:t>
            </a:r>
          </a:p>
          <a:p>
            <a:pPr>
              <a:buClr>
                <a:schemeClr val="tx1"/>
              </a:buClr>
            </a:pPr>
            <a:r>
              <a:rPr lang="en-US" sz="1800" dirty="0"/>
              <a:t>The </a:t>
            </a:r>
            <a:r>
              <a:rPr lang="en-US" sz="1800" b="1" dirty="0"/>
              <a:t>inflation rate</a:t>
            </a:r>
            <a:r>
              <a:rPr lang="en-US" sz="1800" dirty="0"/>
              <a:t> is the annual percent change in the aggregate price level.</a:t>
            </a:r>
          </a:p>
          <a:p>
            <a:pPr>
              <a:buClr>
                <a:schemeClr val="tx1"/>
              </a:buClr>
            </a:pPr>
            <a:r>
              <a:rPr lang="en-US" sz="1800" dirty="0"/>
              <a:t>The economy has </a:t>
            </a:r>
            <a:r>
              <a:rPr lang="en-US" sz="1800" b="1" dirty="0"/>
              <a:t>price stability</a:t>
            </a:r>
            <a:r>
              <a:rPr lang="en-US" sz="1800" dirty="0"/>
              <a:t> when the aggregate price level is changing only slowly. </a:t>
            </a:r>
          </a:p>
          <a:p>
            <a:endParaRPr lang="en-US" dirty="0"/>
          </a:p>
        </p:txBody>
      </p:sp>
      <p:sp>
        <p:nvSpPr>
          <p:cNvPr id="4" name="TextBox 3">
            <a:extLst>
              <a:ext uri="{FF2B5EF4-FFF2-40B4-BE49-F238E27FC236}">
                <a16:creationId xmlns:a16="http://schemas.microsoft.com/office/drawing/2014/main" id="{E956C4BE-166F-4B13-8A9B-663E9B5DE172}"/>
              </a:ext>
            </a:extLst>
          </p:cNvPr>
          <p:cNvSpPr txBox="1"/>
          <p:nvPr/>
        </p:nvSpPr>
        <p:spPr>
          <a:xfrm>
            <a:off x="8658454" y="6406166"/>
            <a:ext cx="601192" cy="369332"/>
          </a:xfrm>
          <a:prstGeom prst="rect">
            <a:avLst/>
          </a:prstGeom>
          <a:noFill/>
        </p:spPr>
        <p:txBody>
          <a:bodyPr wrap="square" rtlCol="0">
            <a:spAutoFit/>
          </a:bodyPr>
          <a:lstStyle/>
          <a:p>
            <a:fld id="{A8C7DA56-8494-4D38-A67D-CE4B83136C9E}" type="slidenum">
              <a:rPr lang="en-US" smtClean="0"/>
              <a:t>24</a:t>
            </a:fld>
            <a:endParaRPr lang="en-US" dirty="0"/>
          </a:p>
        </p:txBody>
      </p:sp>
      <p:pic>
        <p:nvPicPr>
          <p:cNvPr id="7" name="Picture 6">
            <a:extLst>
              <a:ext uri="{FF2B5EF4-FFF2-40B4-BE49-F238E27FC236}">
                <a16:creationId xmlns:a16="http://schemas.microsoft.com/office/drawing/2014/main" id="{B40F39B2-4815-466E-8DF6-FE454B735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89" y="2206134"/>
            <a:ext cx="8333021" cy="43243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wipe(left)">
                                      <p:cBhvr>
                                        <p:cTn id="7" dur="500"/>
                                        <p:tgtEl>
                                          <p:spTgt spid="316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6419">
                                            <p:txEl>
                                              <p:pRg st="1" end="1"/>
                                            </p:txEl>
                                          </p:spTgt>
                                        </p:tgtEl>
                                        <p:attrNameLst>
                                          <p:attrName>style.visibility</p:attrName>
                                        </p:attrNameLst>
                                      </p:cBhvr>
                                      <p:to>
                                        <p:strVal val="visible"/>
                                      </p:to>
                                    </p:set>
                                    <p:animEffect transition="in" filter="wipe(left)">
                                      <p:cBhvr>
                                        <p:cTn id="12" dur="500"/>
                                        <p:tgtEl>
                                          <p:spTgt spid="316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6419">
                                            <p:txEl>
                                              <p:pRg st="2" end="2"/>
                                            </p:txEl>
                                          </p:spTgt>
                                        </p:tgtEl>
                                        <p:attrNameLst>
                                          <p:attrName>style.visibility</p:attrName>
                                        </p:attrNameLst>
                                      </p:cBhvr>
                                      <p:to>
                                        <p:strVal val="visible"/>
                                      </p:to>
                                    </p:set>
                                    <p:animEffect transition="in" filter="wipe(left)">
                                      <p:cBhvr>
                                        <p:cTn id="17" dur="500"/>
                                        <p:tgtEl>
                                          <p:spTgt spid="316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6419">
                                            <p:txEl>
                                              <p:pRg st="3" end="3"/>
                                            </p:txEl>
                                          </p:spTgt>
                                        </p:tgtEl>
                                        <p:attrNameLst>
                                          <p:attrName>style.visibility</p:attrName>
                                        </p:attrNameLst>
                                      </p:cBhvr>
                                      <p:to>
                                        <p:strVal val="visible"/>
                                      </p:to>
                                    </p:set>
                                    <p:animEffect transition="in" filter="wipe(left)">
                                      <p:cBhvr>
                                        <p:cTn id="22" dur="500"/>
                                        <p:tgtEl>
                                          <p:spTgt spid="316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539552" y="62958"/>
            <a:ext cx="7992888" cy="555625"/>
          </a:xfrm>
        </p:spPr>
        <p:txBody>
          <a:bodyPr/>
          <a:lstStyle/>
          <a:p>
            <a:pPr algn="ctr"/>
            <a:r>
              <a:rPr lang="en-US" dirty="0"/>
              <a:t>International Imbalances</a:t>
            </a:r>
            <a:endParaRPr lang="en-US" b="0" dirty="0"/>
          </a:p>
        </p:txBody>
      </p:sp>
      <p:sp>
        <p:nvSpPr>
          <p:cNvPr id="286723" name="Rectangle 3"/>
          <p:cNvSpPr>
            <a:spLocks noGrp="1" noChangeArrowheads="1"/>
          </p:cNvSpPr>
          <p:nvPr>
            <p:ph type="body" idx="1"/>
          </p:nvPr>
        </p:nvSpPr>
        <p:spPr>
          <a:xfrm>
            <a:off x="185570" y="615950"/>
            <a:ext cx="8640960" cy="2092970"/>
          </a:xfrm>
        </p:spPr>
        <p:txBody>
          <a:bodyPr/>
          <a:lstStyle/>
          <a:p>
            <a:r>
              <a:rPr lang="en-US" sz="2000" dirty="0"/>
              <a:t>An </a:t>
            </a:r>
            <a:r>
              <a:rPr lang="en-US" sz="2000" b="1" dirty="0"/>
              <a:t>open economy </a:t>
            </a:r>
            <a:r>
              <a:rPr lang="en-US" sz="2000" dirty="0"/>
              <a:t>is an economy that trades goods and services with other countries.</a:t>
            </a:r>
          </a:p>
          <a:p>
            <a:r>
              <a:rPr lang="en-US" sz="2000" dirty="0"/>
              <a:t>A country runs a </a:t>
            </a:r>
            <a:r>
              <a:rPr lang="en-US" sz="2000" b="1" dirty="0"/>
              <a:t>trade deficit </a:t>
            </a:r>
            <a:r>
              <a:rPr lang="en-US" sz="2000" dirty="0"/>
              <a:t>when the value of goods and services bought from foreigners is more than the value of goods and services it sells to them. </a:t>
            </a:r>
          </a:p>
          <a:p>
            <a:r>
              <a:rPr lang="en-US" sz="2000" dirty="0"/>
              <a:t>It runs a </a:t>
            </a:r>
            <a:r>
              <a:rPr lang="en-US" sz="2000" b="1" dirty="0"/>
              <a:t>trade surplus </a:t>
            </a:r>
            <a:r>
              <a:rPr lang="en-US" sz="2000" dirty="0"/>
              <a:t>when the value of goods and services bought from foreigners is less than the value of the goods and services it sells to them.</a:t>
            </a:r>
          </a:p>
          <a:p>
            <a:endParaRPr lang="en-US" sz="2000" dirty="0"/>
          </a:p>
          <a:p>
            <a:endParaRPr lang="en-US" dirty="0"/>
          </a:p>
        </p:txBody>
      </p:sp>
      <p:sp>
        <p:nvSpPr>
          <p:cNvPr id="4" name="TextBox 3">
            <a:extLst>
              <a:ext uri="{FF2B5EF4-FFF2-40B4-BE49-F238E27FC236}">
                <a16:creationId xmlns:a16="http://schemas.microsoft.com/office/drawing/2014/main" id="{4CE2D7E0-0401-4FA0-A275-D407112889D8}"/>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25</a:t>
            </a:fld>
            <a:endParaRPr lang="en-US" dirty="0"/>
          </a:p>
        </p:txBody>
      </p:sp>
      <p:pic>
        <p:nvPicPr>
          <p:cNvPr id="2" name="Picture 1">
            <a:extLst>
              <a:ext uri="{FF2B5EF4-FFF2-40B4-BE49-F238E27FC236}">
                <a16:creationId xmlns:a16="http://schemas.microsoft.com/office/drawing/2014/main" id="{3A299297-C77F-3D34-BA98-F2D66450D620}"/>
              </a:ext>
            </a:extLst>
          </p:cNvPr>
          <p:cNvPicPr>
            <a:picLocks noChangeAspect="1"/>
          </p:cNvPicPr>
          <p:nvPr/>
        </p:nvPicPr>
        <p:blipFill>
          <a:blip r:embed="rId3"/>
          <a:stretch>
            <a:fillRect/>
          </a:stretch>
        </p:blipFill>
        <p:spPr>
          <a:xfrm>
            <a:off x="755576" y="2969905"/>
            <a:ext cx="7776864" cy="35960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260648"/>
            <a:ext cx="9144000" cy="719821"/>
          </a:xfrm>
        </p:spPr>
        <p:txBody>
          <a:bodyPr/>
          <a:lstStyle/>
          <a:p>
            <a:r>
              <a:rPr lang="en-US" dirty="0"/>
              <a:t>LEARN BY DOING: PRACTICE QUESTION 2</a:t>
            </a:r>
          </a:p>
        </p:txBody>
      </p:sp>
      <p:sp>
        <p:nvSpPr>
          <p:cNvPr id="8" name="Content Placeholder 7"/>
          <p:cNvSpPr>
            <a:spLocks noGrp="1"/>
          </p:cNvSpPr>
          <p:nvPr>
            <p:ph sz="quarter" idx="10"/>
          </p:nvPr>
        </p:nvSpPr>
        <p:spPr/>
        <p:txBody>
          <a:bodyPr>
            <a:normAutofit/>
          </a:bodyPr>
          <a:lstStyle/>
          <a:p>
            <a:pPr marL="312381" indent="-312381">
              <a:lnSpc>
                <a:spcPct val="110000"/>
              </a:lnSpc>
            </a:pPr>
            <a:r>
              <a:rPr lang="en-US" sz="2118" dirty="0"/>
              <a:t>This year the value of a country’s imports is equal to $1.2 billion, and the value of its exports is equal to $1.3 billion. This country is running a:</a:t>
            </a:r>
          </a:p>
          <a:p>
            <a:pPr marL="715814" lvl="1">
              <a:lnSpc>
                <a:spcPct val="110000"/>
              </a:lnSpc>
              <a:buFont typeface="+mj-lt"/>
              <a:buAutoNum type="alphaLcParenR"/>
            </a:pPr>
            <a:r>
              <a:rPr lang="en-US" sz="2118" dirty="0"/>
              <a:t>trade surplus.</a:t>
            </a:r>
          </a:p>
          <a:p>
            <a:pPr marL="715814" lvl="1">
              <a:lnSpc>
                <a:spcPct val="110000"/>
              </a:lnSpc>
              <a:buFont typeface="+mj-lt"/>
              <a:buAutoNum type="alphaLcParenR"/>
            </a:pPr>
            <a:r>
              <a:rPr lang="en-US" sz="2118" dirty="0"/>
              <a:t>trade deficit.</a:t>
            </a:r>
          </a:p>
        </p:txBody>
      </p:sp>
      <p:sp>
        <p:nvSpPr>
          <p:cNvPr id="2" name="TextBox 1">
            <a:extLst>
              <a:ext uri="{FF2B5EF4-FFF2-40B4-BE49-F238E27FC236}">
                <a16:creationId xmlns:a16="http://schemas.microsoft.com/office/drawing/2014/main" id="{7C8675FA-D7F6-C808-8564-4434D14A2AFF}"/>
              </a:ext>
            </a:extLst>
          </p:cNvPr>
          <p:cNvSpPr txBox="1"/>
          <p:nvPr/>
        </p:nvSpPr>
        <p:spPr>
          <a:xfrm>
            <a:off x="8532440" y="6309320"/>
            <a:ext cx="601192" cy="369332"/>
          </a:xfrm>
          <a:prstGeom prst="rect">
            <a:avLst/>
          </a:prstGeom>
          <a:noFill/>
        </p:spPr>
        <p:txBody>
          <a:bodyPr wrap="square" rtlCol="0">
            <a:spAutoFit/>
          </a:bodyPr>
          <a:lstStyle/>
          <a:p>
            <a:fld id="{A8C7DA56-8494-4D38-A67D-CE4B83136C9E}" type="slidenum">
              <a:rPr lang="en-US" smtClean="0"/>
              <a:t>26</a:t>
            </a:fld>
            <a:endParaRPr lang="en-US" dirty="0"/>
          </a:p>
        </p:txBody>
      </p:sp>
    </p:spTree>
    <p:extLst>
      <p:ext uri="{BB962C8B-B14F-4D97-AF65-F5344CB8AC3E}">
        <p14:creationId xmlns:p14="http://schemas.microsoft.com/office/powerpoint/2010/main" val="347139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a:t>LEARN BY DOING: PRACTICE QUESTION 2</a:t>
            </a:r>
            <a:br>
              <a:rPr lang="en-US" dirty="0"/>
            </a:br>
            <a:r>
              <a:rPr lang="en-US" dirty="0"/>
              <a:t>(Answer)</a:t>
            </a:r>
          </a:p>
        </p:txBody>
      </p:sp>
      <p:sp>
        <p:nvSpPr>
          <p:cNvPr id="8" name="Content Placeholder 7"/>
          <p:cNvSpPr>
            <a:spLocks noGrp="1"/>
          </p:cNvSpPr>
          <p:nvPr>
            <p:ph sz="quarter" idx="10"/>
          </p:nvPr>
        </p:nvSpPr>
        <p:spPr/>
        <p:txBody>
          <a:bodyPr>
            <a:normAutofit/>
          </a:bodyPr>
          <a:lstStyle/>
          <a:p>
            <a:pPr marL="312381" indent="-312381">
              <a:lnSpc>
                <a:spcPct val="110000"/>
              </a:lnSpc>
            </a:pPr>
            <a:r>
              <a:rPr lang="en-US" sz="2118" dirty="0"/>
              <a:t>This year the value of a country’s imports is equal to $1.2 billion, and the value of its exports is equal to $1.3 billion. This country is running a:</a:t>
            </a:r>
          </a:p>
          <a:p>
            <a:pPr marL="715814" lvl="1">
              <a:lnSpc>
                <a:spcPct val="110000"/>
              </a:lnSpc>
              <a:buFont typeface="+mj-lt"/>
              <a:buAutoNum type="alphaLcParenR"/>
            </a:pPr>
            <a:r>
              <a:rPr lang="en-US" sz="2118" b="1" dirty="0"/>
              <a:t>trade surplus. (correct answer)</a:t>
            </a:r>
          </a:p>
          <a:p>
            <a:pPr marL="715814" lvl="1">
              <a:lnSpc>
                <a:spcPct val="110000"/>
              </a:lnSpc>
              <a:buFont typeface="+mj-lt"/>
              <a:buAutoNum type="alphaLcParenR"/>
            </a:pPr>
            <a:r>
              <a:rPr lang="en-US" sz="2118" dirty="0"/>
              <a:t>trade deficit.</a:t>
            </a:r>
          </a:p>
        </p:txBody>
      </p:sp>
      <p:sp>
        <p:nvSpPr>
          <p:cNvPr id="2" name="TextBox 1">
            <a:extLst>
              <a:ext uri="{FF2B5EF4-FFF2-40B4-BE49-F238E27FC236}">
                <a16:creationId xmlns:a16="http://schemas.microsoft.com/office/drawing/2014/main" id="{DC8A6F18-54C1-0C09-1FCB-A5A915021AE8}"/>
              </a:ext>
            </a:extLst>
          </p:cNvPr>
          <p:cNvSpPr txBox="1"/>
          <p:nvPr/>
        </p:nvSpPr>
        <p:spPr>
          <a:xfrm>
            <a:off x="8532440" y="6309320"/>
            <a:ext cx="601192" cy="369332"/>
          </a:xfrm>
          <a:prstGeom prst="rect">
            <a:avLst/>
          </a:prstGeom>
          <a:noFill/>
        </p:spPr>
        <p:txBody>
          <a:bodyPr wrap="square" rtlCol="0">
            <a:spAutoFit/>
          </a:bodyPr>
          <a:lstStyle/>
          <a:p>
            <a:fld id="{A8C7DA56-8494-4D38-A67D-CE4B83136C9E}" type="slidenum">
              <a:rPr lang="en-US" smtClean="0"/>
              <a:t>27</a:t>
            </a:fld>
            <a:endParaRPr lang="en-US" dirty="0"/>
          </a:p>
        </p:txBody>
      </p:sp>
    </p:spTree>
    <p:extLst>
      <p:ext uri="{BB962C8B-B14F-4D97-AF65-F5344CB8AC3E}">
        <p14:creationId xmlns:p14="http://schemas.microsoft.com/office/powerpoint/2010/main" val="384541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0E91BD2-855A-4A34-AE70-4E98BEA04102}"/>
              </a:ext>
            </a:extLst>
          </p:cNvPr>
          <p:cNvSpPr>
            <a:spLocks noGrp="1" noChangeArrowheads="1"/>
          </p:cNvSpPr>
          <p:nvPr>
            <p:ph type="title"/>
          </p:nvPr>
        </p:nvSpPr>
        <p:spPr>
          <a:xfrm>
            <a:off x="687387" y="-171400"/>
            <a:ext cx="7696200" cy="1143000"/>
          </a:xfrm>
        </p:spPr>
        <p:txBody>
          <a:bodyPr/>
          <a:lstStyle/>
          <a:p>
            <a:pPr algn="ctr" eaLnBrk="1" hangingPunct="1"/>
            <a:r>
              <a:rPr lang="en-US" altLang="en-US" dirty="0">
                <a:ea typeface="ヒラギノ角ゴ Pro W3" charset="-128"/>
              </a:rPr>
              <a:t>Why Macroeconomists Disagree</a:t>
            </a:r>
          </a:p>
        </p:txBody>
      </p:sp>
      <p:sp>
        <p:nvSpPr>
          <p:cNvPr id="38915" name="Rectangle 3">
            <a:extLst>
              <a:ext uri="{FF2B5EF4-FFF2-40B4-BE49-F238E27FC236}">
                <a16:creationId xmlns:a16="http://schemas.microsoft.com/office/drawing/2014/main" id="{07FB4516-D305-41A0-858C-67A42013B330}"/>
              </a:ext>
            </a:extLst>
          </p:cNvPr>
          <p:cNvSpPr>
            <a:spLocks noGrp="1" noChangeArrowheads="1"/>
          </p:cNvSpPr>
          <p:nvPr>
            <p:ph idx="4294967295"/>
          </p:nvPr>
        </p:nvSpPr>
        <p:spPr>
          <a:xfrm>
            <a:off x="179513" y="838200"/>
            <a:ext cx="8712968" cy="5181600"/>
          </a:xfrm>
        </p:spPr>
        <p:txBody>
          <a:bodyPr rIns="91440"/>
          <a:lstStyle/>
          <a:p>
            <a:pPr eaLnBrk="1" hangingPunct="1">
              <a:lnSpc>
                <a:spcPct val="90000"/>
              </a:lnSpc>
            </a:pPr>
            <a:r>
              <a:rPr lang="en-US" altLang="en-US" dirty="0" err="1">
                <a:ea typeface="ヒラギノ角ゴ Pro W3" charset="-128"/>
              </a:rPr>
              <a:t>Classicals</a:t>
            </a:r>
            <a:r>
              <a:rPr lang="en-US" altLang="en-US" dirty="0">
                <a:ea typeface="ヒラギノ角ゴ Pro W3" charset="-128"/>
              </a:rPr>
              <a:t> vs. Keynesians</a:t>
            </a:r>
          </a:p>
          <a:p>
            <a:pPr lvl="1" eaLnBrk="1" hangingPunct="1">
              <a:lnSpc>
                <a:spcPct val="90000"/>
              </a:lnSpc>
            </a:pPr>
            <a:r>
              <a:rPr lang="en-US" altLang="en-US" sz="2400" dirty="0">
                <a:ea typeface="ヒラギノ角ゴ Pro W3" charset="-128"/>
              </a:rPr>
              <a:t>The classical approach</a:t>
            </a:r>
          </a:p>
          <a:p>
            <a:pPr lvl="2" eaLnBrk="1" hangingPunct="1">
              <a:lnSpc>
                <a:spcPct val="90000"/>
              </a:lnSpc>
            </a:pPr>
            <a:r>
              <a:rPr lang="en-US" altLang="en-US" sz="2400" dirty="0">
                <a:ea typeface="ヒラギノ角ゴ Pro W3" charset="-128"/>
              </a:rPr>
              <a:t>The economy works well on its own</a:t>
            </a:r>
          </a:p>
          <a:p>
            <a:pPr lvl="2" eaLnBrk="1" hangingPunct="1">
              <a:lnSpc>
                <a:spcPct val="90000"/>
              </a:lnSpc>
            </a:pPr>
            <a:r>
              <a:rPr lang="en-US" altLang="en-US" sz="2400" dirty="0">
                <a:ea typeface="ヒラギノ角ゴ Pro W3" charset="-128"/>
              </a:rPr>
              <a:t>The “invisible hand”: the idea that if there are free markets and individuals conduct their economic affairs in their own best interests, the overall economy will work well</a:t>
            </a:r>
          </a:p>
          <a:p>
            <a:pPr lvl="2" eaLnBrk="1" hangingPunct="1">
              <a:lnSpc>
                <a:spcPct val="90000"/>
              </a:lnSpc>
            </a:pPr>
            <a:r>
              <a:rPr lang="en-US" altLang="en-US" sz="2400" dirty="0">
                <a:ea typeface="ヒラギノ角ゴ Pro W3" charset="-128"/>
              </a:rPr>
              <a:t>Wages and prices adjust rapidly to get to equilibrium</a:t>
            </a:r>
          </a:p>
          <a:p>
            <a:pPr lvl="3" eaLnBrk="1" hangingPunct="1">
              <a:lnSpc>
                <a:spcPct val="90000"/>
              </a:lnSpc>
            </a:pPr>
            <a:r>
              <a:rPr lang="en-US" altLang="en-US" sz="2400" dirty="0">
                <a:ea typeface="ヒラギノ角ゴ Pro W3" charset="-128"/>
              </a:rPr>
              <a:t>Equilibrium: a situation in which the quantities demanded and supplied are equal</a:t>
            </a:r>
          </a:p>
          <a:p>
            <a:pPr lvl="3" eaLnBrk="1" hangingPunct="1">
              <a:lnSpc>
                <a:spcPct val="90000"/>
              </a:lnSpc>
            </a:pPr>
            <a:r>
              <a:rPr lang="en-US" altLang="en-US" sz="2400" dirty="0">
                <a:ea typeface="ヒラギノ角ゴ Pro W3" charset="-128"/>
              </a:rPr>
              <a:t>Changes in wages and prices are signals that coordinate people’s actions</a:t>
            </a:r>
          </a:p>
          <a:p>
            <a:pPr lvl="3" eaLnBrk="1" hangingPunct="1">
              <a:lnSpc>
                <a:spcPct val="90000"/>
              </a:lnSpc>
            </a:pPr>
            <a:endParaRPr lang="en-US" altLang="en-US" sz="2400" dirty="0">
              <a:ea typeface="ヒラギノ角ゴ Pro W3" charset="-128"/>
            </a:endParaRPr>
          </a:p>
          <a:p>
            <a:pPr lvl="2" eaLnBrk="1" hangingPunct="1">
              <a:lnSpc>
                <a:spcPct val="90000"/>
              </a:lnSpc>
            </a:pPr>
            <a:r>
              <a:rPr lang="en-US" altLang="en-US" sz="2400" dirty="0">
                <a:ea typeface="ヒラギノ角ゴ Pro W3" charset="-128"/>
              </a:rPr>
              <a:t>Result: Government should have only a limited role in the economy </a:t>
            </a:r>
          </a:p>
        </p:txBody>
      </p:sp>
      <p:sp>
        <p:nvSpPr>
          <p:cNvPr id="4" name="TextBox 3">
            <a:extLst>
              <a:ext uri="{FF2B5EF4-FFF2-40B4-BE49-F238E27FC236}">
                <a16:creationId xmlns:a16="http://schemas.microsoft.com/office/drawing/2014/main" id="{5D26377E-9998-47D1-9C05-11C38A8B533B}"/>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4B2E77D-0812-4D53-834D-0D0B11E746E3}"/>
              </a:ext>
            </a:extLst>
          </p:cNvPr>
          <p:cNvSpPr>
            <a:spLocks noGrp="1" noChangeArrowheads="1"/>
          </p:cNvSpPr>
          <p:nvPr>
            <p:ph type="title"/>
          </p:nvPr>
        </p:nvSpPr>
        <p:spPr>
          <a:xfrm>
            <a:off x="611560" y="137071"/>
            <a:ext cx="8078787" cy="555625"/>
          </a:xfrm>
        </p:spPr>
        <p:txBody>
          <a:bodyPr/>
          <a:lstStyle/>
          <a:p>
            <a:pPr algn="ctr" eaLnBrk="1" hangingPunct="1"/>
            <a:r>
              <a:rPr lang="en-US" altLang="en-US" dirty="0">
                <a:ea typeface="ヒラギノ角ゴ Pro W3" charset="-128"/>
              </a:rPr>
              <a:t>Why Macroeconomists Disagree</a:t>
            </a:r>
          </a:p>
        </p:txBody>
      </p:sp>
      <p:sp>
        <p:nvSpPr>
          <p:cNvPr id="39939" name="Rectangle 3">
            <a:extLst>
              <a:ext uri="{FF2B5EF4-FFF2-40B4-BE49-F238E27FC236}">
                <a16:creationId xmlns:a16="http://schemas.microsoft.com/office/drawing/2014/main" id="{BC99F960-8BC8-42D1-B1A4-3A8D7B039E68}"/>
              </a:ext>
            </a:extLst>
          </p:cNvPr>
          <p:cNvSpPr>
            <a:spLocks noGrp="1" noChangeArrowheads="1"/>
          </p:cNvSpPr>
          <p:nvPr>
            <p:ph idx="4294967295"/>
          </p:nvPr>
        </p:nvSpPr>
        <p:spPr>
          <a:xfrm>
            <a:off x="179512" y="692696"/>
            <a:ext cx="8667625" cy="4648200"/>
          </a:xfrm>
        </p:spPr>
        <p:txBody>
          <a:bodyPr rIns="91440"/>
          <a:lstStyle/>
          <a:p>
            <a:pPr eaLnBrk="1" hangingPunct="1"/>
            <a:r>
              <a:rPr lang="en-US" altLang="en-US" dirty="0" err="1">
                <a:ea typeface="ヒラギノ角ゴ Pro W3" charset="-128"/>
              </a:rPr>
              <a:t>Classicals</a:t>
            </a:r>
            <a:r>
              <a:rPr lang="en-US" altLang="en-US" dirty="0">
                <a:ea typeface="ヒラギノ角ゴ Pro W3" charset="-128"/>
              </a:rPr>
              <a:t> vs. Keynesians</a:t>
            </a:r>
          </a:p>
          <a:p>
            <a:pPr lvl="1" eaLnBrk="1" hangingPunct="1"/>
            <a:r>
              <a:rPr lang="en-US" altLang="en-US" sz="2400" dirty="0">
                <a:ea typeface="ヒラギノ角ゴ Pro W3" charset="-128"/>
              </a:rPr>
              <a:t>The Keynesian approach</a:t>
            </a:r>
          </a:p>
          <a:p>
            <a:pPr lvl="2" eaLnBrk="1" hangingPunct="1"/>
            <a:r>
              <a:rPr lang="en-US" altLang="en-US" sz="2400" dirty="0">
                <a:ea typeface="ヒラギノ角ゴ Pro W3" charset="-128"/>
              </a:rPr>
              <a:t>The Great Depression: Classical theory failed because high unemployment was persistent</a:t>
            </a:r>
          </a:p>
          <a:p>
            <a:pPr lvl="2" eaLnBrk="1" hangingPunct="1"/>
            <a:r>
              <a:rPr lang="en-US" altLang="en-US" sz="2400" dirty="0">
                <a:ea typeface="ヒラギノ角ゴ Pro W3" charset="-128"/>
              </a:rPr>
              <a:t>Keynes: Persistent unemployment occurs because wages and prices adjust slowly, so markets remain out of equilibrium for long periods</a:t>
            </a:r>
          </a:p>
          <a:p>
            <a:pPr lvl="2" eaLnBrk="1" hangingPunct="1"/>
            <a:r>
              <a:rPr lang="en-US" altLang="en-US" sz="2400" dirty="0">
                <a:ea typeface="ヒラギノ角ゴ Pro W3" charset="-128"/>
              </a:rPr>
              <a:t>Conclusion: Government should intervene to restore full employment</a:t>
            </a:r>
          </a:p>
          <a:p>
            <a:pPr lvl="2" eaLnBrk="1" hangingPunct="1"/>
            <a:endParaRPr lang="en-US" altLang="en-US" sz="2400" dirty="0">
              <a:ea typeface="ヒラギノ角ゴ Pro W3" charset="-128"/>
            </a:endParaRPr>
          </a:p>
          <a:p>
            <a:pPr lvl="1" eaLnBrk="1" hangingPunct="1"/>
            <a:r>
              <a:rPr lang="en-US" altLang="en-US" sz="2400" dirty="0">
                <a:ea typeface="ヒラギノ角ゴ Pro W3" charset="-128"/>
              </a:rPr>
              <a:t>The evolution of the classical-Keynesian debate</a:t>
            </a:r>
          </a:p>
          <a:p>
            <a:pPr lvl="2" eaLnBrk="1" hangingPunct="1"/>
            <a:r>
              <a:rPr lang="en-US" altLang="en-US" sz="2400" dirty="0">
                <a:ea typeface="ヒラギノ角ゴ Pro W3" charset="-128"/>
              </a:rPr>
              <a:t>Keynesians dominated from WWII to 1970</a:t>
            </a:r>
          </a:p>
          <a:p>
            <a:pPr lvl="2" eaLnBrk="1" hangingPunct="1"/>
            <a:r>
              <a:rPr lang="en-US" altLang="en-US" sz="2400" dirty="0">
                <a:ea typeface="ヒラギノ角ゴ Pro W3" charset="-128"/>
              </a:rPr>
              <a:t>Stagflation led to a classical comeback in the 1970s</a:t>
            </a:r>
          </a:p>
          <a:p>
            <a:pPr lvl="2" eaLnBrk="1" hangingPunct="1"/>
            <a:r>
              <a:rPr lang="en-US" altLang="en-US" sz="2400" dirty="0">
                <a:ea typeface="ヒラギノ角ゴ Pro W3" charset="-128"/>
              </a:rPr>
              <a:t>Last 30 years: excellent research with both approaches</a:t>
            </a:r>
          </a:p>
          <a:p>
            <a:pPr lvl="2" eaLnBrk="1" hangingPunct="1"/>
            <a:endParaRPr lang="en-US" altLang="en-US" dirty="0">
              <a:ea typeface="ヒラギノ角ゴ Pro W3" charset="-128"/>
            </a:endParaRPr>
          </a:p>
        </p:txBody>
      </p:sp>
      <p:sp>
        <p:nvSpPr>
          <p:cNvPr id="4" name="TextBox 3">
            <a:extLst>
              <a:ext uri="{FF2B5EF4-FFF2-40B4-BE49-F238E27FC236}">
                <a16:creationId xmlns:a16="http://schemas.microsoft.com/office/drawing/2014/main" id="{0AAA1792-68D7-4BCA-8216-050FE1E1DD83}"/>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899592" y="152400"/>
            <a:ext cx="8064896" cy="533400"/>
          </a:xfrm>
        </p:spPr>
        <p:txBody>
          <a:bodyPr/>
          <a:lstStyle/>
          <a:p>
            <a:r>
              <a:rPr lang="en-US" dirty="0"/>
              <a:t>Macroeconomics versus Microeconomics </a:t>
            </a:r>
          </a:p>
        </p:txBody>
      </p:sp>
      <p:sp>
        <p:nvSpPr>
          <p:cNvPr id="77906" name="Rectangle 82"/>
          <p:cNvSpPr>
            <a:spLocks noChangeArrowheads="1"/>
          </p:cNvSpPr>
          <p:nvPr/>
        </p:nvSpPr>
        <p:spPr bwMode="auto">
          <a:xfrm>
            <a:off x="0" y="5253038"/>
            <a:ext cx="9144000" cy="0"/>
          </a:xfrm>
          <a:prstGeom prst="rect">
            <a:avLst/>
          </a:prstGeom>
          <a:noFill/>
          <a:ln w="9525" algn="ctr">
            <a:noFill/>
            <a:miter lim="800000"/>
            <a:headEnd/>
            <a:tailEnd type="none" w="med" len="lg"/>
          </a:ln>
          <a:effectLst/>
        </p:spPr>
        <p:txBody>
          <a:bodyPr wrap="none" anchor="ctr">
            <a:spAutoFit/>
          </a:bodyPr>
          <a:lstStyle/>
          <a:p>
            <a:pPr>
              <a:lnSpc>
                <a:spcPct val="100000"/>
              </a:lnSpc>
              <a:spcBef>
                <a:spcPct val="0"/>
              </a:spcBef>
              <a:buClrTx/>
              <a:buSzTx/>
              <a:buFontTx/>
              <a:buNone/>
            </a:pPr>
            <a:endParaRPr lang="en-US" sz="1800" dirty="0"/>
          </a:p>
        </p:txBody>
      </p:sp>
      <p:graphicFrame>
        <p:nvGraphicFramePr>
          <p:cNvPr id="5" name="Table Placeholder 11">
            <a:extLst>
              <a:ext uri="{FF2B5EF4-FFF2-40B4-BE49-F238E27FC236}">
                <a16:creationId xmlns:a16="http://schemas.microsoft.com/office/drawing/2014/main" id="{76508481-C316-425B-A2CB-F459BC4749D7}"/>
              </a:ext>
            </a:extLst>
          </p:cNvPr>
          <p:cNvGraphicFramePr>
            <a:graphicFrameLocks/>
          </p:cNvGraphicFramePr>
          <p:nvPr>
            <p:extLst>
              <p:ext uri="{D42A27DB-BD31-4B8C-83A1-F6EECF244321}">
                <p14:modId xmlns:p14="http://schemas.microsoft.com/office/powerpoint/2010/main" val="1334871543"/>
              </p:ext>
            </p:extLst>
          </p:nvPr>
        </p:nvGraphicFramePr>
        <p:xfrm>
          <a:off x="323528" y="836712"/>
          <a:ext cx="8640960" cy="5646284"/>
        </p:xfrm>
        <a:graphic>
          <a:graphicData uri="http://schemas.openxmlformats.org/drawingml/2006/table">
            <a:tbl>
              <a:tblPr firstRow="1">
                <a:tableStyleId>{5940675A-B579-460E-94D1-54222C63F5DA}</a:tableStyleId>
              </a:tblPr>
              <a:tblGrid>
                <a:gridCol w="4128632">
                  <a:extLst>
                    <a:ext uri="{9D8B030D-6E8A-4147-A177-3AD203B41FA5}">
                      <a16:colId xmlns:a16="http://schemas.microsoft.com/office/drawing/2014/main" val="20000"/>
                    </a:ext>
                  </a:extLst>
                </a:gridCol>
                <a:gridCol w="4512328">
                  <a:extLst>
                    <a:ext uri="{9D8B030D-6E8A-4147-A177-3AD203B41FA5}">
                      <a16:colId xmlns:a16="http://schemas.microsoft.com/office/drawing/2014/main" val="20001"/>
                    </a:ext>
                  </a:extLst>
                </a:gridCol>
              </a:tblGrid>
              <a:tr h="548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rgbClr val="0000FF"/>
                          </a:solidFill>
                          <a:effectLst/>
                          <a:latin typeface="Arial" panose="020B0604020202020204" pitchFamily="34" charset="0"/>
                          <a:cs typeface="Arial" panose="020B0604020202020204" pitchFamily="34" charset="0"/>
                        </a:rPr>
                        <a:t>Microeconomic Questions</a:t>
                      </a:r>
                      <a:endParaRPr lang="en-US" sz="2000" b="1" i="0" u="none" strike="noStrike" dirty="0">
                        <a:solidFill>
                          <a:srgbClr val="0000FF"/>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dirty="0">
                          <a:solidFill>
                            <a:srgbClr val="FF0000"/>
                          </a:solidFill>
                          <a:effectLst/>
                          <a:latin typeface="Arial" panose="020B0604020202020204" pitchFamily="34" charset="0"/>
                          <a:cs typeface="Arial" panose="020B0604020202020204" pitchFamily="34" charset="0"/>
                        </a:rPr>
                        <a:t>Macroeconomic Questions</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56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Should I go to business school or take a job right now?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How many people are employed in the economy as a whole this year?</a:t>
                      </a:r>
                    </a:p>
                  </a:txBody>
                  <a:tcPr/>
                </a:tc>
                <a:extLst>
                  <a:ext uri="{0D108BD9-81ED-4DB2-BD59-A6C34878D82A}">
                    <a16:rowId xmlns:a16="http://schemas.microsoft.com/office/drawing/2014/main" val="10001"/>
                  </a:ext>
                </a:extLst>
              </a:tr>
              <a:tr h="891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the salary Google offers to Cherie Camajo, a new MBA?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the overall salary levels paid to workers in a given year?</a:t>
                      </a:r>
                    </a:p>
                  </a:txBody>
                  <a:tcPr/>
                </a:tc>
                <a:extLst>
                  <a:ext uri="{0D108BD9-81ED-4DB2-BD59-A6C34878D82A}">
                    <a16:rowId xmlns:a16="http://schemas.microsoft.com/office/drawing/2014/main" val="10002"/>
                  </a:ext>
                </a:extLst>
              </a:tr>
              <a:tr h="891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the cost to a university or college of offering a new course?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the overall level of prices in the economy as a whole?</a:t>
                      </a:r>
                    </a:p>
                  </a:txBody>
                  <a:tcPr/>
                </a:tc>
                <a:extLst>
                  <a:ext uri="{0D108BD9-81ED-4DB2-BD59-A6C34878D82A}">
                    <a16:rowId xmlns:a16="http://schemas.microsoft.com/office/drawing/2014/main" val="10003"/>
                  </a:ext>
                </a:extLst>
              </a:tr>
              <a:tr h="1217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government policies should be adopted to make it easier for low-income students to attend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government policies should be adopted to promote employment and growth in the economy as a whole?</a:t>
                      </a:r>
                    </a:p>
                  </a:txBody>
                  <a:tcPr/>
                </a:tc>
                <a:extLst>
                  <a:ext uri="{0D108BD9-81ED-4DB2-BD59-A6C34878D82A}">
                    <a16:rowId xmlns:a16="http://schemas.microsoft.com/office/drawing/2014/main" val="10004"/>
                  </a:ext>
                </a:extLst>
              </a:tr>
              <a:tr h="1217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whether Citibank opens a new office in Shanghai?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u="none" strike="noStrike" kern="1200" dirty="0">
                          <a:solidFill>
                            <a:schemeClr val="tx1"/>
                          </a:solidFill>
                          <a:effectLst/>
                          <a:latin typeface="Arial" panose="020B0604020202020204" pitchFamily="34" charset="0"/>
                          <a:ea typeface="+mn-ea"/>
                          <a:cs typeface="Arial" panose="020B0604020202020204" pitchFamily="34" charset="0"/>
                        </a:rPr>
                        <a:t>What determines the overall trade in goods, services, and financial assets between the United States and the rest of the world?</a:t>
                      </a:r>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ECB72B37-2FB1-446D-888E-AD0539B79400}"/>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88F9CB-26FA-2E48-BB17-0A27DC0EF9A4}"/>
              </a:ext>
            </a:extLst>
          </p:cNvPr>
          <p:cNvPicPr>
            <a:picLocks noChangeAspect="1"/>
          </p:cNvPicPr>
          <p:nvPr/>
        </p:nvPicPr>
        <p:blipFill>
          <a:blip r:embed="rId2"/>
          <a:stretch>
            <a:fillRect/>
          </a:stretch>
        </p:blipFill>
        <p:spPr>
          <a:xfrm>
            <a:off x="395536" y="512676"/>
            <a:ext cx="8136904" cy="6012668"/>
          </a:xfrm>
          <a:prstGeom prst="rect">
            <a:avLst/>
          </a:prstGeom>
        </p:spPr>
      </p:pic>
      <p:sp>
        <p:nvSpPr>
          <p:cNvPr id="7" name="TextBox 6">
            <a:extLst>
              <a:ext uri="{FF2B5EF4-FFF2-40B4-BE49-F238E27FC236}">
                <a16:creationId xmlns:a16="http://schemas.microsoft.com/office/drawing/2014/main" id="{8F7C350A-43E4-860F-C56D-B56513A496CB}"/>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30</a:t>
            </a:fld>
            <a:endParaRPr lang="en-US" dirty="0"/>
          </a:p>
        </p:txBody>
      </p:sp>
    </p:spTree>
    <p:extLst>
      <p:ext uri="{BB962C8B-B14F-4D97-AF65-F5344CB8AC3E}">
        <p14:creationId xmlns:p14="http://schemas.microsoft.com/office/powerpoint/2010/main" val="365082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0540508-5FFF-449B-9F60-3D4D00C77F65}"/>
              </a:ext>
            </a:extLst>
          </p:cNvPr>
          <p:cNvSpPr>
            <a:spLocks noGrp="1" noChangeArrowheads="1"/>
          </p:cNvSpPr>
          <p:nvPr>
            <p:ph type="title"/>
          </p:nvPr>
        </p:nvSpPr>
        <p:spPr>
          <a:xfrm>
            <a:off x="395536" y="-199911"/>
            <a:ext cx="8610600" cy="1556792"/>
          </a:xfrm>
        </p:spPr>
        <p:txBody>
          <a:bodyPr/>
          <a:lstStyle/>
          <a:p>
            <a:pPr algn="ctr"/>
            <a:r>
              <a:rPr lang="en-US" altLang="en-US" dirty="0">
                <a:ea typeface="ヒラギノ角ゴ Pro W3" charset="-128"/>
              </a:rPr>
              <a:t>Major Economic Problems</a:t>
            </a:r>
          </a:p>
        </p:txBody>
      </p:sp>
      <p:sp>
        <p:nvSpPr>
          <p:cNvPr id="3" name="Rectangle 2">
            <a:extLst>
              <a:ext uri="{FF2B5EF4-FFF2-40B4-BE49-F238E27FC236}">
                <a16:creationId xmlns:a16="http://schemas.microsoft.com/office/drawing/2014/main" id="{1B57F93E-55F3-4C0B-8E86-8BA540C0E1DC}"/>
              </a:ext>
            </a:extLst>
          </p:cNvPr>
          <p:cNvSpPr/>
          <p:nvPr/>
        </p:nvSpPr>
        <p:spPr>
          <a:xfrm>
            <a:off x="467544" y="1016536"/>
            <a:ext cx="7188224" cy="5262979"/>
          </a:xfrm>
          <a:prstGeom prst="rect">
            <a:avLst/>
          </a:prstGeom>
        </p:spPr>
        <p:txBody>
          <a:bodyPr wrap="square">
            <a:spAutoFit/>
          </a:bodyPr>
          <a:lstStyle/>
          <a:p>
            <a:pPr>
              <a:defRPr/>
            </a:pPr>
            <a:r>
              <a:rPr lang="en-US" sz="2800" dirty="0"/>
              <a:t>Rank the </a:t>
            </a:r>
            <a:r>
              <a:rPr lang="en-US" sz="2800" b="1" dirty="0"/>
              <a:t>importance</a:t>
            </a:r>
            <a:r>
              <a:rPr lang="en-US" sz="2800" dirty="0"/>
              <a:t> to them of the following economic issues:</a:t>
            </a:r>
          </a:p>
          <a:p>
            <a:pPr marL="342900" indent="-342900">
              <a:buFontTx/>
              <a:buAutoNum type="arabicParenBoth"/>
              <a:defRPr/>
            </a:pPr>
            <a:r>
              <a:rPr lang="en-US" sz="2800" dirty="0"/>
              <a:t> Unemployment</a:t>
            </a:r>
          </a:p>
          <a:p>
            <a:pPr marL="342900" indent="-342900">
              <a:buFontTx/>
              <a:buAutoNum type="arabicParenBoth"/>
              <a:defRPr/>
            </a:pPr>
            <a:r>
              <a:rPr lang="en-US" sz="2800" dirty="0"/>
              <a:t> inflation</a:t>
            </a:r>
          </a:p>
          <a:p>
            <a:pPr marL="342900" indent="-342900">
              <a:buFontTx/>
              <a:buAutoNum type="arabicParenBoth"/>
              <a:defRPr/>
            </a:pPr>
            <a:r>
              <a:rPr lang="en-US" sz="2800" dirty="0"/>
              <a:t> economic growth</a:t>
            </a:r>
          </a:p>
          <a:p>
            <a:pPr marL="342900" indent="-342900">
              <a:buFontTx/>
              <a:buAutoNum type="arabicParenBoth"/>
              <a:defRPr/>
            </a:pPr>
            <a:r>
              <a:rPr lang="en-US" sz="2800" dirty="0"/>
              <a:t> stagnant incomes</a:t>
            </a:r>
          </a:p>
          <a:p>
            <a:pPr marL="342900" indent="-342900">
              <a:buFontTx/>
              <a:buAutoNum type="arabicParenBoth"/>
              <a:defRPr/>
            </a:pPr>
            <a:r>
              <a:rPr lang="en-US" sz="2800" dirty="0"/>
              <a:t> the trade deficit</a:t>
            </a:r>
          </a:p>
          <a:p>
            <a:pPr marL="342900" indent="-342900">
              <a:buFontTx/>
              <a:buAutoNum type="arabicParenBoth"/>
              <a:defRPr/>
            </a:pPr>
            <a:r>
              <a:rPr lang="en-US" sz="2800" dirty="0"/>
              <a:t> Social Security</a:t>
            </a:r>
          </a:p>
          <a:p>
            <a:pPr marL="342900" indent="-342900">
              <a:buFontTx/>
              <a:buAutoNum type="arabicParenBoth"/>
              <a:defRPr/>
            </a:pPr>
            <a:r>
              <a:rPr lang="en-US" sz="2800" dirty="0"/>
              <a:t> the government budget</a:t>
            </a:r>
          </a:p>
          <a:p>
            <a:pPr marL="342900" indent="-342900">
              <a:buFontTx/>
              <a:buAutoNum type="arabicParenBoth"/>
              <a:defRPr/>
            </a:pPr>
            <a:r>
              <a:rPr lang="en-US" sz="2800" dirty="0"/>
              <a:t> income inequality. </a:t>
            </a:r>
          </a:p>
          <a:p>
            <a:pPr marL="342900" indent="-342900">
              <a:buFontTx/>
              <a:buAutoNum type="arabicParenBoth"/>
              <a:defRPr/>
            </a:pPr>
            <a:endParaRPr lang="en-US" sz="2800" dirty="0"/>
          </a:p>
          <a:p>
            <a:pPr>
              <a:defRPr/>
            </a:pPr>
            <a:r>
              <a:rPr lang="en-US" sz="2800" dirty="0"/>
              <a:t>                    What are some other issues?</a:t>
            </a:r>
          </a:p>
        </p:txBody>
      </p:sp>
      <p:sp>
        <p:nvSpPr>
          <p:cNvPr id="5" name="TextBox 4">
            <a:extLst>
              <a:ext uri="{FF2B5EF4-FFF2-40B4-BE49-F238E27FC236}">
                <a16:creationId xmlns:a16="http://schemas.microsoft.com/office/drawing/2014/main" id="{E9265CFD-737A-4464-B007-2BEB2BF13914}"/>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1B1D6B-B645-DEEF-DE07-348EA58CA34D}"/>
              </a:ext>
            </a:extLst>
          </p:cNvPr>
          <p:cNvPicPr>
            <a:picLocks noChangeAspect="1"/>
          </p:cNvPicPr>
          <p:nvPr/>
        </p:nvPicPr>
        <p:blipFill>
          <a:blip r:embed="rId2"/>
          <a:stretch>
            <a:fillRect/>
          </a:stretch>
        </p:blipFill>
        <p:spPr>
          <a:xfrm>
            <a:off x="1187624" y="260648"/>
            <a:ext cx="6944941" cy="6460827"/>
          </a:xfrm>
          <a:prstGeom prst="rect">
            <a:avLst/>
          </a:prstGeom>
          <a:noFill/>
        </p:spPr>
      </p:pic>
      <p:sp>
        <p:nvSpPr>
          <p:cNvPr id="5" name="TextBox 4">
            <a:extLst>
              <a:ext uri="{FF2B5EF4-FFF2-40B4-BE49-F238E27FC236}">
                <a16:creationId xmlns:a16="http://schemas.microsoft.com/office/drawing/2014/main" id="{95313863-337D-B536-80ED-25F42C490C18}"/>
              </a:ext>
            </a:extLst>
          </p:cNvPr>
          <p:cNvSpPr txBox="1"/>
          <p:nvPr/>
        </p:nvSpPr>
        <p:spPr>
          <a:xfrm>
            <a:off x="8532440" y="6381327"/>
            <a:ext cx="601192" cy="369332"/>
          </a:xfrm>
          <a:prstGeom prst="rect">
            <a:avLst/>
          </a:prstGeom>
          <a:noFill/>
        </p:spPr>
        <p:txBody>
          <a:bodyPr wrap="square" rtlCol="0">
            <a:spAutoFit/>
          </a:bodyPr>
          <a:lstStyle/>
          <a:p>
            <a:fld id="{A8C7DA56-8494-4D38-A67D-CE4B83136C9E}" type="slidenum">
              <a:rPr lang="en-US" smtClean="0"/>
              <a:t>32</a:t>
            </a:fld>
            <a:endParaRPr lang="en-US" dirty="0"/>
          </a:p>
        </p:txBody>
      </p:sp>
    </p:spTree>
    <p:extLst>
      <p:ext uri="{BB962C8B-B14F-4D97-AF65-F5344CB8AC3E}">
        <p14:creationId xmlns:p14="http://schemas.microsoft.com/office/powerpoint/2010/main" val="105416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a:xfrm>
            <a:off x="971600" y="60325"/>
            <a:ext cx="7992888" cy="555625"/>
          </a:xfrm>
        </p:spPr>
        <p:txBody>
          <a:bodyPr/>
          <a:lstStyle/>
          <a:p>
            <a:r>
              <a:rPr lang="en-US" dirty="0"/>
              <a:t>Macroeconomics versus Microeconomics</a:t>
            </a:r>
          </a:p>
        </p:txBody>
      </p:sp>
      <p:sp>
        <p:nvSpPr>
          <p:cNvPr id="300035" name="Rectangle 3"/>
          <p:cNvSpPr>
            <a:spLocks noGrp="1" noChangeArrowheads="1"/>
          </p:cNvSpPr>
          <p:nvPr>
            <p:ph type="body" idx="1"/>
          </p:nvPr>
        </p:nvSpPr>
        <p:spPr>
          <a:xfrm>
            <a:off x="323528" y="897532"/>
            <a:ext cx="8640960" cy="5411788"/>
          </a:xfrm>
        </p:spPr>
        <p:txBody>
          <a:bodyPr/>
          <a:lstStyle/>
          <a:p>
            <a:r>
              <a:rPr lang="en-US" sz="2200" b="1" dirty="0"/>
              <a:t>Macroeconomics </a:t>
            </a:r>
            <a:r>
              <a:rPr lang="en-US" sz="2200" dirty="0"/>
              <a:t>examines the </a:t>
            </a:r>
            <a:r>
              <a:rPr lang="en-US" sz="2200" i="1" dirty="0"/>
              <a:t>aggregate </a:t>
            </a:r>
            <a:r>
              <a:rPr lang="en-US" sz="2200" dirty="0"/>
              <a:t>behavior of the economy (that is, how the actions of all the individuals and firms in the economy interact to produce a particular level of economic performance as a whole).  </a:t>
            </a:r>
          </a:p>
          <a:p>
            <a:pPr lvl="1"/>
            <a:r>
              <a:rPr lang="en-US" dirty="0"/>
              <a:t>Example: Overall level of prices in the economy (how high or how low they are relative to prices last year) rather than the price of a particular good or service. </a:t>
            </a:r>
          </a:p>
          <a:p>
            <a:endParaRPr lang="en-US" dirty="0"/>
          </a:p>
        </p:txBody>
      </p:sp>
      <p:sp>
        <p:nvSpPr>
          <p:cNvPr id="4" name="TextBox 3">
            <a:extLst>
              <a:ext uri="{FF2B5EF4-FFF2-40B4-BE49-F238E27FC236}">
                <a16:creationId xmlns:a16="http://schemas.microsoft.com/office/drawing/2014/main" id="{8A5C6118-0FB2-4C1B-896C-8EFABDAD77AF}"/>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4</a:t>
            </a:fld>
            <a:endParaRPr lang="en-US" dirty="0"/>
          </a:p>
        </p:txBody>
      </p:sp>
      <p:pic>
        <p:nvPicPr>
          <p:cNvPr id="2" name="Picture 1">
            <a:extLst>
              <a:ext uri="{FF2B5EF4-FFF2-40B4-BE49-F238E27FC236}">
                <a16:creationId xmlns:a16="http://schemas.microsoft.com/office/drawing/2014/main" id="{C979CC6F-D413-5D5A-F3BD-7BF4D375AEBB}"/>
              </a:ext>
            </a:extLst>
          </p:cNvPr>
          <p:cNvPicPr>
            <a:picLocks noChangeAspect="1"/>
          </p:cNvPicPr>
          <p:nvPr/>
        </p:nvPicPr>
        <p:blipFill>
          <a:blip r:embed="rId3"/>
          <a:stretch>
            <a:fillRect/>
          </a:stretch>
        </p:blipFill>
        <p:spPr>
          <a:xfrm>
            <a:off x="291872" y="3804399"/>
            <a:ext cx="8273696" cy="28319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0035">
                                            <p:txEl>
                                              <p:pRg st="1" end="1"/>
                                            </p:txEl>
                                          </p:spTgt>
                                        </p:tgtEl>
                                        <p:attrNameLst>
                                          <p:attrName>style.visibility</p:attrName>
                                        </p:attrNameLst>
                                      </p:cBhvr>
                                      <p:to>
                                        <p:strVal val="visible"/>
                                      </p:to>
                                    </p:set>
                                    <p:animEffect transition="in" filter="wipe(left)">
                                      <p:cBhvr>
                                        <p:cTn id="10" dur="500"/>
                                        <p:tgtEl>
                                          <p:spTgt spid="300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821E6AC-CD30-95A0-E99F-DA960A5434CE}"/>
            </a:ext>
          </a:extLst>
        </p:cNvPr>
        <p:cNvGrpSpPr/>
        <p:nvPr/>
      </p:nvGrpSpPr>
      <p:grpSpPr>
        <a:xfrm>
          <a:off x="0" y="0"/>
          <a:ext cx="0" cy="0"/>
          <a:chOff x="0" y="0"/>
          <a:chExt cx="0" cy="0"/>
        </a:xfrm>
      </p:grpSpPr>
      <p:sp>
        <p:nvSpPr>
          <p:cNvPr id="300034" name="Rectangle 2">
            <a:extLst>
              <a:ext uri="{FF2B5EF4-FFF2-40B4-BE49-F238E27FC236}">
                <a16:creationId xmlns:a16="http://schemas.microsoft.com/office/drawing/2014/main" id="{D98B215E-E04D-5621-4896-2BA1626702E5}"/>
              </a:ext>
            </a:extLst>
          </p:cNvPr>
          <p:cNvSpPr>
            <a:spLocks noGrp="1" noRot="1" noChangeArrowheads="1"/>
          </p:cNvSpPr>
          <p:nvPr>
            <p:ph type="title"/>
          </p:nvPr>
        </p:nvSpPr>
        <p:spPr>
          <a:xfrm>
            <a:off x="971600" y="60325"/>
            <a:ext cx="7992888" cy="555625"/>
          </a:xfrm>
        </p:spPr>
        <p:txBody>
          <a:bodyPr/>
          <a:lstStyle/>
          <a:p>
            <a:r>
              <a:rPr lang="en-US" dirty="0"/>
              <a:t>Macroeconomics versus Microeconomics</a:t>
            </a:r>
          </a:p>
        </p:txBody>
      </p:sp>
      <p:sp>
        <p:nvSpPr>
          <p:cNvPr id="300035" name="Rectangle 3">
            <a:extLst>
              <a:ext uri="{FF2B5EF4-FFF2-40B4-BE49-F238E27FC236}">
                <a16:creationId xmlns:a16="http://schemas.microsoft.com/office/drawing/2014/main" id="{70340A96-F2C5-B5FA-2535-CF3E21D66269}"/>
              </a:ext>
            </a:extLst>
          </p:cNvPr>
          <p:cNvSpPr>
            <a:spLocks noGrp="1" noChangeArrowheads="1"/>
          </p:cNvSpPr>
          <p:nvPr>
            <p:ph type="body" idx="1"/>
          </p:nvPr>
        </p:nvSpPr>
        <p:spPr>
          <a:xfrm>
            <a:off x="228080" y="1039921"/>
            <a:ext cx="8640960" cy="5411788"/>
          </a:xfrm>
        </p:spPr>
        <p:txBody>
          <a:bodyPr/>
          <a:lstStyle/>
          <a:p>
            <a:r>
              <a:rPr lang="en-US" b="1" dirty="0"/>
              <a:t>Microeconomics</a:t>
            </a:r>
            <a:r>
              <a:rPr lang="en-US" dirty="0"/>
              <a:t> focuses on how decisions are made by individuals and firms and the consequences of those decisions.  </a:t>
            </a:r>
          </a:p>
          <a:p>
            <a:pPr lvl="1"/>
            <a:r>
              <a:rPr lang="en-US" sz="2400" dirty="0"/>
              <a:t>Example: How much it would cost for a university or college to offer a new course ─ the cost of the instructor’s salary, the classroom facilities, the class materials, and so on. </a:t>
            </a:r>
          </a:p>
          <a:p>
            <a:pPr lvl="1"/>
            <a:r>
              <a:rPr lang="en-US" sz="2400" dirty="0"/>
              <a:t>Having determined the cost, the school can then decide whether to offer the course by weighing the costs and benefits.  </a:t>
            </a:r>
          </a:p>
          <a:p>
            <a:endParaRPr lang="en-US" dirty="0"/>
          </a:p>
        </p:txBody>
      </p:sp>
      <p:sp>
        <p:nvSpPr>
          <p:cNvPr id="4" name="TextBox 3">
            <a:extLst>
              <a:ext uri="{FF2B5EF4-FFF2-40B4-BE49-F238E27FC236}">
                <a16:creationId xmlns:a16="http://schemas.microsoft.com/office/drawing/2014/main" id="{A4AEB659-C76C-0CDB-9171-602F5EB4AFA4}"/>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5</a:t>
            </a:fld>
            <a:endParaRPr lang="en-US" dirty="0"/>
          </a:p>
        </p:txBody>
      </p:sp>
      <p:pic>
        <p:nvPicPr>
          <p:cNvPr id="3" name="Picture 2">
            <a:extLst>
              <a:ext uri="{FF2B5EF4-FFF2-40B4-BE49-F238E27FC236}">
                <a16:creationId xmlns:a16="http://schemas.microsoft.com/office/drawing/2014/main" id="{6AB54E26-23D6-ED5C-C4EA-5287C2789AE9}"/>
              </a:ext>
            </a:extLst>
          </p:cNvPr>
          <p:cNvPicPr>
            <a:picLocks noChangeAspect="1"/>
          </p:cNvPicPr>
          <p:nvPr/>
        </p:nvPicPr>
        <p:blipFill>
          <a:blip r:embed="rId3"/>
          <a:stretch>
            <a:fillRect/>
          </a:stretch>
        </p:blipFill>
        <p:spPr>
          <a:xfrm>
            <a:off x="251520" y="4335269"/>
            <a:ext cx="8640960" cy="2301106"/>
          </a:xfrm>
          <a:prstGeom prst="rect">
            <a:avLst/>
          </a:prstGeom>
        </p:spPr>
      </p:pic>
    </p:spTree>
    <p:extLst>
      <p:ext uri="{BB962C8B-B14F-4D97-AF65-F5344CB8AC3E}">
        <p14:creationId xmlns:p14="http://schemas.microsoft.com/office/powerpoint/2010/main" val="2609870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0035">
                                            <p:txEl>
                                              <p:pRg st="1" end="1"/>
                                            </p:txEl>
                                          </p:spTgt>
                                        </p:tgtEl>
                                        <p:attrNameLst>
                                          <p:attrName>style.visibility</p:attrName>
                                        </p:attrNameLst>
                                      </p:cBhvr>
                                      <p:to>
                                        <p:strVal val="visible"/>
                                      </p:to>
                                    </p:set>
                                    <p:animEffect transition="in" filter="wipe(left)">
                                      <p:cBhvr>
                                        <p:cTn id="10" dur="500"/>
                                        <p:tgtEl>
                                          <p:spTgt spid="300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0035">
                                            <p:txEl>
                                              <p:pRg st="2" end="2"/>
                                            </p:txEl>
                                          </p:spTgt>
                                        </p:tgtEl>
                                        <p:attrNameLst>
                                          <p:attrName>style.visibility</p:attrName>
                                        </p:attrNameLst>
                                      </p:cBhvr>
                                      <p:to>
                                        <p:strVal val="visible"/>
                                      </p:to>
                                    </p:set>
                                    <p:animEffect transition="in" filter="wipe(left)">
                                      <p:cBhvr>
                                        <p:cTn id="13" dur="500"/>
                                        <p:tgtEl>
                                          <p:spTgt spid="30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rrowheads="1"/>
          </p:cNvSpPr>
          <p:nvPr>
            <p:ph type="title"/>
          </p:nvPr>
        </p:nvSpPr>
        <p:spPr>
          <a:xfrm>
            <a:off x="971600" y="259679"/>
            <a:ext cx="7920880" cy="555625"/>
          </a:xfrm>
        </p:spPr>
        <p:txBody>
          <a:bodyPr/>
          <a:lstStyle/>
          <a:p>
            <a:r>
              <a:rPr lang="en-US" dirty="0"/>
              <a:t>Macroeconomics versus Microeconomics</a:t>
            </a:r>
          </a:p>
        </p:txBody>
      </p:sp>
      <p:sp>
        <p:nvSpPr>
          <p:cNvPr id="301059" name="Rectangle 3"/>
          <p:cNvSpPr>
            <a:spLocks noGrp="1" noChangeArrowheads="1"/>
          </p:cNvSpPr>
          <p:nvPr>
            <p:ph type="body" idx="1"/>
          </p:nvPr>
        </p:nvSpPr>
        <p:spPr>
          <a:xfrm>
            <a:off x="251520" y="908720"/>
            <a:ext cx="8640960" cy="5411788"/>
          </a:xfrm>
        </p:spPr>
        <p:txBody>
          <a:bodyPr/>
          <a:lstStyle/>
          <a:p>
            <a:pPr>
              <a:lnSpc>
                <a:spcPct val="90000"/>
              </a:lnSpc>
            </a:pPr>
            <a:r>
              <a:rPr lang="en-US" sz="2800" dirty="0"/>
              <a:t>In macroeconomics, the behavior of the whole macroeconomy is, indeed, </a:t>
            </a:r>
            <a:r>
              <a:rPr lang="en-US" sz="2800" i="1" dirty="0"/>
              <a:t>greater than the sum</a:t>
            </a:r>
            <a:r>
              <a:rPr lang="en-US" sz="2800" dirty="0"/>
              <a:t> of individual actions and market outcomes. </a:t>
            </a:r>
          </a:p>
          <a:p>
            <a:pPr lvl="1">
              <a:lnSpc>
                <a:spcPct val="90000"/>
              </a:lnSpc>
            </a:pPr>
            <a:r>
              <a:rPr lang="en-US" sz="2800" dirty="0"/>
              <a:t>Example:</a:t>
            </a:r>
            <a:r>
              <a:rPr lang="en-US" sz="2800" b="1" dirty="0"/>
              <a:t> </a:t>
            </a:r>
            <a:r>
              <a:rPr lang="en-US" sz="2800" b="1" i="1" dirty="0"/>
              <a:t>Paradox of thrift</a:t>
            </a:r>
            <a:r>
              <a:rPr lang="en-US" sz="2800" i="1" dirty="0"/>
              <a:t>: </a:t>
            </a:r>
            <a:r>
              <a:rPr lang="en-US" sz="2800" dirty="0"/>
              <a:t>when families and businesses are worried about the possibility of economic hard times, they prepare by cutting their spending. </a:t>
            </a:r>
          </a:p>
          <a:p>
            <a:pPr lvl="1">
              <a:lnSpc>
                <a:spcPct val="90000"/>
              </a:lnSpc>
            </a:pPr>
            <a:r>
              <a:rPr lang="en-US" sz="2800" dirty="0"/>
              <a:t>This reduction in spending depresses the economy as consumers spend less and businesses react by laying off workers. </a:t>
            </a:r>
          </a:p>
          <a:p>
            <a:pPr lvl="1">
              <a:lnSpc>
                <a:spcPct val="90000"/>
              </a:lnSpc>
            </a:pPr>
            <a:r>
              <a:rPr lang="en-US" sz="2800" dirty="0"/>
              <a:t>As a result, families and businesses may end up worse off than if they hadn’t tried to act responsibly by cutting their spending.</a:t>
            </a:r>
          </a:p>
        </p:txBody>
      </p:sp>
      <p:sp>
        <p:nvSpPr>
          <p:cNvPr id="4" name="TextBox 3">
            <a:extLst>
              <a:ext uri="{FF2B5EF4-FFF2-40B4-BE49-F238E27FC236}">
                <a16:creationId xmlns:a16="http://schemas.microsoft.com/office/drawing/2014/main" id="{2B09E48E-30AD-476C-8310-8DF3242F6035}"/>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1059">
                                            <p:txEl>
                                              <p:pRg st="1" end="1"/>
                                            </p:txEl>
                                          </p:spTgt>
                                        </p:tgtEl>
                                        <p:attrNameLst>
                                          <p:attrName>style.visibility</p:attrName>
                                        </p:attrNameLst>
                                      </p:cBhvr>
                                      <p:to>
                                        <p:strVal val="visible"/>
                                      </p:to>
                                    </p:set>
                                    <p:animEffect transition="in" filter="wipe(left)">
                                      <p:cBhvr>
                                        <p:cTn id="10" dur="500"/>
                                        <p:tgtEl>
                                          <p:spTgt spid="3010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1059">
                                            <p:txEl>
                                              <p:pRg st="2" end="2"/>
                                            </p:txEl>
                                          </p:spTgt>
                                        </p:tgtEl>
                                        <p:attrNameLst>
                                          <p:attrName>style.visibility</p:attrName>
                                        </p:attrNameLst>
                                      </p:cBhvr>
                                      <p:to>
                                        <p:strVal val="visible"/>
                                      </p:to>
                                    </p:set>
                                    <p:animEffect transition="in" filter="wipe(left)">
                                      <p:cBhvr>
                                        <p:cTn id="13" dur="500"/>
                                        <p:tgtEl>
                                          <p:spTgt spid="3010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1059">
                                            <p:txEl>
                                              <p:pRg st="3" end="3"/>
                                            </p:txEl>
                                          </p:spTgt>
                                        </p:tgtEl>
                                        <p:attrNameLst>
                                          <p:attrName>style.visibility</p:attrName>
                                        </p:attrNameLst>
                                      </p:cBhvr>
                                      <p:to>
                                        <p:strVal val="visible"/>
                                      </p:to>
                                    </p:set>
                                    <p:animEffect transition="in" filter="wipe(left)">
                                      <p:cBhvr>
                                        <p:cTn id="16" dur="500"/>
                                        <p:tgtEl>
                                          <p:spTgt spid="301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a:xfrm>
            <a:off x="899592" y="188640"/>
            <a:ext cx="8064896" cy="555625"/>
          </a:xfrm>
        </p:spPr>
        <p:txBody>
          <a:bodyPr/>
          <a:lstStyle/>
          <a:p>
            <a:pPr algn="ctr"/>
            <a:r>
              <a:rPr lang="en-US" dirty="0"/>
              <a:t>Macroeconomics: Theory and Policy</a:t>
            </a:r>
            <a:endParaRPr lang="en-US" b="0" dirty="0"/>
          </a:p>
        </p:txBody>
      </p:sp>
      <p:sp>
        <p:nvSpPr>
          <p:cNvPr id="240643" name="Rectangle 3"/>
          <p:cNvSpPr>
            <a:spLocks noGrp="1" noChangeArrowheads="1"/>
          </p:cNvSpPr>
          <p:nvPr>
            <p:ph type="body" idx="1"/>
          </p:nvPr>
        </p:nvSpPr>
        <p:spPr>
          <a:xfrm>
            <a:off x="395536" y="980728"/>
            <a:ext cx="8424936" cy="5411788"/>
          </a:xfrm>
        </p:spPr>
        <p:txBody>
          <a:bodyPr/>
          <a:lstStyle/>
          <a:p>
            <a:r>
              <a:rPr lang="en-US" dirty="0"/>
              <a:t>In a </a:t>
            </a:r>
            <a:r>
              <a:rPr lang="en-US" b="1" dirty="0"/>
              <a:t>self-regulating economy, </a:t>
            </a:r>
            <a:r>
              <a:rPr lang="en-US" dirty="0"/>
              <a:t>problems such as unemployment are resolved without government intervention, through the working of the invisible hand.</a:t>
            </a:r>
            <a:br>
              <a:rPr lang="en-US" dirty="0"/>
            </a:br>
            <a:endParaRPr lang="en-US" dirty="0"/>
          </a:p>
          <a:p>
            <a:r>
              <a:rPr lang="en-US" dirty="0"/>
              <a:t>According to </a:t>
            </a:r>
            <a:r>
              <a:rPr lang="en-US" b="1" dirty="0"/>
              <a:t>Keynesian economics, </a:t>
            </a:r>
            <a:r>
              <a:rPr lang="en-US" dirty="0"/>
              <a:t>economic slumps are caused by inadequate spending and they can be mitigated by government intervention.</a:t>
            </a:r>
            <a:br>
              <a:rPr lang="en-US" dirty="0"/>
            </a:br>
            <a:endParaRPr lang="en-US" dirty="0"/>
          </a:p>
          <a:p>
            <a:r>
              <a:rPr lang="en-US" b="1" dirty="0"/>
              <a:t>Monetary policy </a:t>
            </a:r>
            <a:r>
              <a:rPr lang="en-US" dirty="0"/>
              <a:t>uses changes in the quantity of money to alter interest rates and affect overall spending.</a:t>
            </a:r>
            <a:br>
              <a:rPr lang="en-US" dirty="0"/>
            </a:br>
            <a:endParaRPr lang="en-US" dirty="0"/>
          </a:p>
          <a:p>
            <a:r>
              <a:rPr lang="en-US" b="1" dirty="0"/>
              <a:t>Fiscal policy </a:t>
            </a:r>
            <a:r>
              <a:rPr lang="en-US" dirty="0"/>
              <a:t>uses changes in government spending and taxes to affect overall spending.</a:t>
            </a:r>
          </a:p>
          <a:p>
            <a:endParaRPr lang="en-US" dirty="0"/>
          </a:p>
        </p:txBody>
      </p:sp>
      <p:sp>
        <p:nvSpPr>
          <p:cNvPr id="4" name="TextBox 3">
            <a:extLst>
              <a:ext uri="{FF2B5EF4-FFF2-40B4-BE49-F238E27FC236}">
                <a16:creationId xmlns:a16="http://schemas.microsoft.com/office/drawing/2014/main" id="{54AE77B4-5959-41F0-ABA6-994BFFF483EE}"/>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wipe(left)">
                                      <p:cBhvr>
                                        <p:cTn id="7" dur="50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wipe(left)">
                                      <p:cBhvr>
                                        <p:cTn id="12" dur="500"/>
                                        <p:tgtEl>
                                          <p:spTgt spid="24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wipe(left)">
                                      <p:cBhvr>
                                        <p:cTn id="17" dur="500"/>
                                        <p:tgtEl>
                                          <p:spTgt spid="240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0643">
                                            <p:txEl>
                                              <p:pRg st="3" end="3"/>
                                            </p:txEl>
                                          </p:spTgt>
                                        </p:tgtEl>
                                        <p:attrNameLst>
                                          <p:attrName>style.visibility</p:attrName>
                                        </p:attrNameLst>
                                      </p:cBhvr>
                                      <p:to>
                                        <p:strVal val="visible"/>
                                      </p:to>
                                    </p:set>
                                    <p:animEffect transition="in" filter="wipe(left)">
                                      <p:cBhvr>
                                        <p:cTn id="22" dur="500"/>
                                        <p:tgtEl>
                                          <p:spTgt spid="240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E0B2432-0E7E-BCE3-C32A-B586ABB1DFB0}"/>
              </a:ext>
            </a:extLst>
          </p:cNvPr>
          <p:cNvSpPr>
            <a:spLocks noGrp="1" noChangeArrowheads="1"/>
          </p:cNvSpPr>
          <p:nvPr>
            <p:ph type="title"/>
          </p:nvPr>
        </p:nvSpPr>
        <p:spPr>
          <a:xfrm>
            <a:off x="836613" y="154915"/>
            <a:ext cx="8078787" cy="555625"/>
          </a:xfrm>
        </p:spPr>
        <p:txBody>
          <a:bodyPr/>
          <a:lstStyle/>
          <a:p>
            <a:pPr algn="ctr" eaLnBrk="1" hangingPunct="1"/>
            <a:r>
              <a:rPr lang="en-US" altLang="en-US" dirty="0">
                <a:ea typeface="ヒラギノ角ゴ Pro W3" charset="-128"/>
              </a:rPr>
              <a:t>What </a:t>
            </a:r>
            <a:r>
              <a:rPr lang="en-US" altLang="en-US" dirty="0"/>
              <a:t>Macroeconomics</a:t>
            </a:r>
            <a:r>
              <a:rPr lang="en-US" altLang="en-US" dirty="0">
                <a:ea typeface="ヒラギノ角ゴ Pro W3" charset="-128"/>
              </a:rPr>
              <a:t> Is About</a:t>
            </a:r>
          </a:p>
        </p:txBody>
      </p:sp>
      <p:sp>
        <p:nvSpPr>
          <p:cNvPr id="38915" name="Rectangle 3">
            <a:extLst>
              <a:ext uri="{FF2B5EF4-FFF2-40B4-BE49-F238E27FC236}">
                <a16:creationId xmlns:a16="http://schemas.microsoft.com/office/drawing/2014/main" id="{21E60640-44BE-32ED-DD63-4475AFB3B436}"/>
              </a:ext>
            </a:extLst>
          </p:cNvPr>
          <p:cNvSpPr>
            <a:spLocks noGrp="1" noChangeArrowheads="1"/>
          </p:cNvSpPr>
          <p:nvPr>
            <p:ph idx="4294967295"/>
          </p:nvPr>
        </p:nvSpPr>
        <p:spPr>
          <a:xfrm>
            <a:off x="533400" y="1143000"/>
            <a:ext cx="8382000" cy="4648200"/>
          </a:xfrm>
        </p:spPr>
        <p:txBody>
          <a:bodyPr rIns="91440"/>
          <a:lstStyle/>
          <a:p>
            <a:pPr marL="0" indent="0" eaLnBrk="1" hangingPunct="1">
              <a:buFontTx/>
              <a:buNone/>
              <a:defRPr/>
            </a:pPr>
            <a:r>
              <a:rPr lang="en-US" altLang="en-US" dirty="0">
                <a:ea typeface="ヒラギノ角ゴ Pro W3" charset="-128"/>
              </a:rPr>
              <a:t>Macroeconomic Policy</a:t>
            </a:r>
          </a:p>
          <a:p>
            <a:pPr eaLnBrk="1" hangingPunct="1">
              <a:defRPr/>
            </a:pPr>
            <a:r>
              <a:rPr lang="en-US" altLang="en-US" sz="2400" dirty="0">
                <a:ea typeface="ヒラギノ角ゴ Pro W3" charset="-128"/>
              </a:rPr>
              <a:t>Fiscal policy: government spending and taxation</a:t>
            </a:r>
          </a:p>
          <a:p>
            <a:pPr lvl="1" eaLnBrk="1" hangingPunct="1">
              <a:defRPr/>
            </a:pPr>
            <a:r>
              <a:rPr lang="en-US" altLang="en-US" dirty="0">
                <a:ea typeface="ヒラギノ角ゴ Pro W3" charset="-128"/>
              </a:rPr>
              <a:t>Effects of changes in federal budget 	</a:t>
            </a:r>
          </a:p>
          <a:p>
            <a:pPr lvl="1" eaLnBrk="1" hangingPunct="1">
              <a:defRPr/>
            </a:pPr>
            <a:r>
              <a:rPr lang="en-US" altLang="en-US" dirty="0">
                <a:ea typeface="ヒラギノ角ゴ Pro W3" charset="-128"/>
              </a:rPr>
              <a:t>U.S. experience in Fig. 1.6</a:t>
            </a:r>
          </a:p>
          <a:p>
            <a:pPr lvl="1" eaLnBrk="1" hangingPunct="1">
              <a:defRPr/>
            </a:pPr>
            <a:r>
              <a:rPr lang="en-US" altLang="en-US" dirty="0">
                <a:ea typeface="ヒラギノ角ゴ Pro W3" charset="-128"/>
              </a:rPr>
              <a:t>Relation to trade deficit?</a:t>
            </a:r>
          </a:p>
          <a:p>
            <a:pPr eaLnBrk="1" hangingPunct="1">
              <a:defRPr/>
            </a:pPr>
            <a:r>
              <a:rPr lang="en-US" altLang="en-US" sz="2400" dirty="0">
                <a:ea typeface="ヒラギノ角ゴ Pro W3" charset="-128"/>
              </a:rPr>
              <a:t>Monetary policy: growth of money supply; determined by central bank; the Fed in U.S. </a:t>
            </a:r>
          </a:p>
        </p:txBody>
      </p:sp>
      <p:pic>
        <p:nvPicPr>
          <p:cNvPr id="33796" name="Picture 5">
            <a:extLst>
              <a:ext uri="{FF2B5EF4-FFF2-40B4-BE49-F238E27FC236}">
                <a16:creationId xmlns:a16="http://schemas.microsoft.com/office/drawing/2014/main" id="{68F87A82-7728-5AB9-BABD-DC4DBC490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267200"/>
            <a:ext cx="6823075" cy="22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TextBox 5">
            <a:extLst>
              <a:ext uri="{FF2B5EF4-FFF2-40B4-BE49-F238E27FC236}">
                <a16:creationId xmlns:a16="http://schemas.microsoft.com/office/drawing/2014/main" id="{9EB9FAD3-AB89-1465-BDEE-D4BEE7923A19}"/>
              </a:ext>
            </a:extLst>
          </p:cNvPr>
          <p:cNvSpPr txBox="1">
            <a:spLocks noChangeArrowheads="1"/>
          </p:cNvSpPr>
          <p:nvPr/>
        </p:nvSpPr>
        <p:spPr bwMode="auto">
          <a:xfrm>
            <a:off x="8077200" y="6389688"/>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ヒラギノ角ゴ Pro W3" charset="-128"/>
              </a:defRPr>
            </a:lvl1pPr>
            <a:lvl2pPr marL="742950" indent="-285750">
              <a:spcBef>
                <a:spcPct val="20000"/>
              </a:spcBef>
              <a:buChar char="–"/>
              <a:defRPr sz="2400">
                <a:solidFill>
                  <a:schemeClr val="tx1"/>
                </a:solidFill>
                <a:latin typeface="Verdana" panose="020B0604030504040204" pitchFamily="34" charset="0"/>
                <a:ea typeface="ヒラギノ角ゴ Pro W3" charset="-128"/>
              </a:defRPr>
            </a:lvl2pPr>
            <a:lvl3pPr marL="1143000" indent="-228600">
              <a:spcBef>
                <a:spcPct val="20000"/>
              </a:spcBef>
              <a:buChar char="•"/>
              <a:defRPr sz="2000">
                <a:solidFill>
                  <a:schemeClr val="tx1"/>
                </a:solidFill>
                <a:latin typeface="Verdana" panose="020B0604030504040204" pitchFamily="34" charset="0"/>
                <a:ea typeface="ヒラギノ角ゴ Pro W3" charset="-128"/>
              </a:defRPr>
            </a:lvl3pPr>
            <a:lvl4pPr marL="1600200" indent="-228600">
              <a:spcBef>
                <a:spcPct val="20000"/>
              </a:spcBef>
              <a:buChar char="–"/>
              <a:defRPr>
                <a:solidFill>
                  <a:schemeClr val="tx1"/>
                </a:solidFill>
                <a:latin typeface="Verdana" panose="020B0604030504040204" pitchFamily="34" charset="0"/>
                <a:ea typeface="ヒラギノ角ゴ Pro W3" charset="-128"/>
              </a:defRPr>
            </a:lvl4pPr>
            <a:lvl5pPr marL="2057400" indent="-228600">
              <a:spcBef>
                <a:spcPct val="20000"/>
              </a:spcBef>
              <a:buChar char="»"/>
              <a:defRPr>
                <a:solidFill>
                  <a:schemeClr val="tx1"/>
                </a:solidFill>
                <a:latin typeface="Verdana" panose="020B060403050404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charset="-128"/>
              </a:defRPr>
            </a:lvl9pPr>
          </a:lstStyle>
          <a:p>
            <a:pPr>
              <a:spcBef>
                <a:spcPct val="0"/>
              </a:spcBef>
              <a:buFontTx/>
              <a:buNone/>
            </a:pPr>
            <a:r>
              <a:rPr lang="en-US" altLang="en-US" sz="1600" dirty="0"/>
              <a:t>     </a:t>
            </a:r>
            <a:fld id="{D1AAD06C-111B-40A1-8A11-560B574A4FCA}" type="slidenum">
              <a:rPr lang="en-US" altLang="en-US" sz="1600" smtClean="0"/>
              <a:pPr>
                <a:spcBef>
                  <a:spcPct val="0"/>
                </a:spcBef>
                <a:buFontTx/>
                <a:buNone/>
              </a:pPr>
              <a:t>8</a:t>
            </a:fld>
            <a:endParaRPr lang="en-US"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9" y="267814"/>
            <a:ext cx="8078787" cy="555625"/>
          </a:xfrm>
        </p:spPr>
        <p:txBody>
          <a:bodyPr>
            <a:normAutofit fontScale="90000"/>
          </a:bodyPr>
          <a:lstStyle/>
          <a:p>
            <a:pPr algn="ctr"/>
            <a:r>
              <a:rPr lang="en-US" sz="4000" spc="0" dirty="0"/>
              <a:t>MACROECONOMICS</a:t>
            </a:r>
          </a:p>
        </p:txBody>
      </p:sp>
      <p:sp>
        <p:nvSpPr>
          <p:cNvPr id="3" name="Content Placeholder 2"/>
          <p:cNvSpPr>
            <a:spLocks noGrp="1"/>
          </p:cNvSpPr>
          <p:nvPr>
            <p:ph idx="1"/>
          </p:nvPr>
        </p:nvSpPr>
        <p:spPr>
          <a:xfrm>
            <a:off x="251520" y="1052736"/>
            <a:ext cx="8078786" cy="3962400"/>
          </a:xfrm>
        </p:spPr>
        <p:txBody>
          <a:bodyPr>
            <a:normAutofit/>
          </a:bodyPr>
          <a:lstStyle/>
          <a:p>
            <a:r>
              <a:rPr lang="en-US" sz="2800" dirty="0"/>
              <a:t>“The long run is a misleading guide to current affairs. </a:t>
            </a:r>
            <a:r>
              <a:rPr lang="en-US" sz="2800" b="1" dirty="0"/>
              <a:t>In the long run we are all dead</a:t>
            </a:r>
            <a:r>
              <a:rPr lang="en-US" sz="2800" dirty="0"/>
              <a:t>. Economists set themselves too easy, too useless a task if in tempestuous seasons they can only tell us that when the storm is past the ocean is flat again.”</a:t>
            </a:r>
          </a:p>
          <a:p>
            <a:pPr algn="r"/>
            <a:r>
              <a:rPr lang="en-US" sz="2800" dirty="0">
                <a:solidFill>
                  <a:schemeClr val="tx1">
                    <a:lumMod val="65000"/>
                    <a:lumOff val="35000"/>
                  </a:schemeClr>
                </a:solidFill>
              </a:rPr>
              <a:t>-John Maynard Keynes, </a:t>
            </a:r>
            <a:r>
              <a:rPr lang="en-US" sz="2800" i="1" dirty="0">
                <a:solidFill>
                  <a:schemeClr val="tx1">
                    <a:lumMod val="65000"/>
                    <a:lumOff val="35000"/>
                  </a:schemeClr>
                </a:solidFill>
              </a:rPr>
              <a:t>A Tract on Monetary Reform</a:t>
            </a:r>
            <a:r>
              <a:rPr lang="en-US" sz="2800" dirty="0">
                <a:solidFill>
                  <a:schemeClr val="tx1">
                    <a:lumMod val="65000"/>
                    <a:lumOff val="35000"/>
                  </a:schemeClr>
                </a:solidFill>
              </a:rPr>
              <a:t> (1923) Ch. 3</a:t>
            </a:r>
          </a:p>
        </p:txBody>
      </p:sp>
      <p:pic>
        <p:nvPicPr>
          <p:cNvPr id="5" name="Picture 4" descr="Cowen_UN12_PH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8413" y="4298703"/>
            <a:ext cx="1905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
        <p:nvSpPr>
          <p:cNvPr id="7" name="TextBox 6">
            <a:extLst>
              <a:ext uri="{FF2B5EF4-FFF2-40B4-BE49-F238E27FC236}">
                <a16:creationId xmlns:a16="http://schemas.microsoft.com/office/drawing/2014/main" id="{BBE5CB48-42F4-4350-8DC4-B9D07239FE25}"/>
              </a:ext>
            </a:extLst>
          </p:cNvPr>
          <p:cNvSpPr txBox="1"/>
          <p:nvPr/>
        </p:nvSpPr>
        <p:spPr>
          <a:xfrm>
            <a:off x="8604448" y="6267043"/>
            <a:ext cx="529184" cy="369332"/>
          </a:xfrm>
          <a:prstGeom prst="rect">
            <a:avLst/>
          </a:prstGeom>
          <a:noFill/>
        </p:spPr>
        <p:txBody>
          <a:bodyPr wrap="square" rtlCol="0">
            <a:spAutoFit/>
          </a:bodyPr>
          <a:lstStyle/>
          <a:p>
            <a:fld id="{A8C7DA56-8494-4D38-A67D-CE4B83136C9E}" type="slidenum">
              <a:rPr lang="en-US" smtClean="0"/>
              <a:t>9</a:t>
            </a:fld>
            <a:endParaRPr lang="en-US" dirty="0"/>
          </a:p>
        </p:txBody>
      </p:sp>
    </p:spTree>
    <p:extLst>
      <p:ext uri="{BB962C8B-B14F-4D97-AF65-F5344CB8AC3E}">
        <p14:creationId xmlns:p14="http://schemas.microsoft.com/office/powerpoint/2010/main" val="25276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1810</Words>
  <Application>Microsoft Office PowerPoint</Application>
  <PresentationFormat>On-screen Show (4:3)</PresentationFormat>
  <Paragraphs>195</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Gill Sans</vt:lpstr>
      <vt:lpstr>Helvetica Neue</vt:lpstr>
      <vt:lpstr>Wingdings</vt:lpstr>
      <vt:lpstr>ヒラギノ角ゴ Pro W3</vt:lpstr>
      <vt:lpstr>Office Theme</vt:lpstr>
      <vt:lpstr>PowerPoint Presentation</vt:lpstr>
      <vt:lpstr>WHAT YOU WILL LEARN IN THIS CHAPTER</vt:lpstr>
      <vt:lpstr>Macroeconomics versus Microeconomics </vt:lpstr>
      <vt:lpstr>Macroeconomics versus Microeconomics</vt:lpstr>
      <vt:lpstr>Macroeconomics versus Microeconomics</vt:lpstr>
      <vt:lpstr>Macroeconomics versus Microeconomics</vt:lpstr>
      <vt:lpstr>Macroeconomics: Theory and Policy</vt:lpstr>
      <vt:lpstr>What Macroeconomics Is About</vt:lpstr>
      <vt:lpstr>MACROECONOMICS</vt:lpstr>
      <vt:lpstr>PowerPoint Presentation</vt:lpstr>
      <vt:lpstr>COMPARING TWO SEVERE ECONOMIC SLUMPS</vt:lpstr>
      <vt:lpstr>Growth, Interrupted, 1985–2020</vt:lpstr>
      <vt:lpstr>PowerPoint Presentation</vt:lpstr>
      <vt:lpstr>THE BUSINESS CYCLE</vt:lpstr>
      <vt:lpstr>The Business Cycle</vt:lpstr>
      <vt:lpstr>The Business Cycle</vt:lpstr>
      <vt:lpstr>The Business Cycle</vt:lpstr>
      <vt:lpstr>Taming the Business Cycle</vt:lpstr>
      <vt:lpstr>LEARN BY DOING: PRACTICE QUESTION 1</vt:lpstr>
      <vt:lpstr>LEARN BY DOING: PRACTICE QUESTION 1 (Answer)</vt:lpstr>
      <vt:lpstr>PowerPoint Presentation</vt:lpstr>
      <vt:lpstr>Long Run Growth in U.S.</vt:lpstr>
      <vt:lpstr>Long-Run Economic Growth</vt:lpstr>
      <vt:lpstr>Inflation and Deflation</vt:lpstr>
      <vt:lpstr>International Imbalances</vt:lpstr>
      <vt:lpstr>LEARN BY DOING: PRACTICE QUESTION 2</vt:lpstr>
      <vt:lpstr>LEARN BY DOING: PRACTICE QUESTION 2 (Answer)</vt:lpstr>
      <vt:lpstr>Why Macroeconomists Disagree</vt:lpstr>
      <vt:lpstr>Why Macroeconomists Disagree</vt:lpstr>
      <vt:lpstr>PowerPoint Presentation</vt:lpstr>
      <vt:lpstr>Major Economic Problems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Lecture  - MACROECONOMICS: THE BIG PICTURE</dc:title>
  <dc:creator>Gideon</dc:creator>
  <cp:lastModifiedBy>Dennis McCornac</cp:lastModifiedBy>
  <cp:revision>119</cp:revision>
  <dcterms:created xsi:type="dcterms:W3CDTF">2012-02-23T16:20:05Z</dcterms:created>
  <dcterms:modified xsi:type="dcterms:W3CDTF">2025-10-09T14:21:04Z</dcterms:modified>
</cp:coreProperties>
</file>