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4"/>
  </p:notesMasterIdLst>
  <p:handoutMasterIdLst>
    <p:handoutMasterId r:id="rId35"/>
  </p:handoutMasterIdLst>
  <p:sldIdLst>
    <p:sldId id="309" r:id="rId2"/>
    <p:sldId id="266" r:id="rId3"/>
    <p:sldId id="268" r:id="rId4"/>
    <p:sldId id="269" r:id="rId5"/>
    <p:sldId id="270" r:id="rId6"/>
    <p:sldId id="271" r:id="rId7"/>
    <p:sldId id="272" r:id="rId8"/>
    <p:sldId id="273" r:id="rId9"/>
    <p:sldId id="277" r:id="rId10"/>
    <p:sldId id="314" r:id="rId11"/>
    <p:sldId id="275" r:id="rId12"/>
    <p:sldId id="280" r:id="rId13"/>
    <p:sldId id="281" r:id="rId14"/>
    <p:sldId id="282" r:id="rId15"/>
    <p:sldId id="283" r:id="rId16"/>
    <p:sldId id="319" r:id="rId17"/>
    <p:sldId id="320" r:id="rId18"/>
    <p:sldId id="321" r:id="rId19"/>
    <p:sldId id="322" r:id="rId20"/>
    <p:sldId id="289" r:id="rId21"/>
    <p:sldId id="290" r:id="rId22"/>
    <p:sldId id="323" r:id="rId23"/>
    <p:sldId id="299" r:id="rId24"/>
    <p:sldId id="324" r:id="rId25"/>
    <p:sldId id="325" r:id="rId26"/>
    <p:sldId id="326" r:id="rId27"/>
    <p:sldId id="327" r:id="rId28"/>
    <p:sldId id="328" r:id="rId29"/>
    <p:sldId id="305" r:id="rId30"/>
    <p:sldId id="329" r:id="rId31"/>
    <p:sldId id="330" r:id="rId32"/>
    <p:sldId id="331" r:id="rId33"/>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B2C"/>
    <a:srgbClr val="4E4E4E"/>
    <a:srgbClr val="EDE5EF"/>
    <a:srgbClr val="E3EDF1"/>
    <a:srgbClr val="FFEACD"/>
    <a:srgbClr val="F8DCDD"/>
    <a:srgbClr val="F6D6D7"/>
    <a:srgbClr val="EFB3B4"/>
    <a:srgbClr val="F2D6D6"/>
    <a:srgbClr val="F3B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6" autoAdjust="0"/>
    <p:restoredTop sz="90764" autoAdjust="0"/>
  </p:normalViewPr>
  <p:slideViewPr>
    <p:cSldViewPr snapToGrid="0">
      <p:cViewPr varScale="1">
        <p:scale>
          <a:sx n="55" d="100"/>
          <a:sy n="55" d="100"/>
        </p:scale>
        <p:origin x="546" y="78"/>
      </p:cViewPr>
      <p:guideLst>
        <p:guide orient="horz" pos="2448"/>
        <p:guide pos="3168"/>
      </p:guideLst>
    </p:cSldViewPr>
  </p:slideViewPr>
  <p:outlineViewPr>
    <p:cViewPr>
      <p:scale>
        <a:sx n="33" d="100"/>
        <a:sy n="33" d="100"/>
      </p:scale>
      <p:origin x="0" y="14160"/>
    </p:cViewPr>
  </p:outlineViewPr>
  <p:notesTextViewPr>
    <p:cViewPr>
      <p:scale>
        <a:sx n="1" d="1"/>
        <a:sy n="1" d="1"/>
      </p:scale>
      <p:origin x="0" y="0"/>
    </p:cViewPr>
  </p:notesTextViewPr>
  <p:notesViewPr>
    <p:cSldViewPr snapToGrid="0">
      <p:cViewPr varScale="1">
        <p:scale>
          <a:sx n="81" d="100"/>
          <a:sy n="81" d="100"/>
        </p:scale>
        <p:origin x="31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9381" y="130629"/>
            <a:ext cx="6388925" cy="458788"/>
          </a:xfrm>
          <a:prstGeom prst="rect">
            <a:avLst/>
          </a:prstGeom>
        </p:spPr>
        <p:txBody>
          <a:bodyPr vert="horz" lIns="91440" tIns="45720" rIns="91440" bIns="45720" rtlCol="0"/>
          <a:lstStyle>
            <a:lvl1pPr algn="l">
              <a:defRPr sz="1200"/>
            </a:lvl1pPr>
          </a:lstStyle>
          <a:p>
            <a:pPr algn="ctr">
              <a:spcBef>
                <a:spcPts val="624"/>
              </a:spcBef>
            </a:pPr>
            <a:r>
              <a:rPr lang="en-US" b="1" dirty="0">
                <a:solidFill>
                  <a:schemeClr val="tx1"/>
                </a:solidFill>
                <a:latin typeface="Arial" pitchFamily="34" charset="0"/>
                <a:cs typeface="Arial" pitchFamily="34" charset="0"/>
              </a:rPr>
              <a:t>MACRO-ECONOMICS:  EVENTS AND IDEAS</a:t>
            </a:r>
          </a:p>
          <a:p>
            <a:endParaRPr lang="en-US" dirty="0"/>
          </a:p>
        </p:txBody>
      </p:sp>
      <p:sp>
        <p:nvSpPr>
          <p:cNvPr id="5" name="Slide Number Placeholder 4"/>
          <p:cNvSpPr>
            <a:spLocks noGrp="1"/>
          </p:cNvSpPr>
          <p:nvPr>
            <p:ph type="sldNum" sz="quarter" idx="3"/>
          </p:nvPr>
        </p:nvSpPr>
        <p:spPr>
          <a:xfrm>
            <a:off x="3040084" y="8447706"/>
            <a:ext cx="558140" cy="458787"/>
          </a:xfrm>
          <a:prstGeom prst="rect">
            <a:avLst/>
          </a:prstGeom>
        </p:spPr>
        <p:txBody>
          <a:bodyPr vert="horz" lIns="91440" tIns="45720" rIns="91440" bIns="45720" rtlCol="0" anchor="b"/>
          <a:lstStyle>
            <a:lvl1pPr algn="r">
              <a:defRPr sz="1200"/>
            </a:lvl1pPr>
          </a:lstStyle>
          <a:p>
            <a:fld id="{57FB5F9B-DD60-4CC8-9A88-7799613AE243}"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826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62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640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01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631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31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40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57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9621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622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09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04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411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545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12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541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w_pictures">
    <p:spTree>
      <p:nvGrpSpPr>
        <p:cNvPr id="1" name="Shape 15"/>
        <p:cNvGrpSpPr/>
        <p:nvPr/>
      </p:nvGrpSpPr>
      <p:grpSpPr>
        <a:xfrm>
          <a:off x="0" y="0"/>
          <a:ext cx="0" cy="0"/>
          <a:chOff x="0" y="0"/>
          <a:chExt cx="0" cy="0"/>
        </a:xfrm>
      </p:grpSpPr>
      <p:sp>
        <p:nvSpPr>
          <p:cNvPr id="16" name="Textbox 1"/>
          <p:cNvSpPr txBox="1">
            <a:spLocks noGrp="1"/>
          </p:cNvSpPr>
          <p:nvPr>
            <p:ph type="subTitle" idx="1"/>
          </p:nvPr>
        </p:nvSpPr>
        <p:spPr>
          <a:xfrm>
            <a:off x="370580" y="50292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cxnSp>
        <p:nvCxnSpPr>
          <p:cNvPr id="18" name="Textbox 2"/>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19" name="TextBox 3"/>
          <p:cNvSpPr txBox="1">
            <a:spLocks noGrp="1"/>
          </p:cNvSpPr>
          <p:nvPr>
            <p:ph type="body" idx="2"/>
          </p:nvPr>
        </p:nvSpPr>
        <p:spPr>
          <a:xfrm>
            <a:off x="364260" y="3588682"/>
            <a:ext cx="9313139" cy="1036320"/>
          </a:xfrm>
          <a:prstGeom prst="rect">
            <a:avLst/>
          </a:prstGeom>
          <a:noFill/>
          <a:ln>
            <a:noFill/>
          </a:ln>
        </p:spPr>
        <p:txBody>
          <a:bodyPr lIns="91425" tIns="91425" rIns="91425" bIns="91425" anchor="t" anchorCtr="0"/>
          <a:lstStyle>
            <a:lvl1pPr marL="0" marR="0" lvl="0" indent="0" algn="l" rtl="0">
              <a:spcBef>
                <a:spcPts val="1360"/>
              </a:spcBef>
              <a:buClr>
                <a:schemeClr val="lt1"/>
              </a:buClr>
              <a:buFont typeface="Arial"/>
              <a:buNone/>
              <a:defRPr sz="6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_w_pictures">
    <p:spTree>
      <p:nvGrpSpPr>
        <p:cNvPr id="1" name="Shape 44"/>
        <p:cNvGrpSpPr/>
        <p:nvPr/>
      </p:nvGrpSpPr>
      <p:grpSpPr>
        <a:xfrm>
          <a:off x="0" y="0"/>
          <a:ext cx="0" cy="0"/>
          <a:chOff x="0" y="0"/>
          <a:chExt cx="0" cy="0"/>
        </a:xfrm>
      </p:grpSpPr>
      <p:cxnSp>
        <p:nvCxnSpPr>
          <p:cNvPr id="47" name="Textbox  47"/>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45" name="Textbox 45"/>
          <p:cNvSpPr txBox="1">
            <a:spLocks noGrp="1"/>
          </p:cNvSpPr>
          <p:nvPr>
            <p:ph type="subTitle" idx="1"/>
          </p:nvPr>
        </p:nvSpPr>
        <p:spPr>
          <a:xfrm>
            <a:off x="370580" y="50292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dirty="0"/>
          </a:p>
        </p:txBody>
      </p:sp>
      <p:sp>
        <p:nvSpPr>
          <p:cNvPr id="48" name="Textbox 48"/>
          <p:cNvSpPr txBox="1">
            <a:spLocks noGrp="1"/>
          </p:cNvSpPr>
          <p:nvPr>
            <p:ph type="body" idx="2"/>
          </p:nvPr>
        </p:nvSpPr>
        <p:spPr>
          <a:xfrm>
            <a:off x="364260" y="3611880"/>
            <a:ext cx="9313139" cy="1036320"/>
          </a:xfrm>
          <a:prstGeom prst="rect">
            <a:avLst/>
          </a:prstGeom>
          <a:noFill/>
          <a:ln>
            <a:noFill/>
          </a:ln>
        </p:spPr>
        <p:txBody>
          <a:bodyPr lIns="91425" tIns="91425" rIns="91425" bIns="91425" anchor="t" anchorCtr="0"/>
          <a:lstStyle>
            <a:lvl1pPr marL="0" marR="0" lvl="0" indent="0" algn="l" rtl="0">
              <a:spcBef>
                <a:spcPts val="1360"/>
              </a:spcBef>
              <a:buClr>
                <a:schemeClr val="lt1"/>
              </a:buClr>
              <a:buFont typeface="Arial"/>
              <a:buNone/>
              <a:defRPr sz="6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Page with Logo">
    <p:spTree>
      <p:nvGrpSpPr>
        <p:cNvPr id="1" name="Shape 51"/>
        <p:cNvGrpSpPr/>
        <p:nvPr/>
      </p:nvGrpSpPr>
      <p:grpSpPr>
        <a:xfrm>
          <a:off x="0" y="0"/>
          <a:ext cx="0" cy="0"/>
          <a:chOff x="0" y="0"/>
          <a:chExt cx="0" cy="0"/>
        </a:xfrm>
      </p:grpSpPr>
      <p:sp>
        <p:nvSpPr>
          <p:cNvPr id="55" name="Textbox 55"/>
          <p:cNvSpPr txBox="1">
            <a:spLocks noGrp="1"/>
          </p:cNvSpPr>
          <p:nvPr>
            <p:ph type="body" idx="2"/>
          </p:nvPr>
        </p:nvSpPr>
        <p:spPr>
          <a:xfrm>
            <a:off x="364260" y="3611880"/>
            <a:ext cx="9313139" cy="1036320"/>
          </a:xfrm>
          <a:prstGeom prst="rect">
            <a:avLst/>
          </a:prstGeom>
          <a:noFill/>
          <a:ln>
            <a:noFill/>
          </a:ln>
        </p:spPr>
        <p:txBody>
          <a:bodyPr lIns="91425" tIns="91425" rIns="91425" bIns="91425" anchor="t" anchorCtr="0"/>
          <a:lstStyle>
            <a:lvl1pPr marL="0" marR="0" lvl="0" indent="0" algn="l" rtl="0">
              <a:spcBef>
                <a:spcPts val="1400"/>
              </a:spcBef>
              <a:buClr>
                <a:schemeClr val="lt1"/>
              </a:buClr>
              <a:buFont typeface="Arial"/>
              <a:buNone/>
              <a:defRPr sz="70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52" name="Textbox 52"/>
          <p:cNvSpPr txBox="1">
            <a:spLocks noGrp="1"/>
          </p:cNvSpPr>
          <p:nvPr>
            <p:ph type="subTitle" idx="1"/>
          </p:nvPr>
        </p:nvSpPr>
        <p:spPr>
          <a:xfrm>
            <a:off x="370580" y="4953000"/>
            <a:ext cx="4980926"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cxnSp>
        <p:nvCxnSpPr>
          <p:cNvPr id="54" name="Textbox 54"/>
          <p:cNvCxnSpPr/>
          <p:nvPr/>
        </p:nvCxnSpPr>
        <p:spPr>
          <a:xfrm>
            <a:off x="469743" y="4845794"/>
            <a:ext cx="3604823" cy="0"/>
          </a:xfrm>
          <a:prstGeom prst="straightConnector1">
            <a:avLst/>
          </a:prstGeom>
          <a:noFill/>
          <a:ln w="127000" cap="flat" cmpd="sng">
            <a:solidFill>
              <a:schemeClr val="lt1"/>
            </a:solidFill>
            <a:prstDash val="solid"/>
            <a:round/>
            <a:headEnd type="none" w="med" len="med"/>
            <a:tailEnd type="none" w="med" len="med"/>
          </a:ln>
        </p:spPr>
      </p:cxnSp>
      <p:sp>
        <p:nvSpPr>
          <p:cNvPr id="56" name="Textbox 56"/>
          <p:cNvSpPr txBox="1"/>
          <p:nvPr/>
        </p:nvSpPr>
        <p:spPr>
          <a:xfrm>
            <a:off x="6678229" y="-1171540"/>
            <a:ext cx="184666"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Calibri"/>
              <a:ea typeface="Calibri"/>
              <a:cs typeface="Calibri"/>
              <a:sym typeface="Calibri"/>
            </a:endParaRPr>
          </a:p>
        </p:txBody>
      </p:sp>
      <p:sp>
        <p:nvSpPr>
          <p:cNvPr id="57" name="Textbox 57"/>
          <p:cNvSpPr txBox="1"/>
          <p:nvPr/>
        </p:nvSpPr>
        <p:spPr>
          <a:xfrm>
            <a:off x="6678229" y="-1171540"/>
            <a:ext cx="184666" cy="400109"/>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dirty="0">
              <a:solidFill>
                <a:schemeClr val="dk1"/>
              </a:solidFill>
              <a:latin typeface="Calibri"/>
              <a:ea typeface="Calibri"/>
              <a:cs typeface="Calibri"/>
              <a:sym typeface="Calibri"/>
            </a:endParaRPr>
          </a:p>
        </p:txBody>
      </p:sp>
      <p:pic>
        <p:nvPicPr>
          <p:cNvPr id="58" name="Textbox 58" descr="m-wave_circle_darkred.png"/>
          <p:cNvPicPr preferRelativeResize="0"/>
          <p:nvPr/>
        </p:nvPicPr>
        <p:blipFill rotWithShape="1">
          <a:blip r:embed="rId2">
            <a:alphaModFix/>
          </a:blip>
          <a:srcRect t="28775" r="40211"/>
          <a:stretch/>
        </p:blipFill>
        <p:spPr>
          <a:xfrm>
            <a:off x="6921259" y="-3137"/>
            <a:ext cx="3129759" cy="37284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21513" y="334967"/>
            <a:ext cx="9996324" cy="924569"/>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254214" y="1711034"/>
            <a:ext cx="9804186" cy="5431171"/>
          </a:xfrm>
        </p:spPr>
        <p:txBody>
          <a:bodyPr/>
          <a:lstStyle>
            <a:lvl1pPr marL="457200" indent="-457200">
              <a:spcBef>
                <a:spcPts val="624"/>
              </a:spcBef>
              <a:spcAft>
                <a:spcPts val="1200"/>
              </a:spcAft>
              <a:buClr>
                <a:srgbClr val="4E4E4E"/>
              </a:buClr>
              <a:buFont typeface="Arial" pitchFamily="34" charset="0"/>
              <a:buChar char="•"/>
              <a:defRPr sz="2800">
                <a:solidFill>
                  <a:schemeClr val="tx1"/>
                </a:solidFill>
                <a:latin typeface="Arial" pitchFamily="34" charset="0"/>
                <a:cs typeface="Arial" pitchFamily="34" charset="0"/>
              </a:defRPr>
            </a:lvl1pPr>
            <a:lvl2pPr marL="914400" indent="-449263">
              <a:spcBef>
                <a:spcPts val="624"/>
              </a:spcBef>
              <a:spcAft>
                <a:spcPts val="1200"/>
              </a:spcAft>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spcAft>
                <a:spcPts val="1200"/>
              </a:spcAft>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spcAft>
                <a:spcPts val="1200"/>
              </a:spcAft>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spcAft>
                <a:spcPts val="1200"/>
              </a:spcAft>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0" y="441332"/>
            <a:ext cx="9996324" cy="987115"/>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Content Placeholder 5"/>
          <p:cNvSpPr>
            <a:spLocks noGrp="1"/>
          </p:cNvSpPr>
          <p:nvPr>
            <p:ph sz="quarter" idx="13"/>
          </p:nvPr>
        </p:nvSpPr>
        <p:spPr>
          <a:xfrm>
            <a:off x="336550" y="6208713"/>
            <a:ext cx="9175750" cy="136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able Placeholder 8"/>
          <p:cNvSpPr>
            <a:spLocks noGrp="1"/>
          </p:cNvSpPr>
          <p:nvPr>
            <p:ph type="tbl" sz="quarter" idx="14"/>
          </p:nvPr>
        </p:nvSpPr>
        <p:spPr>
          <a:xfrm>
            <a:off x="3802063" y="5583238"/>
            <a:ext cx="2085975" cy="158750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ull bleed 2">
    <p:spTree>
      <p:nvGrpSpPr>
        <p:cNvPr id="1" name="Shape 305"/>
        <p:cNvGrpSpPr/>
        <p:nvPr/>
      </p:nvGrpSpPr>
      <p:grpSpPr>
        <a:xfrm>
          <a:off x="0" y="0"/>
          <a:ext cx="0" cy="0"/>
          <a:chOff x="0" y="0"/>
          <a:chExt cx="0" cy="0"/>
        </a:xfrm>
      </p:grpSpPr>
      <p:sp>
        <p:nvSpPr>
          <p:cNvPr id="306" name="Shape 306"/>
          <p:cNvSpPr txBox="1">
            <a:spLocks noGrp="1"/>
          </p:cNvSpPr>
          <p:nvPr>
            <p:ph type="subTitle" idx="1"/>
          </p:nvPr>
        </p:nvSpPr>
        <p:spPr>
          <a:xfrm>
            <a:off x="0" y="4826000"/>
            <a:ext cx="10058399" cy="757000"/>
          </a:xfrm>
          <a:prstGeom prst="rect">
            <a:avLst/>
          </a:prstGeom>
          <a:noFill/>
          <a:ln>
            <a:noFill/>
          </a:ln>
        </p:spPr>
        <p:txBody>
          <a:bodyPr lIns="91425" tIns="91425" rIns="91425" bIns="91425" anchor="t" anchorCtr="0"/>
          <a:lstStyle>
            <a:lvl1pPr marL="0" marR="0" lvl="0" indent="0" algn="ctr" rtl="0">
              <a:spcBef>
                <a:spcPts val="800"/>
              </a:spcBef>
              <a:buClr>
                <a:srgbClr val="FFFFFF"/>
              </a:buClr>
              <a:buFont typeface="Arial"/>
              <a:buNone/>
              <a:defRPr sz="40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rgbClr val="888888"/>
              </a:buClr>
              <a:buFont typeface="Arial"/>
              <a:buNone/>
              <a:defRPr sz="3100" b="0" i="0" u="none" strike="noStrike" cap="none">
                <a:solidFill>
                  <a:srgbClr val="888888"/>
                </a:solidFill>
                <a:latin typeface="Helvetica Neue"/>
                <a:ea typeface="Helvetica Neue"/>
                <a:cs typeface="Helvetica Neue"/>
                <a:sym typeface="Helvetica Neue"/>
              </a:defRPr>
            </a:lvl2pPr>
            <a:lvl3pPr marL="1018823" marR="0" lvl="2" indent="-2823" algn="ctr" rtl="0">
              <a:spcBef>
                <a:spcPts val="540"/>
              </a:spcBef>
              <a:buClr>
                <a:srgbClr val="888888"/>
              </a:buClr>
              <a:buFont typeface="Arial"/>
              <a:buNone/>
              <a:defRPr sz="2700" b="0" i="0" u="none" strike="noStrike" cap="none">
                <a:solidFill>
                  <a:srgbClr val="888888"/>
                </a:solidFill>
                <a:latin typeface="Helvetica Neue"/>
                <a:ea typeface="Helvetica Neue"/>
                <a:cs typeface="Helvetica Neue"/>
                <a:sym typeface="Helvetica Neue"/>
              </a:defRPr>
            </a:lvl3pPr>
            <a:lvl4pPr marL="1528237" marR="0" lvl="3" indent="-4237"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4pPr>
            <a:lvl5pPr marL="2037649" marR="0" lvl="4" indent="-5649" algn="ctr" rtl="0">
              <a:spcBef>
                <a:spcPts val="440"/>
              </a:spcBef>
              <a:buClr>
                <a:srgbClr val="888888"/>
              </a:buClr>
              <a:buFont typeface="Arial"/>
              <a:buNone/>
              <a:defRPr sz="2200" b="0" i="0" u="none" strike="noStrike" cap="none">
                <a:solidFill>
                  <a:srgbClr val="888888"/>
                </a:solidFill>
                <a:latin typeface="Helvetica Neue"/>
                <a:ea typeface="Helvetica Neue"/>
                <a:cs typeface="Helvetica Neue"/>
                <a:sym typeface="Helvetica Neue"/>
              </a:defRPr>
            </a:lvl5pPr>
            <a:lvl6pPr marL="2547061" marR="0" lvl="5" indent="-7061"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6pPr>
            <a:lvl7pPr marL="3056473" marR="0" lvl="6" indent="-8472"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7pPr>
            <a:lvl8pPr marL="3565885" marR="0" lvl="7" indent="-9885"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8pPr>
            <a:lvl9pPr marL="4075298" marR="0" lvl="8" indent="-11298" algn="ctr" rtl="0">
              <a:spcBef>
                <a:spcPts val="440"/>
              </a:spcBef>
              <a:buClr>
                <a:srgbClr val="888888"/>
              </a:buClr>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307" name="Shape 307"/>
          <p:cNvSpPr txBox="1"/>
          <p:nvPr/>
        </p:nvSpPr>
        <p:spPr>
          <a:xfrm>
            <a:off x="243839" y="7206192"/>
            <a:ext cx="3185160" cy="413807"/>
          </a:xfrm>
          <a:prstGeom prst="rect">
            <a:avLst/>
          </a:prstGeom>
          <a:noFill/>
          <a:ln>
            <a:noFill/>
          </a:ln>
        </p:spPr>
        <p:txBody>
          <a:bodyPr lIns="101875" tIns="50925" rIns="101875" bIns="50925" anchor="ctr" anchorCtr="0">
            <a:noAutofit/>
          </a:bodyPr>
          <a:lstStyle/>
          <a:p>
            <a:pPr marL="0" marR="0" lvl="0" indent="0" algn="l" rtl="0">
              <a:spcBef>
                <a:spcPts val="0"/>
              </a:spcBef>
              <a:buSzPct val="25000"/>
              <a:buNone/>
            </a:pPr>
            <a:r>
              <a:rPr lang="en-US" sz="1000" b="0" i="0" dirty="0">
                <a:solidFill>
                  <a:srgbClr val="800D1D"/>
                </a:solidFill>
                <a:latin typeface="Helvetica Neue"/>
                <a:ea typeface="Helvetica Neue"/>
                <a:cs typeface="Helvetica Neue"/>
                <a:sym typeface="Helvetica Neue"/>
              </a:rPr>
              <a:t>macmillanlearning.com</a:t>
            </a:r>
          </a:p>
        </p:txBody>
      </p:sp>
      <p:sp>
        <p:nvSpPr>
          <p:cNvPr id="309" name="Shape 309"/>
          <p:cNvSpPr txBox="1"/>
          <p:nvPr/>
        </p:nvSpPr>
        <p:spPr>
          <a:xfrm>
            <a:off x="0" y="5740400"/>
            <a:ext cx="10058399" cy="1295400"/>
          </a:xfrm>
          <a:prstGeom prst="rect">
            <a:avLst/>
          </a:prstGeom>
          <a:noFill/>
          <a:ln>
            <a:noFill/>
          </a:ln>
        </p:spPr>
        <p:txBody>
          <a:bodyPr lIns="101875" tIns="50925" rIns="101875" bIns="50925" anchor="t" anchorCtr="0">
            <a:noAutofit/>
          </a:bodyPr>
          <a:lstStyle/>
          <a:p>
            <a:pPr marL="0" marR="0" lvl="0" indent="0" algn="ctr" rtl="0">
              <a:spcBef>
                <a:spcPts val="0"/>
              </a:spcBef>
              <a:buClr>
                <a:srgbClr val="FFFFFF"/>
              </a:buClr>
              <a:buSzPct val="25000"/>
              <a:buFont typeface="Arial"/>
              <a:buNone/>
            </a:pPr>
            <a:r>
              <a:rPr lang="en-US" sz="2400" b="0" i="0" dirty="0">
                <a:solidFill>
                  <a:srgbClr val="FFFFFF"/>
                </a:solidFill>
                <a:latin typeface="Helvetica Neue"/>
                <a:ea typeface="Helvetica Neue"/>
                <a:cs typeface="Helvetica Neue"/>
                <a:sym typeface="Helvetica Neue"/>
              </a:rPr>
              <a:t>Text, bullets, language</a:t>
            </a:r>
          </a:p>
        </p:txBody>
      </p:sp>
      <p:pic>
        <p:nvPicPr>
          <p:cNvPr id="312" name="Shape 312" descr="Full_Bleed_ML_Logo_DarkRed.png"/>
          <p:cNvPicPr preferRelativeResize="0"/>
          <p:nvPr/>
        </p:nvPicPr>
        <p:blipFill rotWithShape="1">
          <a:blip r:embed="rId2">
            <a:alphaModFix/>
          </a:blip>
          <a:srcRect/>
          <a:stretch/>
        </p:blipFill>
        <p:spPr>
          <a:xfrm>
            <a:off x="3970605" y="2600586"/>
            <a:ext cx="2112693" cy="21156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260859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0" y="379608"/>
            <a:ext cx="10058400" cy="815797"/>
          </a:xfrm>
        </p:spPr>
        <p:txBody>
          <a:bodyPr>
            <a:normAutofit/>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6" name="Content Placeholder 5"/>
          <p:cNvSpPr>
            <a:spLocks noGrp="1"/>
          </p:cNvSpPr>
          <p:nvPr>
            <p:ph sz="quarter" idx="10"/>
          </p:nvPr>
        </p:nvSpPr>
        <p:spPr>
          <a:xfrm>
            <a:off x="117582" y="1933291"/>
            <a:ext cx="9804186" cy="1322375"/>
          </a:xfrm>
        </p:spPr>
        <p:txBody>
          <a:bodyPr>
            <a:normAutofit/>
          </a:bodyPr>
          <a:lstStyle>
            <a:lvl1pPr marL="361950" indent="-36195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712788" indent="-350838">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074738" indent="-36195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948DBE-A2B0-614A-F8BC-98BD2BDD9A3A}"/>
              </a:ext>
            </a:extLst>
          </p:cNvPr>
          <p:cNvSpPr>
            <a:spLocks noGrp="1"/>
          </p:cNvSpPr>
          <p:nvPr>
            <p:ph sz="quarter" idx="11"/>
          </p:nvPr>
        </p:nvSpPr>
        <p:spPr>
          <a:xfrm>
            <a:off x="190500" y="3516313"/>
            <a:ext cx="9405938" cy="144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1887F727-324A-0E3E-DECD-1E475B35564D}"/>
              </a:ext>
            </a:extLst>
          </p:cNvPr>
          <p:cNvSpPr>
            <a:spLocks noGrp="1"/>
          </p:cNvSpPr>
          <p:nvPr>
            <p:ph sz="quarter" idx="12"/>
          </p:nvPr>
        </p:nvSpPr>
        <p:spPr>
          <a:xfrm>
            <a:off x="190500" y="5224463"/>
            <a:ext cx="9575800" cy="1085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a:extLst>
              <a:ext uri="{FF2B5EF4-FFF2-40B4-BE49-F238E27FC236}">
                <a16:creationId xmlns:a16="http://schemas.microsoft.com/office/drawing/2014/main" id="{8B2CA89E-4F02-4CE1-B959-96DA257FC1E4}"/>
              </a:ext>
            </a:extLst>
          </p:cNvPr>
          <p:cNvSpPr>
            <a:spLocks noGrp="1"/>
          </p:cNvSpPr>
          <p:nvPr>
            <p:ph sz="quarter" idx="13"/>
          </p:nvPr>
        </p:nvSpPr>
        <p:spPr>
          <a:xfrm>
            <a:off x="117475" y="6451600"/>
            <a:ext cx="9267825" cy="682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407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0" y="379608"/>
            <a:ext cx="10058400" cy="815797"/>
          </a:xfrm>
        </p:spPr>
        <p:txBody>
          <a:bodyPr>
            <a:normAutofit/>
          </a:bodyPr>
          <a:lstStyle>
            <a:lvl1pPr>
              <a:spcBef>
                <a:spcPts val="624"/>
              </a:spcBef>
              <a:defRPr sz="3600" b="0">
                <a:solidFill>
                  <a:srgbClr val="002060"/>
                </a:solidFill>
                <a:latin typeface="Arial" pitchFamily="34" charset="0"/>
                <a:cs typeface="Arial" pitchFamily="34" charset="0"/>
              </a:defRPr>
            </a:lvl1pPr>
          </a:lstStyle>
          <a:p>
            <a:r>
              <a:rPr lang="en-US"/>
              <a:t>Click to edit Master title style</a:t>
            </a:r>
            <a:endParaRPr lang="en-US" dirty="0"/>
          </a:p>
        </p:txBody>
      </p:sp>
      <p:sp>
        <p:nvSpPr>
          <p:cNvPr id="6" name="Content Placeholder 5"/>
          <p:cNvSpPr>
            <a:spLocks noGrp="1"/>
          </p:cNvSpPr>
          <p:nvPr>
            <p:ph sz="quarter" idx="10"/>
          </p:nvPr>
        </p:nvSpPr>
        <p:spPr>
          <a:xfrm>
            <a:off x="117582" y="1933291"/>
            <a:ext cx="9804186" cy="1322375"/>
          </a:xfrm>
        </p:spPr>
        <p:txBody>
          <a:bodyPr>
            <a:normAutofit/>
          </a:bodyPr>
          <a:lstStyle>
            <a:lvl1pPr marL="361950" indent="-36195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712788" indent="-350838">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074738" indent="-36195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948DBE-A2B0-614A-F8BC-98BD2BDD9A3A}"/>
              </a:ext>
            </a:extLst>
          </p:cNvPr>
          <p:cNvSpPr>
            <a:spLocks noGrp="1"/>
          </p:cNvSpPr>
          <p:nvPr>
            <p:ph sz="quarter" idx="11"/>
          </p:nvPr>
        </p:nvSpPr>
        <p:spPr>
          <a:xfrm>
            <a:off x="190500" y="3516313"/>
            <a:ext cx="9405938" cy="144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1887F727-324A-0E3E-DECD-1E475B35564D}"/>
              </a:ext>
            </a:extLst>
          </p:cNvPr>
          <p:cNvSpPr>
            <a:spLocks noGrp="1"/>
          </p:cNvSpPr>
          <p:nvPr>
            <p:ph sz="quarter" idx="12"/>
          </p:nvPr>
        </p:nvSpPr>
        <p:spPr>
          <a:xfrm>
            <a:off x="190500" y="5224463"/>
            <a:ext cx="9575800" cy="108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0828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accent1">
                <a:lumMod val="5000"/>
                <a:lumOff val="95000"/>
              </a:schemeClr>
            </a:gs>
            <a:gs pos="100000">
              <a:srgbClr val="00B0F0"/>
            </a:gs>
            <a:gs pos="67000">
              <a:schemeClr val="bg1"/>
            </a:gs>
            <a:gs pos="80000">
              <a:schemeClr val="bg1"/>
            </a:gs>
          </a:gsLst>
          <a:path path="shape">
            <a:fillToRect l="50000" t="50000" r="50000" b="50000"/>
          </a:path>
          <a:tileRect/>
        </a:gradFill>
        <a:effectLst/>
      </p:bgPr>
    </p:bg>
    <p:spTree>
      <p:nvGrpSpPr>
        <p:cNvPr id="1" name="Shape 9"/>
        <p:cNvGrpSpPr/>
        <p:nvPr/>
      </p:nvGrpSpPr>
      <p:grpSpPr>
        <a:xfrm>
          <a:off x="0" y="0"/>
          <a:ext cx="0" cy="0"/>
          <a:chOff x="0" y="0"/>
          <a:chExt cx="0" cy="0"/>
        </a:xfrm>
      </p:grpSpPr>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
        <p:nvSpPr>
          <p:cNvPr id="2" name="TextBox 1">
            <a:extLst>
              <a:ext uri="{FF2B5EF4-FFF2-40B4-BE49-F238E27FC236}">
                <a16:creationId xmlns:a16="http://schemas.microsoft.com/office/drawing/2014/main" id="{7CF70E8E-D09D-4DB5-8690-221E8C5FE8B2}"/>
              </a:ext>
            </a:extLst>
          </p:cNvPr>
          <p:cNvSpPr txBox="1"/>
          <p:nvPr userDrawn="1"/>
        </p:nvSpPr>
        <p:spPr>
          <a:xfrm>
            <a:off x="9441957" y="7291867"/>
            <a:ext cx="616443" cy="338554"/>
          </a:xfrm>
          <a:prstGeom prst="rect">
            <a:avLst/>
          </a:prstGeom>
          <a:noFill/>
        </p:spPr>
        <p:txBody>
          <a:bodyPr wrap="square" rtlCol="0">
            <a:spAutoFit/>
          </a:bodyPr>
          <a:lstStyle/>
          <a:p>
            <a:fld id="{98F695CC-ED59-484C-8316-4843B4B74D61}" type="slidenum">
              <a:rPr lang="en-US" sz="1600" b="1" smtClean="0"/>
              <a:t>‹#›</a:t>
            </a:fld>
            <a:endParaRPr lang="en-US" sz="1600" b="1"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6" r:id="rId4"/>
    <p:sldLayoutId id="2147483674" r:id="rId5"/>
    <p:sldLayoutId id="2147483671"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9" name="Sub Title 1"/>
          <p:cNvSpPr>
            <a:spLocks noGrp="1"/>
          </p:cNvSpPr>
          <p:nvPr>
            <p:ph sz="quarter" idx="4294967295"/>
          </p:nvPr>
        </p:nvSpPr>
        <p:spPr>
          <a:xfrm>
            <a:off x="151337" y="154695"/>
            <a:ext cx="9755726" cy="2987703"/>
          </a:xfrm>
          <a:solidFill>
            <a:srgbClr val="00B0F0"/>
          </a:solidFill>
        </p:spPr>
        <p:txBody>
          <a:bodyPr anchor="ctr"/>
          <a:lstStyle/>
          <a:p>
            <a:pPr algn="ctr">
              <a:spcBef>
                <a:spcPts val="624"/>
              </a:spcBef>
            </a:pPr>
            <a:r>
              <a:rPr lang="en-US" b="1" dirty="0">
                <a:solidFill>
                  <a:schemeClr val="tx1"/>
                </a:solidFill>
                <a:latin typeface="Arial" pitchFamily="34" charset="0"/>
                <a:cs typeface="Arial" pitchFamily="34" charset="0"/>
              </a:rPr>
              <a:t>CHAPTER 17 LECTURE - MACROECONOMICS: </a:t>
            </a:r>
          </a:p>
          <a:p>
            <a:pPr algn="ctr">
              <a:spcBef>
                <a:spcPts val="624"/>
              </a:spcBef>
            </a:pPr>
            <a:r>
              <a:rPr lang="en-US" b="1" dirty="0">
                <a:solidFill>
                  <a:schemeClr val="tx1"/>
                </a:solidFill>
                <a:latin typeface="Arial" pitchFamily="34" charset="0"/>
                <a:cs typeface="Arial" pitchFamily="34" charset="0"/>
              </a:rPr>
              <a:t>EVENTS AND IDEAS</a:t>
            </a:r>
          </a:p>
        </p:txBody>
      </p:sp>
      <p:pic>
        <p:nvPicPr>
          <p:cNvPr id="6" name="Picture 5">
            <a:extLst>
              <a:ext uri="{FF2B5EF4-FFF2-40B4-BE49-F238E27FC236}">
                <a16:creationId xmlns:a16="http://schemas.microsoft.com/office/drawing/2014/main" id="{88226BC6-A9AF-4508-8BE2-081E9BD7B827}"/>
              </a:ext>
            </a:extLst>
          </p:cNvPr>
          <p:cNvPicPr>
            <a:picLocks noChangeAspect="1"/>
          </p:cNvPicPr>
          <p:nvPr/>
        </p:nvPicPr>
        <p:blipFill>
          <a:blip r:embed="rId3"/>
          <a:stretch>
            <a:fillRect/>
          </a:stretch>
        </p:blipFill>
        <p:spPr>
          <a:xfrm>
            <a:off x="302676" y="3142398"/>
            <a:ext cx="9604388" cy="4475307"/>
          </a:xfrm>
          <a:prstGeom prst="rect">
            <a:avLst/>
          </a:prstGeom>
        </p:spPr>
      </p:pic>
    </p:spTree>
    <p:extLst>
      <p:ext uri="{BB962C8B-B14F-4D97-AF65-F5344CB8AC3E}">
        <p14:creationId xmlns:p14="http://schemas.microsoft.com/office/powerpoint/2010/main" val="255218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BY DOING: PRACTICE QUESTION 1</a:t>
            </a:r>
            <a:br>
              <a:rPr lang="en-US" dirty="0"/>
            </a:br>
            <a:r>
              <a:rPr lang="en-US" dirty="0"/>
              <a:t>(ANSWER)</a:t>
            </a:r>
          </a:p>
        </p:txBody>
      </p:sp>
      <p:sp>
        <p:nvSpPr>
          <p:cNvPr id="3" name="Content Placeholder 2"/>
          <p:cNvSpPr>
            <a:spLocks noGrp="1"/>
          </p:cNvSpPr>
          <p:nvPr>
            <p:ph sz="quarter" idx="10"/>
          </p:nvPr>
        </p:nvSpPr>
        <p:spPr>
          <a:xfrm>
            <a:off x="117582" y="1524000"/>
            <a:ext cx="9804186" cy="5700765"/>
          </a:xfrm>
        </p:spPr>
        <p:txBody>
          <a:bodyPr>
            <a:noAutofit/>
          </a:bodyPr>
          <a:lstStyle/>
          <a:p>
            <a:pPr>
              <a:spcAft>
                <a:spcPts val="600"/>
              </a:spcAft>
            </a:pPr>
            <a:r>
              <a:rPr lang="en-US" sz="2400" dirty="0"/>
              <a:t>For each of the following statements, indicate if it’s classical or Keynesian.</a:t>
            </a:r>
          </a:p>
          <a:p>
            <a:pPr lvl="1" indent="-357188">
              <a:buFont typeface="+mj-lt"/>
              <a:buAutoNum type="alphaLcParenR"/>
              <a:tabLst>
                <a:tab pos="355600" algn="l"/>
              </a:tabLst>
            </a:pPr>
            <a:r>
              <a:rPr lang="en-US" sz="2200" dirty="0"/>
              <a:t>Prices and wages quickly adjust to economic conditions. </a:t>
            </a:r>
            <a:r>
              <a:rPr lang="en-US" sz="2200" b="1" dirty="0"/>
              <a:t>classical</a:t>
            </a:r>
            <a:endParaRPr lang="en-US" sz="2200" dirty="0"/>
          </a:p>
          <a:p>
            <a:pPr lvl="1" indent="-357188">
              <a:buFont typeface="+mj-lt"/>
              <a:buAutoNum type="alphaLcParenR"/>
              <a:tabLst>
                <a:tab pos="355600" algn="l"/>
              </a:tabLst>
            </a:pPr>
            <a:r>
              <a:rPr lang="en-US" sz="2200" dirty="0"/>
              <a:t>Business confidence affects spending decisions by firms and households. </a:t>
            </a:r>
            <a:r>
              <a:rPr lang="en-US" sz="2200" b="1" dirty="0"/>
              <a:t>Keynesian (“animal spirits”)</a:t>
            </a:r>
            <a:endParaRPr lang="en-US" sz="2200" dirty="0"/>
          </a:p>
          <a:p>
            <a:pPr lvl="1" indent="-357188">
              <a:buFont typeface="+mj-lt"/>
              <a:buAutoNum type="alphaLcParenR"/>
              <a:tabLst>
                <a:tab pos="355600" algn="l"/>
              </a:tabLst>
            </a:pPr>
            <a:r>
              <a:rPr lang="en-US" sz="2200" dirty="0"/>
              <a:t>An increase in the money supply leads to an equal proportional rise in the aggregate price level, with no effect on aggregate output. </a:t>
            </a:r>
            <a:r>
              <a:rPr lang="en-US" sz="2200" b="1" dirty="0"/>
              <a:t>classical</a:t>
            </a:r>
            <a:endParaRPr lang="en-US" sz="2200" dirty="0"/>
          </a:p>
          <a:p>
            <a:pPr lvl="1" indent="-357188">
              <a:buFont typeface="+mj-lt"/>
              <a:buAutoNum type="alphaLcParenR"/>
              <a:tabLst>
                <a:tab pos="355600" algn="l"/>
              </a:tabLst>
            </a:pPr>
            <a:r>
              <a:rPr lang="en-US" sz="2200" dirty="0"/>
              <a:t>An increase in the money supply would affect both the aggregate price level and the aggregate output.</a:t>
            </a:r>
            <a:r>
              <a:rPr lang="en-US" sz="2200" b="1" dirty="0"/>
              <a:t> Keynesian</a:t>
            </a:r>
            <a:endParaRPr lang="en-US" sz="2200" dirty="0"/>
          </a:p>
          <a:p>
            <a:pPr lvl="1" indent="-357188">
              <a:buFont typeface="+mj-lt"/>
              <a:buAutoNum type="alphaLcParenR"/>
              <a:tabLst>
                <a:tab pos="355600" algn="l"/>
              </a:tabLst>
            </a:pPr>
            <a:r>
              <a:rPr lang="en-US" sz="2200" dirty="0"/>
              <a:t>Expansionary  monetary and fiscal policies can only worsen an economic slump. </a:t>
            </a:r>
            <a:r>
              <a:rPr lang="en-US" sz="2200" b="1" dirty="0"/>
              <a:t>classical</a:t>
            </a:r>
            <a:endParaRPr lang="en-US" sz="2200" dirty="0"/>
          </a:p>
          <a:p>
            <a:pPr lvl="1" indent="-357188">
              <a:buFont typeface="+mj-lt"/>
              <a:buAutoNum type="alphaLcParenR"/>
              <a:tabLst>
                <a:tab pos="355600" algn="l"/>
              </a:tabLst>
            </a:pPr>
            <a:r>
              <a:rPr lang="en-US" sz="2200" dirty="0"/>
              <a:t>“In the long run, we are all dead.”</a:t>
            </a:r>
            <a:r>
              <a:rPr lang="en-US" sz="2200" b="1" dirty="0"/>
              <a:t> Keynesian</a:t>
            </a:r>
            <a:endParaRPr lang="en-US" sz="2200" dirty="0"/>
          </a:p>
        </p:txBody>
      </p:sp>
    </p:spTree>
    <p:extLst>
      <p:ext uri="{BB962C8B-B14F-4D97-AF65-F5344CB8AC3E}">
        <p14:creationId xmlns:p14="http://schemas.microsoft.com/office/powerpoint/2010/main" val="79721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548"/>
            <a:ext cx="9996324" cy="924569"/>
          </a:xfrm>
        </p:spPr>
        <p:txBody>
          <a:bodyPr/>
          <a:lstStyle/>
          <a:p>
            <a:r>
              <a:rPr lang="en-US" dirty="0"/>
              <a:t>POLICY TO FIGHT RECESSIONS</a:t>
            </a:r>
          </a:p>
        </p:txBody>
      </p:sp>
      <p:sp>
        <p:nvSpPr>
          <p:cNvPr id="3" name="Content Placeholder 2"/>
          <p:cNvSpPr>
            <a:spLocks noGrp="1"/>
          </p:cNvSpPr>
          <p:nvPr>
            <p:ph sz="quarter" idx="10"/>
          </p:nvPr>
        </p:nvSpPr>
        <p:spPr>
          <a:xfrm>
            <a:off x="192138" y="1081117"/>
            <a:ext cx="9804186" cy="5658416"/>
          </a:xfrm>
        </p:spPr>
        <p:txBody>
          <a:bodyPr/>
          <a:lstStyle/>
          <a:p>
            <a:pPr eaLnBrk="1" hangingPunct="1"/>
            <a:r>
              <a:rPr lang="en-US" dirty="0"/>
              <a:t>The main consequence of Keynes’s work was that it legitimized macroeconomic policy activism.</a:t>
            </a:r>
          </a:p>
          <a:p>
            <a:pPr eaLnBrk="1" hangingPunct="1"/>
            <a:r>
              <a:rPr lang="en-US" b="1" dirty="0"/>
              <a:t>Macroeconomic policy activism: </a:t>
            </a:r>
            <a:r>
              <a:rPr lang="en-US" dirty="0"/>
              <a:t>the use of monetary and fiscal policy to smooth out the business cycle</a:t>
            </a:r>
          </a:p>
        </p:txBody>
      </p:sp>
      <p:sp>
        <p:nvSpPr>
          <p:cNvPr id="4" name="Content Placeholder 3"/>
          <p:cNvSpPr txBox="1">
            <a:spLocks/>
          </p:cNvSpPr>
          <p:nvPr/>
        </p:nvSpPr>
        <p:spPr>
          <a:xfrm>
            <a:off x="281598" y="3437514"/>
            <a:ext cx="4967383" cy="411186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57200" marR="0" lvl="0" indent="-457200" algn="l" rtl="0">
              <a:lnSpc>
                <a:spcPct val="100000"/>
              </a:lnSpc>
              <a:spcBef>
                <a:spcPts val="624"/>
              </a:spcBef>
              <a:spcAft>
                <a:spcPts val="1200"/>
              </a:spcAft>
              <a:buClr>
                <a:srgbClr val="4E4E4E"/>
              </a:buClr>
              <a:buFont typeface="Arial" pitchFamily="34" charset="0"/>
              <a:buChar char="•"/>
              <a:defRPr sz="2800" b="0" i="0" u="none" strike="noStrike" cap="none">
                <a:solidFill>
                  <a:schemeClr val="tx1"/>
                </a:solidFill>
                <a:latin typeface="Arial" pitchFamily="34" charset="0"/>
                <a:ea typeface="Helvetica Neue"/>
                <a:cs typeface="Arial" pitchFamily="34" charset="0"/>
                <a:sym typeface="Helvetica Neue"/>
              </a:defRPr>
            </a:lvl1pPr>
            <a:lvl2pPr marL="914400" marR="0" lvl="1" indent="-449263" algn="l" rtl="0">
              <a:lnSpc>
                <a:spcPct val="100000"/>
              </a:lnSpc>
              <a:spcBef>
                <a:spcPts val="624"/>
              </a:spcBef>
              <a:spcAft>
                <a:spcPts val="1200"/>
              </a:spcAft>
              <a:buClr>
                <a:srgbClr val="4E4E4E"/>
              </a:buClr>
              <a:buFont typeface="Arial" pitchFamily="34" charset="0"/>
              <a:buChar char="–"/>
              <a:defRPr sz="2600" b="0" i="0" u="none" strike="noStrike" cap="none">
                <a:solidFill>
                  <a:schemeClr val="tx1"/>
                </a:solidFill>
                <a:latin typeface="Arial" pitchFamily="34" charset="0"/>
                <a:ea typeface="Helvetica Neue"/>
                <a:cs typeface="Arial" pitchFamily="34" charset="0"/>
                <a:sym typeface="Helvetica Neue"/>
              </a:defRPr>
            </a:lvl2pPr>
            <a:lvl3pPr marL="1473200" marR="0" lvl="2" indent="-457200" algn="l" rtl="0">
              <a:lnSpc>
                <a:spcPct val="100000"/>
              </a:lnSpc>
              <a:spcBef>
                <a:spcPts val="624"/>
              </a:spcBef>
              <a:spcAft>
                <a:spcPts val="1200"/>
              </a:spcAft>
              <a:buClr>
                <a:srgbClr val="4E4E4E"/>
              </a:buClr>
              <a:buFont typeface="Wingdings" pitchFamily="2" charset="2"/>
              <a:buChar char="§"/>
              <a:defRPr sz="2400" b="0" i="0" u="none" strike="noStrike" cap="none">
                <a:solidFill>
                  <a:schemeClr val="tx1"/>
                </a:solidFill>
                <a:latin typeface="Arial" pitchFamily="34" charset="0"/>
                <a:ea typeface="Helvetica Neue"/>
                <a:cs typeface="Arial" pitchFamily="34" charset="0"/>
                <a:sym typeface="Helvetica Neue"/>
              </a:defRPr>
            </a:lvl3pPr>
            <a:lvl4pPr marL="1866900" marR="0" lvl="3" indent="-342900" algn="l" rtl="0">
              <a:lnSpc>
                <a:spcPct val="100000"/>
              </a:lnSpc>
              <a:spcBef>
                <a:spcPts val="624"/>
              </a:spcBef>
              <a:spcAft>
                <a:spcPts val="1200"/>
              </a:spcAft>
              <a:buClr>
                <a:srgbClr val="4E4E4E"/>
              </a:buClr>
              <a:buFont typeface="Wingdings" pitchFamily="2" charset="2"/>
              <a:buChar char="q"/>
              <a:defRPr sz="2000" b="0" i="0" u="none" strike="noStrike" cap="none">
                <a:solidFill>
                  <a:schemeClr val="tx1"/>
                </a:solidFill>
                <a:latin typeface="Arial" pitchFamily="34" charset="0"/>
                <a:ea typeface="Helvetica Neue"/>
                <a:cs typeface="Arial" pitchFamily="34" charset="0"/>
                <a:sym typeface="Helvetica Neue"/>
              </a:defRPr>
            </a:lvl4pPr>
            <a:lvl5pPr marL="2374900" marR="0" lvl="4" indent="-342900" algn="l" rtl="0">
              <a:lnSpc>
                <a:spcPct val="100000"/>
              </a:lnSpc>
              <a:spcBef>
                <a:spcPts val="624"/>
              </a:spcBef>
              <a:spcAft>
                <a:spcPts val="1200"/>
              </a:spcAft>
              <a:buClr>
                <a:srgbClr val="4E4E4E"/>
              </a:buClr>
              <a:buFont typeface="Arial" pitchFamily="34" charset="0"/>
              <a:buChar char="•"/>
              <a:defRPr sz="2200" b="0" i="0" u="none" strike="noStrike" cap="none">
                <a:solidFill>
                  <a:schemeClr val="tx1"/>
                </a:solidFill>
                <a:latin typeface="Arial" pitchFamily="34" charset="0"/>
                <a:ea typeface="Helvetica Neue"/>
                <a:cs typeface="Arial" pitchFamily="34" charset="0"/>
                <a:sym typeface="Helvetica Neue"/>
              </a:defRPr>
            </a:lvl5pPr>
            <a:lvl6pPr marL="2801767" marR="0" lvl="5" indent="-12206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r>
              <a:rPr lang="en-US" sz="2400" dirty="0"/>
              <a:t>The </a:t>
            </a:r>
            <a:r>
              <a:rPr lang="en-US" sz="2400" b="1" dirty="0"/>
              <a:t>basic message </a:t>
            </a:r>
            <a:r>
              <a:rPr lang="en-US" sz="2400" dirty="0"/>
              <a:t>young economists took from Keynes in the 1930s was that </a:t>
            </a:r>
            <a:r>
              <a:rPr lang="en-US" sz="2400" b="1" dirty="0"/>
              <a:t>economic</a:t>
            </a:r>
            <a:r>
              <a:rPr lang="en-US" sz="2400" dirty="0"/>
              <a:t> </a:t>
            </a:r>
            <a:r>
              <a:rPr lang="en-US" sz="2400" b="1" dirty="0"/>
              <a:t>recovery</a:t>
            </a:r>
            <a:r>
              <a:rPr lang="en-US" sz="2400" dirty="0"/>
              <a:t> </a:t>
            </a:r>
            <a:r>
              <a:rPr lang="en-US" sz="2400" b="1" dirty="0"/>
              <a:t>requires</a:t>
            </a:r>
            <a:r>
              <a:rPr lang="en-US" sz="2400" dirty="0"/>
              <a:t> </a:t>
            </a:r>
            <a:r>
              <a:rPr lang="en-US" sz="2400" b="1" dirty="0"/>
              <a:t>aggressive</a:t>
            </a:r>
            <a:r>
              <a:rPr lang="en-US" sz="2400" dirty="0"/>
              <a:t> </a:t>
            </a:r>
            <a:r>
              <a:rPr lang="en-US" sz="2400" b="1" dirty="0"/>
              <a:t>fiscal</a:t>
            </a:r>
            <a:r>
              <a:rPr lang="en-US" sz="2400" dirty="0"/>
              <a:t> </a:t>
            </a:r>
            <a:r>
              <a:rPr lang="en-US" sz="2400" b="1" dirty="0"/>
              <a:t>expansion</a:t>
            </a:r>
            <a:r>
              <a:rPr lang="en-US" sz="2400" dirty="0"/>
              <a:t> to create jobs.</a:t>
            </a:r>
            <a:r>
              <a:rPr lang="en-US" sz="2400" i="1" dirty="0"/>
              <a:t>  </a:t>
            </a:r>
            <a:r>
              <a:rPr lang="en-US" sz="2400" dirty="0"/>
              <a:t>Policy makers weren’t convinced…</a:t>
            </a:r>
          </a:p>
          <a:p>
            <a:r>
              <a:rPr lang="en-US" sz="2400" dirty="0"/>
              <a:t>until World War II deficit spending created economic growth.</a:t>
            </a:r>
          </a:p>
        </p:txBody>
      </p:sp>
      <p:pic>
        <p:nvPicPr>
          <p:cNvPr id="5" name="Picture 4"/>
          <p:cNvPicPr>
            <a:picLocks noChangeAspect="1"/>
          </p:cNvPicPr>
          <p:nvPr/>
        </p:nvPicPr>
        <p:blipFill>
          <a:blip r:embed="rId2"/>
          <a:stretch>
            <a:fillRect/>
          </a:stretch>
        </p:blipFill>
        <p:spPr>
          <a:xfrm>
            <a:off x="5441119" y="3166947"/>
            <a:ext cx="4016813" cy="4063240"/>
          </a:xfrm>
          <a:prstGeom prst="rect">
            <a:avLst/>
          </a:prstGeom>
        </p:spPr>
      </p:pic>
    </p:spTree>
    <p:extLst>
      <p:ext uri="{BB962C8B-B14F-4D97-AF65-F5344CB8AC3E}">
        <p14:creationId xmlns:p14="http://schemas.microsoft.com/office/powerpoint/2010/main" val="171980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KEYNESIAN ECONOMICS</a:t>
            </a:r>
          </a:p>
        </p:txBody>
      </p:sp>
      <p:sp>
        <p:nvSpPr>
          <p:cNvPr id="3" name="Content Placeholder 2"/>
          <p:cNvSpPr>
            <a:spLocks noGrp="1"/>
          </p:cNvSpPr>
          <p:nvPr>
            <p:ph sz="quarter" idx="10"/>
          </p:nvPr>
        </p:nvSpPr>
        <p:spPr>
          <a:xfrm>
            <a:off x="213650" y="1203228"/>
            <a:ext cx="9804186" cy="5658416"/>
          </a:xfrm>
        </p:spPr>
        <p:txBody>
          <a:bodyPr/>
          <a:lstStyle/>
          <a:p>
            <a:pPr eaLnBrk="1" hangingPunct="1"/>
            <a:r>
              <a:rPr lang="en-US" b="1" dirty="0"/>
              <a:t>Keynes’s ideas did not go unchallenged, </a:t>
            </a:r>
            <a:r>
              <a:rPr lang="en-US" dirty="0"/>
              <a:t>especially his assertion that </a:t>
            </a:r>
            <a:r>
              <a:rPr lang="en-US" b="1" dirty="0"/>
              <a:t>monetary policy was ineffective during recessions.</a:t>
            </a:r>
          </a:p>
          <a:p>
            <a:pPr marL="914400" lvl="1" indent="-447675"/>
            <a:r>
              <a:rPr lang="en-US" b="1" dirty="0"/>
              <a:t>(Recall the liquidity trap, in which monetary policy is ineffective because the interest rate is down against the zero bound.</a:t>
            </a:r>
          </a:p>
        </p:txBody>
      </p:sp>
      <p:pic>
        <p:nvPicPr>
          <p:cNvPr id="4" name="Picture 3"/>
          <p:cNvPicPr>
            <a:picLocks noChangeAspect="1"/>
          </p:cNvPicPr>
          <p:nvPr/>
        </p:nvPicPr>
        <p:blipFill>
          <a:blip r:embed="rId2"/>
          <a:stretch>
            <a:fillRect/>
          </a:stretch>
        </p:blipFill>
        <p:spPr>
          <a:xfrm>
            <a:off x="1720081" y="4228008"/>
            <a:ext cx="6791325" cy="3389971"/>
          </a:xfrm>
          <a:prstGeom prst="rect">
            <a:avLst/>
          </a:prstGeom>
        </p:spPr>
      </p:pic>
    </p:spTree>
    <p:extLst>
      <p:ext uri="{BB962C8B-B14F-4D97-AF65-F5344CB8AC3E}">
        <p14:creationId xmlns:p14="http://schemas.microsoft.com/office/powerpoint/2010/main" val="147363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3" y="269282"/>
            <a:ext cx="9996324" cy="674213"/>
          </a:xfrm>
        </p:spPr>
        <p:txBody>
          <a:bodyPr/>
          <a:lstStyle/>
          <a:p>
            <a:r>
              <a:rPr lang="en-US" dirty="0"/>
              <a:t>MONETARISM (1 of 3)</a:t>
            </a:r>
          </a:p>
        </p:txBody>
      </p:sp>
      <p:sp>
        <p:nvSpPr>
          <p:cNvPr id="8" name="Content Placeholder 7"/>
          <p:cNvSpPr>
            <a:spLocks noGrp="1"/>
          </p:cNvSpPr>
          <p:nvPr>
            <p:ph sz="quarter" idx="10"/>
          </p:nvPr>
        </p:nvSpPr>
        <p:spPr>
          <a:xfrm>
            <a:off x="0" y="1190793"/>
            <a:ext cx="9902228" cy="1065985"/>
          </a:xfrm>
        </p:spPr>
        <p:txBody>
          <a:bodyPr/>
          <a:lstStyle/>
          <a:p>
            <a:r>
              <a:rPr lang="en-US" dirty="0"/>
              <a:t>In 1963, Milton Friedman and Anna Schwartz published </a:t>
            </a:r>
            <a:r>
              <a:rPr lang="en-US" b="1" i="1" dirty="0"/>
              <a:t>A Monetary History of the United States, 1867–1960.</a:t>
            </a:r>
            <a:endParaRPr lang="en-US" b="1" dirty="0"/>
          </a:p>
        </p:txBody>
      </p:sp>
      <p:pic>
        <p:nvPicPr>
          <p:cNvPr id="12" name="Picture Placeholder 11" descr="A set of two photos, with the first showing a close up portrait of Milton Friedman and the second showing a black and white photo of Anna Jacobson Schwartz.">
            <a:extLst>
              <a:ext uri="{FF2B5EF4-FFF2-40B4-BE49-F238E27FC236}">
                <a16:creationId xmlns:a16="http://schemas.microsoft.com/office/drawing/2014/main" id="{AB78A220-39C7-4A13-83FE-1D1EAA3EA83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2733218" y="2504076"/>
            <a:ext cx="4212822" cy="2634071"/>
          </a:xfrm>
          <a:prstGeom prst="rect">
            <a:avLst/>
          </a:prstGeom>
        </p:spPr>
      </p:pic>
      <p:sp>
        <p:nvSpPr>
          <p:cNvPr id="11" name="Content Placeholder 10"/>
          <p:cNvSpPr>
            <a:spLocks noGrp="1"/>
          </p:cNvSpPr>
          <p:nvPr>
            <p:ph sz="quarter" idx="13"/>
          </p:nvPr>
        </p:nvSpPr>
        <p:spPr>
          <a:xfrm>
            <a:off x="128156" y="5385445"/>
            <a:ext cx="9825277" cy="1781466"/>
          </a:xfrm>
        </p:spPr>
        <p:txBody>
          <a:bodyPr/>
          <a:lstStyle/>
          <a:p>
            <a:pPr marL="457200" indent="-457200">
              <a:spcBef>
                <a:spcPts val="624"/>
              </a:spcBef>
              <a:buClr>
                <a:srgbClr val="4E4E4E"/>
              </a:buClr>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They argued that business cycles were historically associated with fluctuations in the money supply. In other words, monetary policy mattered, especially in the Great Depression.</a:t>
            </a:r>
          </a:p>
        </p:txBody>
      </p:sp>
    </p:spTree>
    <p:extLst>
      <p:ext uri="{BB962C8B-B14F-4D97-AF65-F5344CB8AC3E}">
        <p14:creationId xmlns:p14="http://schemas.microsoft.com/office/powerpoint/2010/main" val="194580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45" y="370401"/>
            <a:ext cx="9996324" cy="924569"/>
          </a:xfrm>
        </p:spPr>
        <p:txBody>
          <a:bodyPr/>
          <a:lstStyle/>
          <a:p>
            <a:r>
              <a:rPr lang="en-US" dirty="0"/>
              <a:t>MONETARISM (2 of 3)</a:t>
            </a:r>
          </a:p>
        </p:txBody>
      </p:sp>
      <p:sp>
        <p:nvSpPr>
          <p:cNvPr id="3" name="Content Placeholder 2"/>
          <p:cNvSpPr>
            <a:spLocks noGrp="1"/>
          </p:cNvSpPr>
          <p:nvPr>
            <p:ph sz="quarter" idx="10"/>
          </p:nvPr>
        </p:nvSpPr>
        <p:spPr>
          <a:xfrm>
            <a:off x="254214" y="1554917"/>
            <a:ext cx="9804186" cy="5658416"/>
          </a:xfrm>
        </p:spPr>
        <p:txBody>
          <a:bodyPr/>
          <a:lstStyle/>
          <a:p>
            <a:r>
              <a:rPr lang="en-US" b="1" dirty="0"/>
              <a:t>A provocative idea emerged:</a:t>
            </a:r>
          </a:p>
          <a:p>
            <a:r>
              <a:rPr lang="en-US" b="1" dirty="0"/>
              <a:t>The burden of managing the economy could be shifted away from fiscal policy…</a:t>
            </a:r>
          </a:p>
          <a:p>
            <a:pPr marL="923925" lvl="1" indent="-457200"/>
            <a:r>
              <a:rPr lang="en-US" b="1" dirty="0"/>
              <a:t>…and economic management could largely be taken out of the hands of politicians.</a:t>
            </a:r>
          </a:p>
          <a:p>
            <a:r>
              <a:rPr lang="en-US" b="1" dirty="0"/>
              <a:t>This could make macroeconomics a more technical and less political issue.</a:t>
            </a:r>
          </a:p>
        </p:txBody>
      </p:sp>
    </p:spTree>
    <p:extLst>
      <p:ext uri="{BB962C8B-B14F-4D97-AF65-F5344CB8AC3E}">
        <p14:creationId xmlns:p14="http://schemas.microsoft.com/office/powerpoint/2010/main" val="266462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201152"/>
            <a:ext cx="9996324" cy="924569"/>
          </a:xfrm>
        </p:spPr>
        <p:txBody>
          <a:bodyPr/>
          <a:lstStyle/>
          <a:p>
            <a:r>
              <a:rPr lang="en-US" dirty="0"/>
              <a:t>MONETARISM (3 of 3)</a:t>
            </a:r>
          </a:p>
        </p:txBody>
      </p:sp>
      <p:sp>
        <p:nvSpPr>
          <p:cNvPr id="3" name="Content Placeholder 2"/>
          <p:cNvSpPr>
            <a:spLocks noGrp="1"/>
          </p:cNvSpPr>
          <p:nvPr>
            <p:ph sz="quarter" idx="10"/>
          </p:nvPr>
        </p:nvSpPr>
        <p:spPr>
          <a:xfrm>
            <a:off x="254214" y="1014209"/>
            <a:ext cx="9804186" cy="5658416"/>
          </a:xfrm>
        </p:spPr>
        <p:txBody>
          <a:bodyPr/>
          <a:lstStyle/>
          <a:p>
            <a:r>
              <a:rPr lang="en-US" dirty="0"/>
              <a:t>Milton Friedman led the </a:t>
            </a:r>
            <a:r>
              <a:rPr lang="en-US" b="1" dirty="0"/>
              <a:t>monetarism movement,</a:t>
            </a:r>
            <a:r>
              <a:rPr lang="en-US" dirty="0"/>
              <a:t> which sought to </a:t>
            </a:r>
            <a:r>
              <a:rPr lang="en-US" b="1" dirty="0"/>
              <a:t>eliminate macroeconomic policy activism while maintaining the importance of monetary policy.</a:t>
            </a:r>
          </a:p>
          <a:p>
            <a:r>
              <a:rPr lang="en-US" b="1" dirty="0"/>
              <a:t>Monetarists</a:t>
            </a:r>
            <a:r>
              <a:rPr lang="en-US" dirty="0"/>
              <a:t> asserted that:</a:t>
            </a:r>
          </a:p>
          <a:p>
            <a:pPr marL="914400" lvl="1" indent="-447675"/>
            <a:r>
              <a:rPr lang="en-US" b="1" dirty="0"/>
              <a:t>attempts to stabilize the economy with fiscal OR monetary policy would make things worse.</a:t>
            </a:r>
          </a:p>
          <a:p>
            <a:pPr marL="914400" lvl="1" indent="-447675"/>
            <a:r>
              <a:rPr lang="en-US" b="1" dirty="0"/>
              <a:t>GDP would grow steadily if the money supply grew steadily.</a:t>
            </a:r>
          </a:p>
          <a:p>
            <a:r>
              <a:rPr lang="en-US" dirty="0"/>
              <a:t>Friedman didn’t favor activist monetary policy either; he favored an autopilot approach.</a:t>
            </a:r>
          </a:p>
          <a:p>
            <a:r>
              <a:rPr lang="en-US" b="1" dirty="0"/>
              <a:t>A monetary policy rule </a:t>
            </a:r>
            <a:r>
              <a:rPr lang="en-US" dirty="0"/>
              <a:t>is a formula that determines the central bank’s actions.</a:t>
            </a:r>
          </a:p>
          <a:p>
            <a:pPr marL="914400" lvl="1" indent="-447675"/>
            <a:endParaRPr lang="en-US" b="1" dirty="0"/>
          </a:p>
        </p:txBody>
      </p:sp>
    </p:spTree>
    <p:extLst>
      <p:ext uri="{BB962C8B-B14F-4D97-AF65-F5344CB8AC3E}">
        <p14:creationId xmlns:p14="http://schemas.microsoft.com/office/powerpoint/2010/main" val="317962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0D78-3652-4F3E-BA06-3F7A4BB25926}"/>
              </a:ext>
            </a:extLst>
          </p:cNvPr>
          <p:cNvSpPr>
            <a:spLocks noGrp="1"/>
          </p:cNvSpPr>
          <p:nvPr>
            <p:ph type="title"/>
          </p:nvPr>
        </p:nvSpPr>
        <p:spPr/>
        <p:txBody>
          <a:bodyPr>
            <a:noAutofit/>
          </a:bodyPr>
          <a:lstStyle/>
          <a:p>
            <a:r>
              <a:rPr lang="en-US" dirty="0"/>
              <a:t>RATIONAL EXPECTATIONS AND NEW CLASSICAL ECONOMICS (1/4)</a:t>
            </a:r>
            <a:endParaRPr lang="en-CA" dirty="0"/>
          </a:p>
        </p:txBody>
      </p:sp>
      <p:sp>
        <p:nvSpPr>
          <p:cNvPr id="3" name="Content Placeholder 2">
            <a:extLst>
              <a:ext uri="{FF2B5EF4-FFF2-40B4-BE49-F238E27FC236}">
                <a16:creationId xmlns:a16="http://schemas.microsoft.com/office/drawing/2014/main" id="{FAA5C1E3-CC41-4EE5-BB5B-5F4EBEC143AF}"/>
              </a:ext>
            </a:extLst>
          </p:cNvPr>
          <p:cNvSpPr>
            <a:spLocks noGrp="1"/>
          </p:cNvSpPr>
          <p:nvPr>
            <p:ph sz="quarter" idx="10"/>
          </p:nvPr>
        </p:nvSpPr>
        <p:spPr/>
        <p:txBody>
          <a:bodyPr/>
          <a:lstStyle/>
          <a:p>
            <a:r>
              <a:rPr lang="en-US" dirty="0"/>
              <a:t>In the 1970s and 1980s, the classical view evolved into </a:t>
            </a:r>
            <a:r>
              <a:rPr lang="en-US" b="1" dirty="0"/>
              <a:t>new classical macroeconomics:</a:t>
            </a:r>
          </a:p>
          <a:p>
            <a:pPr lvl="1"/>
            <a:r>
              <a:rPr lang="en-US" dirty="0"/>
              <a:t>Rational expectations</a:t>
            </a:r>
          </a:p>
          <a:p>
            <a:pPr lvl="1"/>
            <a:r>
              <a:rPr lang="en-US" dirty="0"/>
              <a:t>Real business cycle theory</a:t>
            </a:r>
          </a:p>
        </p:txBody>
      </p:sp>
    </p:spTree>
    <p:extLst>
      <p:ext uri="{BB962C8B-B14F-4D97-AF65-F5344CB8AC3E}">
        <p14:creationId xmlns:p14="http://schemas.microsoft.com/office/powerpoint/2010/main" val="199671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0D78-3652-4F3E-BA06-3F7A4BB25926}"/>
              </a:ext>
            </a:extLst>
          </p:cNvPr>
          <p:cNvSpPr>
            <a:spLocks noGrp="1"/>
          </p:cNvSpPr>
          <p:nvPr>
            <p:ph type="title"/>
          </p:nvPr>
        </p:nvSpPr>
        <p:spPr/>
        <p:txBody>
          <a:bodyPr>
            <a:noAutofit/>
          </a:bodyPr>
          <a:lstStyle/>
          <a:p>
            <a:r>
              <a:rPr lang="en-US" dirty="0"/>
              <a:t>RATIONAL EXPECTATIONS AND NEW CLASSICAL ECONOMICS (2/4)</a:t>
            </a:r>
            <a:endParaRPr lang="en-CA" dirty="0"/>
          </a:p>
        </p:txBody>
      </p:sp>
      <p:sp>
        <p:nvSpPr>
          <p:cNvPr id="3" name="Content Placeholder 2">
            <a:extLst>
              <a:ext uri="{FF2B5EF4-FFF2-40B4-BE49-F238E27FC236}">
                <a16:creationId xmlns:a16="http://schemas.microsoft.com/office/drawing/2014/main" id="{FAA5C1E3-CC41-4EE5-BB5B-5F4EBEC143AF}"/>
              </a:ext>
            </a:extLst>
          </p:cNvPr>
          <p:cNvSpPr>
            <a:spLocks noGrp="1"/>
          </p:cNvSpPr>
          <p:nvPr>
            <p:ph sz="quarter" idx="10"/>
          </p:nvPr>
        </p:nvSpPr>
        <p:spPr>
          <a:xfrm>
            <a:off x="117582" y="1451429"/>
            <a:ext cx="9804186" cy="5773335"/>
          </a:xfrm>
        </p:spPr>
        <p:txBody>
          <a:bodyPr/>
          <a:lstStyle/>
          <a:p>
            <a:pPr>
              <a:spcAft>
                <a:spcPts val="2400"/>
              </a:spcAft>
            </a:pPr>
            <a:r>
              <a:rPr lang="en-US" sz="2600" b="1" dirty="0"/>
              <a:t>Rational expectations</a:t>
            </a:r>
            <a:r>
              <a:rPr lang="en-US" sz="2600" dirty="0"/>
              <a:t>: individuals and firms make decisions optimally, using all available information.</a:t>
            </a:r>
          </a:p>
          <a:p>
            <a:pPr lvl="1">
              <a:spcAft>
                <a:spcPts val="600"/>
              </a:spcAft>
            </a:pPr>
            <a:r>
              <a:rPr lang="en-US" sz="2400" dirty="0"/>
              <a:t>The original hypothesis: a government attempt to push unemployment below the natural rate would work in the short run but will eventually fail.</a:t>
            </a:r>
          </a:p>
          <a:p>
            <a:pPr lvl="1">
              <a:spcAft>
                <a:spcPts val="600"/>
              </a:spcAft>
            </a:pPr>
            <a:r>
              <a:rPr lang="en-US" sz="2400" dirty="0"/>
              <a:t>Rational expectations: a government attempt to push unemployment down will immediately fail.</a:t>
            </a:r>
          </a:p>
          <a:p>
            <a:pPr lvl="1">
              <a:spcAft>
                <a:spcPts val="600"/>
              </a:spcAft>
            </a:pPr>
            <a:r>
              <a:rPr lang="en-US" sz="2400" dirty="0"/>
              <a:t>When workers and employers bargain over wage contracts, they use all available information to account for future inflation.</a:t>
            </a:r>
          </a:p>
          <a:p>
            <a:pPr lvl="1">
              <a:spcAft>
                <a:spcPts val="600"/>
              </a:spcAft>
            </a:pPr>
            <a:r>
              <a:rPr lang="en-US" sz="2400" dirty="0"/>
              <a:t>Robert Lucas: monetary policy can change output and unemployment only if it comes as a surprise to the public.</a:t>
            </a:r>
          </a:p>
        </p:txBody>
      </p:sp>
    </p:spTree>
    <p:extLst>
      <p:ext uri="{BB962C8B-B14F-4D97-AF65-F5344CB8AC3E}">
        <p14:creationId xmlns:p14="http://schemas.microsoft.com/office/powerpoint/2010/main" val="187459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25A-0CAD-490D-932C-820B90A5B3F0}"/>
              </a:ext>
            </a:extLst>
          </p:cNvPr>
          <p:cNvSpPr>
            <a:spLocks noGrp="1"/>
          </p:cNvSpPr>
          <p:nvPr>
            <p:ph type="title"/>
          </p:nvPr>
        </p:nvSpPr>
        <p:spPr/>
        <p:txBody>
          <a:bodyPr>
            <a:noAutofit/>
          </a:bodyPr>
          <a:lstStyle/>
          <a:p>
            <a:r>
              <a:rPr lang="en-US" dirty="0"/>
              <a:t>RATIONAL EXPECTATIONS AND NEW CLASSICAL ECONOMICS (3/4)</a:t>
            </a:r>
            <a:endParaRPr lang="en-CA" dirty="0"/>
          </a:p>
        </p:txBody>
      </p:sp>
      <p:sp>
        <p:nvSpPr>
          <p:cNvPr id="3" name="Content Placeholder 2">
            <a:extLst>
              <a:ext uri="{FF2B5EF4-FFF2-40B4-BE49-F238E27FC236}">
                <a16:creationId xmlns:a16="http://schemas.microsoft.com/office/drawing/2014/main" id="{1D2F4CFE-1132-4D5B-A878-08F9C67D0E43}"/>
              </a:ext>
            </a:extLst>
          </p:cNvPr>
          <p:cNvSpPr>
            <a:spLocks noGrp="1"/>
          </p:cNvSpPr>
          <p:nvPr>
            <p:ph sz="quarter" idx="10"/>
          </p:nvPr>
        </p:nvSpPr>
        <p:spPr/>
        <p:txBody>
          <a:bodyPr/>
          <a:lstStyle/>
          <a:p>
            <a:pPr>
              <a:spcAft>
                <a:spcPts val="600"/>
              </a:spcAft>
            </a:pPr>
            <a:r>
              <a:rPr lang="en-CA" sz="2600" b="1" dirty="0"/>
              <a:t>Real business cycle theory</a:t>
            </a:r>
            <a:r>
              <a:rPr lang="en-CA" sz="2600" dirty="0"/>
              <a:t>: business cycles are caused by </a:t>
            </a:r>
            <a:r>
              <a:rPr lang="en-US" sz="2600" dirty="0"/>
              <a:t>fluctuations in the rate of growth of productivity, not by demand shocks.</a:t>
            </a:r>
          </a:p>
          <a:p>
            <a:pPr lvl="1">
              <a:spcAft>
                <a:spcPts val="600"/>
              </a:spcAft>
            </a:pPr>
            <a:r>
              <a:rPr lang="en-US" sz="2400" dirty="0"/>
              <a:t>Economic data indicate that demand shocks do play a role in business cycle.</a:t>
            </a:r>
            <a:endParaRPr lang="en-CA" sz="2400" dirty="0"/>
          </a:p>
        </p:txBody>
      </p:sp>
    </p:spTree>
    <p:extLst>
      <p:ext uri="{BB962C8B-B14F-4D97-AF65-F5344CB8AC3E}">
        <p14:creationId xmlns:p14="http://schemas.microsoft.com/office/powerpoint/2010/main" val="232306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46B5-7731-44F7-8C09-9FF4C706CCC9}"/>
              </a:ext>
            </a:extLst>
          </p:cNvPr>
          <p:cNvSpPr>
            <a:spLocks noGrp="1"/>
          </p:cNvSpPr>
          <p:nvPr>
            <p:ph type="title"/>
          </p:nvPr>
        </p:nvSpPr>
        <p:spPr/>
        <p:txBody>
          <a:bodyPr>
            <a:noAutofit/>
          </a:bodyPr>
          <a:lstStyle/>
          <a:p>
            <a:r>
              <a:rPr lang="en-US" dirty="0"/>
              <a:t>RATIONAL EXPECTATIONS AND NEW CLASSICAL ECONOMICS (4/4)</a:t>
            </a:r>
            <a:endParaRPr lang="en-CA" dirty="0"/>
          </a:p>
        </p:txBody>
      </p:sp>
      <p:sp>
        <p:nvSpPr>
          <p:cNvPr id="3" name="Content Placeholder 2">
            <a:extLst>
              <a:ext uri="{FF2B5EF4-FFF2-40B4-BE49-F238E27FC236}">
                <a16:creationId xmlns:a16="http://schemas.microsoft.com/office/drawing/2014/main" id="{40E1E4D0-BA9E-425D-89AC-4670663C7F53}"/>
              </a:ext>
            </a:extLst>
          </p:cNvPr>
          <p:cNvSpPr>
            <a:spLocks noGrp="1"/>
          </p:cNvSpPr>
          <p:nvPr>
            <p:ph sz="quarter" idx="10"/>
          </p:nvPr>
        </p:nvSpPr>
        <p:spPr/>
        <p:txBody>
          <a:bodyPr/>
          <a:lstStyle/>
          <a:p>
            <a:r>
              <a:rPr lang="en-US" b="1" dirty="0"/>
              <a:t>New Keynesian economics</a:t>
            </a:r>
            <a:r>
              <a:rPr lang="en-US" dirty="0"/>
              <a:t> became influential in the 1990s. </a:t>
            </a:r>
          </a:p>
          <a:p>
            <a:r>
              <a:rPr lang="en-US" dirty="0"/>
              <a:t>It argues that market imperfections make many prices in the economy temporarily sticky. And with sticky prices, expected inflation can’t rise quickly enough to offset activist macroeconomic policy.</a:t>
            </a:r>
            <a:endParaRPr lang="en-CA" dirty="0"/>
          </a:p>
        </p:txBody>
      </p:sp>
    </p:spTree>
    <p:extLst>
      <p:ext uri="{BB962C8B-B14F-4D97-AF65-F5344CB8AC3E}">
        <p14:creationId xmlns:p14="http://schemas.microsoft.com/office/powerpoint/2010/main" val="38521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LEARN IN THIS CHAPTER</a:t>
            </a:r>
          </a:p>
        </p:txBody>
      </p:sp>
      <p:sp>
        <p:nvSpPr>
          <p:cNvPr id="24" name="Content Placeholder 2"/>
          <p:cNvSpPr>
            <a:spLocks noGrp="1"/>
          </p:cNvSpPr>
          <p:nvPr>
            <p:ph sz="quarter" idx="10"/>
          </p:nvPr>
        </p:nvSpPr>
        <p:spPr>
          <a:xfrm>
            <a:off x="213651" y="1538868"/>
            <a:ext cx="9804186" cy="5762908"/>
          </a:xfrm>
        </p:spPr>
        <p:txBody>
          <a:bodyPr/>
          <a:lstStyle/>
          <a:p>
            <a:pPr>
              <a:spcAft>
                <a:spcPts val="600"/>
              </a:spcAft>
              <a:buFont typeface="Arial" charset="0"/>
              <a:buChar char="•"/>
            </a:pPr>
            <a:r>
              <a:rPr lang="en-US" sz="2600" dirty="0">
                <a:solidFill>
                  <a:schemeClr val="dk1"/>
                </a:solidFill>
                <a:sym typeface="Calibri"/>
              </a:rPr>
              <a:t>Why was classical macroeconomics inadequate for the problems posed by the Great Depression?</a:t>
            </a:r>
          </a:p>
          <a:p>
            <a:pPr>
              <a:spcAft>
                <a:spcPts val="600"/>
              </a:spcAft>
              <a:buFont typeface="Arial" charset="0"/>
              <a:buChar char="•"/>
            </a:pPr>
            <a:r>
              <a:rPr lang="en-US" sz="2600" dirty="0">
                <a:solidFill>
                  <a:schemeClr val="dk1"/>
                </a:solidFill>
                <a:sym typeface="Calibri"/>
              </a:rPr>
              <a:t>How did John Maynard Keynes and the experience of the Great Depression legitimize macroeconomic policy activism?</a:t>
            </a:r>
          </a:p>
          <a:p>
            <a:pPr>
              <a:spcAft>
                <a:spcPts val="600"/>
              </a:spcAft>
              <a:buFont typeface="Arial" charset="0"/>
              <a:buChar char="•"/>
            </a:pPr>
            <a:r>
              <a:rPr lang="en-US" sz="2600" dirty="0">
                <a:solidFill>
                  <a:schemeClr val="dk1"/>
                </a:solidFill>
                <a:sym typeface="Calibri"/>
              </a:rPr>
              <a:t>What is monetarism and why did monetarists claim there are limits to the use of discretionary monetary policy?</a:t>
            </a:r>
          </a:p>
          <a:p>
            <a:pPr lvl="0">
              <a:spcAft>
                <a:spcPts val="600"/>
              </a:spcAft>
              <a:buFont typeface="Arial" charset="0"/>
              <a:buChar char="•"/>
            </a:pPr>
            <a:r>
              <a:rPr lang="en-US" sz="2600" dirty="0">
                <a:solidFill>
                  <a:schemeClr val="dk1"/>
                </a:solidFill>
                <a:sym typeface="Calibri"/>
              </a:rPr>
              <a:t>How did challenges lead to a revision of Keynesian economics and the emergence of the new classical macroeconomics?</a:t>
            </a:r>
          </a:p>
          <a:p>
            <a:pPr lvl="0">
              <a:spcAft>
                <a:spcPts val="600"/>
              </a:spcAft>
              <a:buFont typeface="Arial" charset="0"/>
              <a:buChar char="•"/>
            </a:pPr>
            <a:r>
              <a:rPr lang="en-US" sz="2600" dirty="0">
                <a:solidFill>
                  <a:schemeClr val="dk1"/>
                </a:solidFill>
                <a:sym typeface="Calibri"/>
              </a:rPr>
              <a:t>Why was the Great Moderation consensus undermined by the 2008 financial crisis, leading to fierce debates among economists </a:t>
            </a:r>
            <a:r>
              <a:rPr lang="en-US" sz="2600" dirty="0"/>
              <a:t>emergence  of two  post–Great  Recession  viewpoints?</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827"/>
            <a:ext cx="9996324" cy="1017026"/>
          </a:xfrm>
        </p:spPr>
        <p:txBody>
          <a:bodyPr/>
          <a:lstStyle/>
          <a:p>
            <a:r>
              <a:rPr lang="en-US" dirty="0"/>
              <a:t>INFLATION AND THE NATURAL RATE OF UNEMPLOYMENT (1 of 2)</a:t>
            </a:r>
          </a:p>
        </p:txBody>
      </p:sp>
      <p:sp>
        <p:nvSpPr>
          <p:cNvPr id="3" name="Content Placeholder 2"/>
          <p:cNvSpPr>
            <a:spLocks noGrp="1"/>
          </p:cNvSpPr>
          <p:nvPr>
            <p:ph sz="quarter" idx="10"/>
          </p:nvPr>
        </p:nvSpPr>
        <p:spPr/>
        <p:txBody>
          <a:bodyPr/>
          <a:lstStyle/>
          <a:p>
            <a:r>
              <a:rPr lang="en-US" dirty="0"/>
              <a:t>In the 1960s, economists began to worry that expansionary policies could cause inflation problems.</a:t>
            </a:r>
          </a:p>
          <a:p>
            <a:r>
              <a:rPr lang="en-US" dirty="0"/>
              <a:t>1968: Milton Friedman and Edmund Phelps argued that there is a </a:t>
            </a:r>
            <a:r>
              <a:rPr lang="en-US" b="1" dirty="0"/>
              <a:t>natural rate of unemployment</a:t>
            </a:r>
            <a:r>
              <a:rPr lang="en-US" dirty="0"/>
              <a:t>.</a:t>
            </a:r>
          </a:p>
          <a:p>
            <a:r>
              <a:rPr lang="en-US" b="1" dirty="0"/>
              <a:t>Since the government can’t keep unemployment below its natural rate, it should just try to keep it stable.</a:t>
            </a:r>
          </a:p>
          <a:p>
            <a:r>
              <a:rPr lang="en-US" dirty="0"/>
              <a:t>And if inflation gets embedded in the public’s expectations, it will continue even if unemployment is high.</a:t>
            </a:r>
          </a:p>
        </p:txBody>
      </p:sp>
    </p:spTree>
    <p:extLst>
      <p:ext uri="{BB962C8B-B14F-4D97-AF65-F5344CB8AC3E}">
        <p14:creationId xmlns:p14="http://schemas.microsoft.com/office/powerpoint/2010/main" val="112066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AND THE NATURAL RATE OF UNEMPLOYMENT (2 of 2)</a:t>
            </a:r>
          </a:p>
        </p:txBody>
      </p:sp>
      <p:sp>
        <p:nvSpPr>
          <p:cNvPr id="3" name="Content Placeholder 2"/>
          <p:cNvSpPr>
            <a:spLocks noGrp="1"/>
          </p:cNvSpPr>
          <p:nvPr>
            <p:ph sz="quarter" idx="10"/>
          </p:nvPr>
        </p:nvSpPr>
        <p:spPr>
          <a:xfrm>
            <a:off x="254214" y="1711034"/>
            <a:ext cx="9503103" cy="5658416"/>
          </a:xfrm>
        </p:spPr>
        <p:txBody>
          <a:bodyPr/>
          <a:lstStyle/>
          <a:p>
            <a:r>
              <a:rPr lang="en-US" b="1" dirty="0"/>
              <a:t>The natural rate of unemployment is also the NAIRU (nonaccelerating inflation rate of unemployment).</a:t>
            </a:r>
          </a:p>
          <a:p>
            <a:r>
              <a:rPr lang="en-US" b="1" dirty="0"/>
              <a:t>The natural rate hypothesis:  </a:t>
            </a:r>
            <a:r>
              <a:rPr lang="en-US" dirty="0"/>
              <a:t>because inflation is embedded in expectations, </a:t>
            </a:r>
            <a:r>
              <a:rPr lang="en-US" b="1" dirty="0"/>
              <a:t>to avoid accelerating inflation over time the unemployment rate must be high enough that the actual inflation rate equals the expected inflation rate</a:t>
            </a:r>
          </a:p>
        </p:txBody>
      </p:sp>
    </p:spTree>
    <p:extLst>
      <p:ext uri="{BB962C8B-B14F-4D97-AF65-F5344CB8AC3E}">
        <p14:creationId xmlns:p14="http://schemas.microsoft.com/office/powerpoint/2010/main" val="41524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 BUSINESS CYCLE</a:t>
            </a:r>
          </a:p>
        </p:txBody>
      </p:sp>
      <p:sp>
        <p:nvSpPr>
          <p:cNvPr id="3" name="Content Placeholder 2"/>
          <p:cNvSpPr>
            <a:spLocks noGrp="1"/>
          </p:cNvSpPr>
          <p:nvPr>
            <p:ph sz="quarter" idx="10"/>
          </p:nvPr>
        </p:nvSpPr>
        <p:spPr>
          <a:xfrm>
            <a:off x="117582" y="1259536"/>
            <a:ext cx="7214099" cy="5809421"/>
          </a:xfrm>
        </p:spPr>
        <p:txBody>
          <a:bodyPr>
            <a:noAutofit/>
          </a:bodyPr>
          <a:lstStyle/>
          <a:p>
            <a:r>
              <a:rPr lang="en-US" sz="2400" dirty="0"/>
              <a:t>The final challenge to Keynes: Macroeconomic policy activism lends itself to political manipulation. </a:t>
            </a:r>
          </a:p>
          <a:p>
            <a:r>
              <a:rPr lang="en-US" sz="2400" dirty="0"/>
              <a:t>An obvious temptation for politicians: Pump up the economy in an election year and pay the price in higher inflation and/or higher unemployment later. </a:t>
            </a:r>
          </a:p>
          <a:p>
            <a:r>
              <a:rPr lang="en-US" sz="2400" dirty="0"/>
              <a:t>A </a:t>
            </a:r>
            <a:r>
              <a:rPr lang="en-US" sz="2400" b="1" dirty="0"/>
              <a:t>political business cycle</a:t>
            </a:r>
            <a:r>
              <a:rPr lang="en-US" sz="2400" dirty="0"/>
              <a:t>: political use of macroeconomic policy to serve political ends.</a:t>
            </a:r>
          </a:p>
          <a:p>
            <a:pPr lvl="1"/>
            <a:r>
              <a:rPr lang="en-US" sz="2200" dirty="0"/>
              <a:t>Richard Nixon’s expansionary fiscal and monetary policy led to rapid growth just before the 1972 election and a sharp acceleration in inflation after the election. </a:t>
            </a:r>
          </a:p>
          <a:p>
            <a:pPr lvl="1"/>
            <a:r>
              <a:rPr lang="en-US" sz="2200" dirty="0"/>
              <a:t>Kenneth Rogoff proclaimed Nixon “the all-time hero of political business cycles.”</a:t>
            </a:r>
          </a:p>
        </p:txBody>
      </p:sp>
      <p:pic>
        <p:nvPicPr>
          <p:cNvPr id="4" name="Picture 2" descr="A photo shows mascots of the Republican Party and the Democratic Party in the United Stat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31681" y="1801211"/>
            <a:ext cx="2465000" cy="475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4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FROM GREAT MODERATION TO SECULAR STAGNATION</a:t>
            </a:r>
          </a:p>
        </p:txBody>
      </p:sp>
      <p:sp>
        <p:nvSpPr>
          <p:cNvPr id="3" name="Content Placeholder 2"/>
          <p:cNvSpPr>
            <a:spLocks noGrp="1"/>
          </p:cNvSpPr>
          <p:nvPr>
            <p:ph sz="quarter" idx="10"/>
          </p:nvPr>
        </p:nvSpPr>
        <p:spPr>
          <a:xfrm>
            <a:off x="40563" y="1310438"/>
            <a:ext cx="9804186" cy="2936849"/>
          </a:xfrm>
        </p:spPr>
        <p:txBody>
          <a:bodyPr>
            <a:noAutofit/>
          </a:bodyPr>
          <a:lstStyle/>
          <a:p>
            <a:r>
              <a:rPr lang="en-US" sz="2200" dirty="0">
                <a:latin typeface="+mn-lt"/>
              </a:rPr>
              <a:t>After the stormy 1970s, things settled down: the recession of 1990</a:t>
            </a:r>
            <a:r>
              <a:rPr lang="en-US" sz="2200" dirty="0">
                <a:solidFill>
                  <a:schemeClr val="tx1"/>
                </a:solidFill>
                <a:latin typeface="+mn-lt"/>
              </a:rPr>
              <a:t>–</a:t>
            </a:r>
            <a:r>
              <a:rPr lang="en-US" sz="2200" dirty="0">
                <a:latin typeface="+mn-lt"/>
              </a:rPr>
              <a:t>1991 was mild, and the inflation rate stayed below 4%. </a:t>
            </a:r>
          </a:p>
          <a:p>
            <a:r>
              <a:rPr lang="en-US" sz="2200" dirty="0">
                <a:latin typeface="+mn-lt"/>
              </a:rPr>
              <a:t>The </a:t>
            </a:r>
            <a:r>
              <a:rPr lang="en-US" sz="2200" b="1" dirty="0">
                <a:latin typeface="+mn-lt"/>
              </a:rPr>
              <a:t>Great Moderation</a:t>
            </a:r>
            <a:r>
              <a:rPr lang="en-US" sz="2200" dirty="0">
                <a:latin typeface="+mn-lt"/>
              </a:rPr>
              <a:t> is the period from 1985 to 2007 when the U.S. economy experienced relatively small fluctuations and low inflation. It led to widespread belief that monetary policy could stabilize the economy.</a:t>
            </a:r>
          </a:p>
          <a:p>
            <a:r>
              <a:rPr lang="en-US" sz="2200" dirty="0">
                <a:latin typeface="+mn-lt"/>
              </a:rPr>
              <a:t>The crisis of 2008 undermined any sense that central banks had things under control and brought economists back to a more traditional Keynesian view.</a:t>
            </a:r>
          </a:p>
        </p:txBody>
      </p:sp>
      <p:pic>
        <p:nvPicPr>
          <p:cNvPr id="5" name="Picture 2" descr="A new photo shows a person holding a sign that reads, Need dollars for food and diapers, anything helps. An older photo shows a person holding a sign that reads, Work is what I want and not charity. Who will help me get a job? 7 years in Detroit. No money, sent away. Furnish best of references.&#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1335" y="4835551"/>
            <a:ext cx="5595730" cy="272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75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35B2-499F-4429-A166-08C0DA349425}"/>
              </a:ext>
            </a:extLst>
          </p:cNvPr>
          <p:cNvSpPr>
            <a:spLocks noGrp="1"/>
          </p:cNvSpPr>
          <p:nvPr>
            <p:ph type="title"/>
          </p:nvPr>
        </p:nvSpPr>
        <p:spPr/>
        <p:txBody>
          <a:bodyPr>
            <a:normAutofit/>
          </a:bodyPr>
          <a:lstStyle/>
          <a:p>
            <a:r>
              <a:rPr lang="en-US" sz="3200" dirty="0">
                <a:solidFill>
                  <a:srgbClr val="DA1B2C"/>
                </a:solidFill>
              </a:rPr>
              <a:t>THE LIMITS OF MONETARY POLICY</a:t>
            </a:r>
            <a:endParaRPr lang="en-CA" sz="3200" dirty="0">
              <a:solidFill>
                <a:srgbClr val="DA1B2C"/>
              </a:solidFill>
            </a:endParaRPr>
          </a:p>
        </p:txBody>
      </p:sp>
      <p:sp>
        <p:nvSpPr>
          <p:cNvPr id="3" name="Content Placeholder 2">
            <a:extLst>
              <a:ext uri="{FF2B5EF4-FFF2-40B4-BE49-F238E27FC236}">
                <a16:creationId xmlns:a16="http://schemas.microsoft.com/office/drawing/2014/main" id="{1CB5FCEC-4EA4-4ABE-B289-60609C61C62A}"/>
              </a:ext>
            </a:extLst>
          </p:cNvPr>
          <p:cNvSpPr>
            <a:spLocks noGrp="1"/>
          </p:cNvSpPr>
          <p:nvPr>
            <p:ph sz="quarter" idx="10"/>
          </p:nvPr>
        </p:nvSpPr>
        <p:spPr>
          <a:xfrm>
            <a:off x="169082" y="1195405"/>
            <a:ext cx="9804186" cy="1322375"/>
          </a:xfrm>
        </p:spPr>
        <p:txBody>
          <a:bodyPr/>
          <a:lstStyle/>
          <a:p>
            <a:r>
              <a:rPr lang="en-US" sz="2400" dirty="0"/>
              <a:t>During the Great Moderation, economists and policy makers believed that monetary policy was highly effective and that the Fed could keep the economy stable. </a:t>
            </a:r>
          </a:p>
        </p:txBody>
      </p:sp>
      <p:sp>
        <p:nvSpPr>
          <p:cNvPr id="10" name="Content Placeholder 9">
            <a:extLst>
              <a:ext uri="{FF2B5EF4-FFF2-40B4-BE49-F238E27FC236}">
                <a16:creationId xmlns:a16="http://schemas.microsoft.com/office/drawing/2014/main" id="{9F471CA7-3D21-B67E-D0D7-17FFE7AA7098}"/>
              </a:ext>
            </a:extLst>
          </p:cNvPr>
          <p:cNvSpPr txBox="1">
            <a:spLocks noGrp="1"/>
          </p:cNvSpPr>
          <p:nvPr>
            <p:ph sz="quarter" idx="12"/>
          </p:nvPr>
        </p:nvSpPr>
        <p:spPr>
          <a:xfrm>
            <a:off x="159557" y="2702199"/>
            <a:ext cx="4869643" cy="3967723"/>
          </a:xfrm>
          <a:prstGeom prst="rect">
            <a:avLst/>
          </a:prstGeom>
          <a:noFill/>
        </p:spPr>
        <p:txBody>
          <a:bodyPr wrap="square" rtlCol="0">
            <a:spAutoFit/>
          </a:bodyPr>
          <a:lstStyle/>
          <a:p>
            <a:pPr marL="363538" indent="-363538">
              <a:buClr>
                <a:schemeClr val="tx1"/>
              </a:buClr>
              <a:buFont typeface="Arial" panose="020B0604020202020204" pitchFamily="34" charset="0"/>
              <a:buChar char="•"/>
            </a:pPr>
            <a:r>
              <a:rPr lang="en-US" sz="2400" dirty="0">
                <a:latin typeface="+mn-lt"/>
              </a:rPr>
              <a:t>In 2008, however, cutting the federal funds rate all the way to zero wasn’t enough to prevent a severe recession—and recovery from that recession was disappointingly slow. </a:t>
            </a:r>
          </a:p>
          <a:p>
            <a:pPr marL="363538" indent="-363538">
              <a:buClr>
                <a:schemeClr val="tx1"/>
              </a:buClr>
              <a:buFont typeface="Arial" panose="020B0604020202020204" pitchFamily="34" charset="0"/>
              <a:buChar char="•"/>
            </a:pPr>
            <a:r>
              <a:rPr lang="en-US" sz="2400" dirty="0">
                <a:latin typeface="+mn-lt"/>
              </a:rPr>
              <a:t>Conventional monetary policy didn’t seem to work, and even unconventional monetary policy seemed to fall short. </a:t>
            </a:r>
            <a:endParaRPr lang="en-CA" sz="2400" dirty="0">
              <a:latin typeface="+mn-lt"/>
            </a:endParaRPr>
          </a:p>
        </p:txBody>
      </p:sp>
      <p:pic>
        <p:nvPicPr>
          <p:cNvPr id="5" name="Picture 4" descr="A line graph shows the changes in the federal funds rate during times of recessions from 19 85 to 2020.&#10;The horizontal axis shows the years from 19 85 to 2020 in increments of 5 years. The vertical axis is labeled Federal funds rate in percentage points and ranges from 0 to 11 percent in increments to 1 percent. Vertical bars extend from the horizontal axis at the years 19 91, 2002, 2008 to 2009, and 2020.&#10;A curve labeled Federal funds begins at 8.5 percent in 19 85 and decreases to 6 percent in 19 86 before increasing to 10 percent in 19 89. The curve then falls through the recession in 19 91 to a trough of 3 percent in 19 93 before increasing to 6.5 percent in 2000. The curve then sharply descends through the recession in 2002 to a trough of 1 percent in 2004. After this point, the federal funds rate increases to 5 percent in 2006 before falling through the recession in 2008 to 0 percent in 2009. The curve remains at 0 percent until 2016 where it begins to increase and reaches a peak of 2 percent in 2019 before sharply falling back to 0 through the recession in 2020. The curve then increases in 2021 to end at 5 percent.">
            <a:extLst>
              <a:ext uri="{FF2B5EF4-FFF2-40B4-BE49-F238E27FC236}">
                <a16:creationId xmlns:a16="http://schemas.microsoft.com/office/drawing/2014/main" id="{DC88D16A-3088-092C-8839-CD8B7B706250}"/>
              </a:ext>
            </a:extLst>
          </p:cNvPr>
          <p:cNvPicPr>
            <a:picLocks noChangeAspect="1"/>
          </p:cNvPicPr>
          <p:nvPr/>
        </p:nvPicPr>
        <p:blipFill>
          <a:blip r:embed="rId3"/>
          <a:stretch>
            <a:fillRect/>
          </a:stretch>
        </p:blipFill>
        <p:spPr>
          <a:xfrm>
            <a:off x="5071175" y="2702199"/>
            <a:ext cx="4869643" cy="4266648"/>
          </a:xfrm>
          <a:prstGeom prst="rect">
            <a:avLst/>
          </a:prstGeom>
        </p:spPr>
      </p:pic>
    </p:spTree>
    <p:extLst>
      <p:ext uri="{BB962C8B-B14F-4D97-AF65-F5344CB8AC3E}">
        <p14:creationId xmlns:p14="http://schemas.microsoft.com/office/powerpoint/2010/main" val="350955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18C8-AA75-4CB0-8FBE-4665F0AABBFD}"/>
              </a:ext>
            </a:extLst>
          </p:cNvPr>
          <p:cNvSpPr>
            <a:spLocks noGrp="1"/>
          </p:cNvSpPr>
          <p:nvPr>
            <p:ph type="title"/>
          </p:nvPr>
        </p:nvSpPr>
        <p:spPr/>
        <p:txBody>
          <a:bodyPr/>
          <a:lstStyle/>
          <a:p>
            <a:r>
              <a:rPr lang="en-US" sz="3200" dirty="0"/>
              <a:t>THE REVIVAL OF FISCAL POLICY</a:t>
            </a:r>
            <a:endParaRPr lang="en-CA" sz="3200" dirty="0"/>
          </a:p>
        </p:txBody>
      </p:sp>
      <p:sp>
        <p:nvSpPr>
          <p:cNvPr id="3" name="Content Placeholder 2">
            <a:extLst>
              <a:ext uri="{FF2B5EF4-FFF2-40B4-BE49-F238E27FC236}">
                <a16:creationId xmlns:a16="http://schemas.microsoft.com/office/drawing/2014/main" id="{07A67CD7-4A20-4256-B184-2BCB8F8ED9FD}"/>
              </a:ext>
            </a:extLst>
          </p:cNvPr>
          <p:cNvSpPr>
            <a:spLocks noGrp="1"/>
          </p:cNvSpPr>
          <p:nvPr>
            <p:ph sz="quarter" idx="10"/>
          </p:nvPr>
        </p:nvSpPr>
        <p:spPr>
          <a:xfrm>
            <a:off x="117582" y="1524001"/>
            <a:ext cx="9804186" cy="5700764"/>
          </a:xfrm>
        </p:spPr>
        <p:txBody>
          <a:bodyPr/>
          <a:lstStyle/>
          <a:p>
            <a:r>
              <a:rPr lang="en-US" sz="2400" dirty="0"/>
              <a:t>Events after 2008 showed that monetary policy wasn’t as reliable as many had believed. </a:t>
            </a:r>
          </a:p>
          <a:p>
            <a:r>
              <a:rPr lang="en-US" sz="2400" dirty="0"/>
              <a:t>This led to a revival of interest in fiscal policy, especially expansionary fiscal policy, or </a:t>
            </a:r>
            <a:r>
              <a:rPr lang="en-US" sz="2400" b="1" dirty="0"/>
              <a:t>fiscal stimulus</a:t>
            </a:r>
            <a:r>
              <a:rPr lang="en-US" sz="2400" dirty="0"/>
              <a:t>.</a:t>
            </a:r>
          </a:p>
          <a:p>
            <a:r>
              <a:rPr lang="en-US" sz="2400" dirty="0"/>
              <a:t>In 2010–2013, a few countries conducted </a:t>
            </a:r>
            <a:r>
              <a:rPr lang="en-US" sz="2400" b="1" dirty="0"/>
              <a:t>austerity policies</a:t>
            </a:r>
            <a:r>
              <a:rPr lang="en-US" sz="2400" dirty="0"/>
              <a:t>—attempts to reduce their budget deficits by cutting spending and raising taxes.</a:t>
            </a:r>
          </a:p>
          <a:p>
            <a:r>
              <a:rPr lang="en-US" sz="2400" dirty="0"/>
              <a:t>Data shows that the deeper the budget cuts, the worse the economic performance. </a:t>
            </a:r>
          </a:p>
          <a:p>
            <a:pPr lvl="1"/>
            <a:r>
              <a:rPr lang="en-US" sz="2200" dirty="0"/>
              <a:t>Each dollar of budget cuts reduced GDP by around $1.50. </a:t>
            </a:r>
          </a:p>
          <a:p>
            <a:r>
              <a:rPr lang="en-US" sz="2400" dirty="0"/>
              <a:t>Expansionary fiscal policy means higher budget deficits. Shouldn’t this be a source of concern?</a:t>
            </a:r>
            <a:endParaRPr lang="en-CA" sz="2400" dirty="0"/>
          </a:p>
        </p:txBody>
      </p:sp>
    </p:spTree>
    <p:extLst>
      <p:ext uri="{BB962C8B-B14F-4D97-AF65-F5344CB8AC3E}">
        <p14:creationId xmlns:p14="http://schemas.microsoft.com/office/powerpoint/2010/main" val="236983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24F5-39F7-415C-8E91-1B9F5440A941}"/>
              </a:ext>
            </a:extLst>
          </p:cNvPr>
          <p:cNvSpPr>
            <a:spLocks noGrp="1"/>
          </p:cNvSpPr>
          <p:nvPr>
            <p:ph type="title"/>
          </p:nvPr>
        </p:nvSpPr>
        <p:spPr/>
        <p:txBody>
          <a:bodyPr>
            <a:noAutofit/>
          </a:bodyPr>
          <a:lstStyle/>
          <a:p>
            <a:r>
              <a:rPr lang="en-US" sz="3200" dirty="0">
                <a:solidFill>
                  <a:srgbClr val="DA1B2C"/>
                </a:solidFill>
              </a:rPr>
              <a:t>POLICY IN A LOW-INTEREST-RATE WORLD</a:t>
            </a:r>
            <a:br>
              <a:rPr lang="en-US" sz="3200" dirty="0">
                <a:solidFill>
                  <a:srgbClr val="DA1B2C"/>
                </a:solidFill>
              </a:rPr>
            </a:br>
            <a:r>
              <a:rPr lang="en-US" sz="3200" dirty="0">
                <a:solidFill>
                  <a:srgbClr val="DA1B2C"/>
                </a:solidFill>
              </a:rPr>
              <a:t>(1/3)</a:t>
            </a:r>
            <a:endParaRPr lang="en-CA" sz="3200" dirty="0">
              <a:solidFill>
                <a:srgbClr val="DA1B2C"/>
              </a:solidFill>
            </a:endParaRPr>
          </a:p>
        </p:txBody>
      </p:sp>
      <p:sp>
        <p:nvSpPr>
          <p:cNvPr id="3" name="Content Placeholder 2">
            <a:extLst>
              <a:ext uri="{FF2B5EF4-FFF2-40B4-BE49-F238E27FC236}">
                <a16:creationId xmlns:a16="http://schemas.microsoft.com/office/drawing/2014/main" id="{548FD4AE-FE7C-4C71-88D6-751381D27DAD}"/>
              </a:ext>
            </a:extLst>
          </p:cNvPr>
          <p:cNvSpPr>
            <a:spLocks noGrp="1"/>
          </p:cNvSpPr>
          <p:nvPr>
            <p:ph sz="quarter" idx="10"/>
          </p:nvPr>
        </p:nvSpPr>
        <p:spPr>
          <a:xfrm>
            <a:off x="127107" y="1436915"/>
            <a:ext cx="9804186" cy="2166257"/>
          </a:xfrm>
        </p:spPr>
        <p:txBody>
          <a:bodyPr>
            <a:noAutofit/>
          </a:bodyPr>
          <a:lstStyle/>
          <a:p>
            <a:r>
              <a:rPr lang="en-US" sz="2400" dirty="0"/>
              <a:t>During the 2008 financial crisis, the Fed cut interest rates all the way to zero. The Fed kept rates close to zero for many years, then raised them only slightly, and began cutting again in 2019.</a:t>
            </a:r>
          </a:p>
          <a:p>
            <a:r>
              <a:rPr lang="en-US" sz="2400" dirty="0"/>
              <a:t>The persistence of low interest rates wasn’t just a U.S. phenomenon. </a:t>
            </a:r>
            <a:endParaRPr lang="en-CA" sz="2400" dirty="0"/>
          </a:p>
        </p:txBody>
      </p:sp>
      <p:pic>
        <p:nvPicPr>
          <p:cNvPr id="5" name="Picture 4" descr="A line graph compares the interest rate for 10-year bonds in Germany, Spain, and the United States from 2000 to 2023.&#10;The horizontal axis shows the years from 2000 to 2020 in increments of 5 years. The vertical axis is labeled Interest rate for 10-year bond and shows markings from negative 1 to 7 percent in increments of 1 percent. Three curves representing Spain, Germany, and the United States are plotted on the graph.&#10;• The curve representing Germany begins at 5.5 percent in 2000 and falls with fluctuations to a trough at negative 0.5 in 2020 before increasing to end at 2.5 percent in 2023.&#10;• The curve representing Spain begins at 5.75 percent in 2000 and falls to 3 percent in 2005 before increasing to 6.75 percent in 2012. The curve then falls to reach 0 percent in 2020 before increasing to end at 3.5 percent in 2023.&#10;• The curve representing the United States begins at 6.75 percent in 2000 and falls to 1.75 percent in 2012 and then fluctuates between 1.75 and 3 percent from 2012 to 2017. The curve then falls to 1 percent in 2020 before increasing to end at 4 percent in 2023.&#10;All values are approximate.">
            <a:extLst>
              <a:ext uri="{FF2B5EF4-FFF2-40B4-BE49-F238E27FC236}">
                <a16:creationId xmlns:a16="http://schemas.microsoft.com/office/drawing/2014/main" id="{3AC3A29D-18FD-DF59-CB27-E46463922C24}"/>
              </a:ext>
            </a:extLst>
          </p:cNvPr>
          <p:cNvPicPr>
            <a:picLocks noChangeAspect="1"/>
          </p:cNvPicPr>
          <p:nvPr/>
        </p:nvPicPr>
        <p:blipFill>
          <a:blip r:embed="rId3"/>
          <a:stretch>
            <a:fillRect/>
          </a:stretch>
        </p:blipFill>
        <p:spPr>
          <a:xfrm>
            <a:off x="2145640" y="3603172"/>
            <a:ext cx="6558745" cy="3669325"/>
          </a:xfrm>
          <a:prstGeom prst="rect">
            <a:avLst/>
          </a:prstGeom>
        </p:spPr>
      </p:pic>
    </p:spTree>
    <p:extLst>
      <p:ext uri="{BB962C8B-B14F-4D97-AF65-F5344CB8AC3E}">
        <p14:creationId xmlns:p14="http://schemas.microsoft.com/office/powerpoint/2010/main" val="2991579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01F8-0965-4FE3-BF1A-40B4E2FBC5EE}"/>
              </a:ext>
            </a:extLst>
          </p:cNvPr>
          <p:cNvSpPr>
            <a:spLocks noGrp="1"/>
          </p:cNvSpPr>
          <p:nvPr>
            <p:ph type="title"/>
          </p:nvPr>
        </p:nvSpPr>
        <p:spPr/>
        <p:txBody>
          <a:bodyPr>
            <a:noAutofit/>
          </a:bodyPr>
          <a:lstStyle/>
          <a:p>
            <a:r>
              <a:rPr lang="en-US" sz="2800" dirty="0"/>
              <a:t>POLICY IN A LOW-INTEREST-RATE WORLD</a:t>
            </a:r>
            <a:br>
              <a:rPr lang="en-US" sz="2800" dirty="0"/>
            </a:br>
            <a:r>
              <a:rPr lang="en-US" sz="2800" dirty="0"/>
              <a:t>(2/3)</a:t>
            </a:r>
            <a:endParaRPr lang="en-CA" sz="2800" dirty="0"/>
          </a:p>
        </p:txBody>
      </p:sp>
      <p:sp>
        <p:nvSpPr>
          <p:cNvPr id="3" name="Content Placeholder 2">
            <a:extLst>
              <a:ext uri="{FF2B5EF4-FFF2-40B4-BE49-F238E27FC236}">
                <a16:creationId xmlns:a16="http://schemas.microsoft.com/office/drawing/2014/main" id="{7EE6B8CF-BB20-477F-AC0D-B9C5D89A02DF}"/>
              </a:ext>
            </a:extLst>
          </p:cNvPr>
          <p:cNvSpPr>
            <a:spLocks noGrp="1"/>
          </p:cNvSpPr>
          <p:nvPr>
            <p:ph sz="quarter" idx="10"/>
          </p:nvPr>
        </p:nvSpPr>
        <p:spPr>
          <a:xfrm>
            <a:off x="213651" y="1482866"/>
            <a:ext cx="9804186" cy="5756237"/>
          </a:xfrm>
        </p:spPr>
        <p:txBody>
          <a:bodyPr>
            <a:noAutofit/>
          </a:bodyPr>
          <a:lstStyle/>
          <a:p>
            <a:r>
              <a:rPr lang="en-US" sz="2400" dirty="0"/>
              <a:t>Why are interest rates so low? </a:t>
            </a:r>
          </a:p>
          <a:p>
            <a:r>
              <a:rPr lang="en-US" sz="2400" dirty="0"/>
              <a:t>Declining population growth and slow technological progress had put the world’s major economies on the edge of </a:t>
            </a:r>
            <a:r>
              <a:rPr lang="en-US" sz="2400" b="1" dirty="0"/>
              <a:t>secular stagnation</a:t>
            </a:r>
            <a:r>
              <a:rPr lang="en-US" sz="2400" dirty="0"/>
              <a:t>, a state in which the interest rate that is needed to achieve full employment is consistently close to zero.</a:t>
            </a:r>
          </a:p>
          <a:p>
            <a:r>
              <a:rPr lang="en-US" sz="2400" dirty="0"/>
              <a:t>If low interest rates are the new normal, </a:t>
            </a:r>
          </a:p>
          <a:p>
            <a:pPr lvl="1"/>
            <a:r>
              <a:rPr lang="en-US" sz="2200" dirty="0"/>
              <a:t>We shouldn’t worry much about debt, and </a:t>
            </a:r>
          </a:p>
          <a:p>
            <a:pPr lvl="1">
              <a:spcAft>
                <a:spcPts val="1800"/>
              </a:spcAft>
            </a:pPr>
            <a:r>
              <a:rPr lang="en-US" sz="2200" dirty="0"/>
              <a:t>We should worry a lot about fiscal responses to downturns.</a:t>
            </a:r>
            <a:endParaRPr lang="en-CA" sz="2200" b="1" dirty="0"/>
          </a:p>
          <a:p>
            <a:r>
              <a:rPr lang="en-CA" sz="2400" dirty="0"/>
              <a:t>Old view: Higher debt leads to high interest payments, which </a:t>
            </a:r>
            <a:r>
              <a:rPr lang="en-US" sz="2400" dirty="0"/>
              <a:t>lead to higher deficits, which increase debt, leading to higher interest payments…</a:t>
            </a:r>
          </a:p>
        </p:txBody>
      </p:sp>
    </p:spTree>
    <p:extLst>
      <p:ext uri="{BB962C8B-B14F-4D97-AF65-F5344CB8AC3E}">
        <p14:creationId xmlns:p14="http://schemas.microsoft.com/office/powerpoint/2010/main" val="99693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7C19-ABA7-4466-8E81-2ACA10222C82}"/>
              </a:ext>
            </a:extLst>
          </p:cNvPr>
          <p:cNvSpPr>
            <a:spLocks noGrp="1"/>
          </p:cNvSpPr>
          <p:nvPr>
            <p:ph type="title"/>
          </p:nvPr>
        </p:nvSpPr>
        <p:spPr/>
        <p:txBody>
          <a:bodyPr>
            <a:noAutofit/>
          </a:bodyPr>
          <a:lstStyle/>
          <a:p>
            <a:r>
              <a:rPr lang="en-US" dirty="0"/>
              <a:t>POLICY IN A LOW-INTEREST-RATE WORLD</a:t>
            </a:r>
            <a:br>
              <a:rPr lang="en-US" dirty="0"/>
            </a:br>
            <a:r>
              <a:rPr lang="en-US" dirty="0"/>
              <a:t>(3/3)</a:t>
            </a:r>
            <a:endParaRPr lang="en-CA" dirty="0"/>
          </a:p>
        </p:txBody>
      </p:sp>
      <p:sp>
        <p:nvSpPr>
          <p:cNvPr id="3" name="Content Placeholder 2">
            <a:extLst>
              <a:ext uri="{FF2B5EF4-FFF2-40B4-BE49-F238E27FC236}">
                <a16:creationId xmlns:a16="http://schemas.microsoft.com/office/drawing/2014/main" id="{41119E14-A37F-4759-A524-DF96BC88796C}"/>
              </a:ext>
            </a:extLst>
          </p:cNvPr>
          <p:cNvSpPr>
            <a:spLocks noGrp="1"/>
          </p:cNvSpPr>
          <p:nvPr>
            <p:ph sz="quarter" idx="10"/>
          </p:nvPr>
        </p:nvSpPr>
        <p:spPr>
          <a:xfrm>
            <a:off x="213651" y="1816542"/>
            <a:ext cx="9804186" cy="5431171"/>
          </a:xfrm>
        </p:spPr>
        <p:txBody>
          <a:bodyPr/>
          <a:lstStyle/>
          <a:p>
            <a:r>
              <a:rPr lang="en-US" dirty="0"/>
              <a:t>New view: What matters is not the debt but the debt to GDP ratio. Since interest rates are below the economy’s growth rate, the ratio tends to shrink over time.</a:t>
            </a:r>
          </a:p>
          <a:p>
            <a:r>
              <a:rPr lang="en-US" dirty="0"/>
              <a:t>Low interest rates also mean that the central banks don’t have enough room to cut. </a:t>
            </a:r>
          </a:p>
          <a:p>
            <a:r>
              <a:rPr lang="en-US" dirty="0"/>
              <a:t>It means that we should strengthen the economy’s automatic stabilizers, the tax and spending responses that help fight recessions even without new legislation. </a:t>
            </a:r>
            <a:endParaRPr lang="en-CA" dirty="0"/>
          </a:p>
        </p:txBody>
      </p:sp>
    </p:spTree>
    <p:extLst>
      <p:ext uri="{BB962C8B-B14F-4D97-AF65-F5344CB8AC3E}">
        <p14:creationId xmlns:p14="http://schemas.microsoft.com/office/powerpoint/2010/main" val="112035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LEARN BY DOING: DISCUSSION QUESTION 1</a:t>
            </a:r>
          </a:p>
        </p:txBody>
      </p:sp>
      <p:sp>
        <p:nvSpPr>
          <p:cNvPr id="3" name="Content Placeholder 2"/>
          <p:cNvSpPr>
            <a:spLocks noGrp="1"/>
          </p:cNvSpPr>
          <p:nvPr>
            <p:ph sz="quarter" idx="10"/>
          </p:nvPr>
        </p:nvSpPr>
        <p:spPr/>
        <p:txBody>
          <a:bodyPr/>
          <a:lstStyle/>
          <a:p>
            <a:pPr>
              <a:spcAft>
                <a:spcPts val="0"/>
              </a:spcAft>
            </a:pPr>
            <a:r>
              <a:rPr lang="en-US" dirty="0"/>
              <a:t>If the economy is in a recession and the president invites three economists—a Keynesian, a monetarist, and a new classical—to offer explanation and policy options, what would each say (in two sentences or less)?</a:t>
            </a:r>
          </a:p>
        </p:txBody>
      </p:sp>
    </p:spTree>
    <p:extLst>
      <p:ext uri="{BB962C8B-B14F-4D97-AF65-F5344CB8AC3E}">
        <p14:creationId xmlns:p14="http://schemas.microsoft.com/office/powerpoint/2010/main" val="372710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MACROECONOMICS</a:t>
            </a:r>
          </a:p>
        </p:txBody>
      </p:sp>
      <p:sp>
        <p:nvSpPr>
          <p:cNvPr id="3" name="Content Placeholder 2"/>
          <p:cNvSpPr>
            <a:spLocks noGrp="1"/>
          </p:cNvSpPr>
          <p:nvPr>
            <p:ph sz="quarter" idx="10"/>
          </p:nvPr>
        </p:nvSpPr>
        <p:spPr>
          <a:xfrm>
            <a:off x="187306" y="1030810"/>
            <a:ext cx="9503104" cy="5658416"/>
          </a:xfrm>
        </p:spPr>
        <p:txBody>
          <a:bodyPr/>
          <a:lstStyle/>
          <a:p>
            <a:pPr eaLnBrk="1" hangingPunct="1">
              <a:spcAft>
                <a:spcPts val="600"/>
              </a:spcAft>
            </a:pPr>
            <a:r>
              <a:rPr lang="en-US" b="1" dirty="0"/>
              <a:t>Ye olde economics:</a:t>
            </a:r>
          </a:p>
          <a:p>
            <a:pPr eaLnBrk="1" hangingPunct="1">
              <a:spcAft>
                <a:spcPts val="600"/>
              </a:spcAft>
            </a:pPr>
            <a:r>
              <a:rPr lang="en-US" b="1" dirty="0"/>
              <a:t>Before the Great Depression “classical” macroeconomics</a:t>
            </a:r>
            <a:r>
              <a:rPr lang="en-US" dirty="0"/>
              <a:t> reigned.</a:t>
            </a:r>
          </a:p>
          <a:p>
            <a:pPr eaLnBrk="1" hangingPunct="1">
              <a:spcAft>
                <a:spcPts val="600"/>
              </a:spcAft>
            </a:pPr>
            <a:r>
              <a:rPr lang="en-US" dirty="0"/>
              <a:t>Main ideas:</a:t>
            </a:r>
          </a:p>
          <a:p>
            <a:pPr marL="914400" lvl="1" indent="-447675">
              <a:spcAft>
                <a:spcPts val="600"/>
              </a:spcAft>
            </a:pPr>
            <a:r>
              <a:rPr lang="en-US" b="1" dirty="0"/>
              <a:t>The short run was unimportant.</a:t>
            </a:r>
          </a:p>
          <a:p>
            <a:pPr marL="914400" lvl="1" indent="-447675">
              <a:spcAft>
                <a:spcPts val="600"/>
              </a:spcAft>
            </a:pPr>
            <a:r>
              <a:rPr lang="en-US" b="1" dirty="0"/>
              <a:t>Prices were assumed to be flexible, so the aggregate supply curve was vertical even in the short run.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30" y="4627756"/>
            <a:ext cx="8642194" cy="2757313"/>
          </a:xfrm>
          <a:prstGeom prst="rect">
            <a:avLst/>
          </a:prstGeom>
        </p:spPr>
      </p:pic>
    </p:spTree>
    <p:extLst>
      <p:ext uri="{BB962C8B-B14F-4D97-AF65-F5344CB8AC3E}">
        <p14:creationId xmlns:p14="http://schemas.microsoft.com/office/powerpoint/2010/main" val="2184718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DA1B2C"/>
                </a:solidFill>
              </a:rPr>
              <a:t>THE CORONAVIRUS PANDEMIC AND THE ECONOMICS OF DISRUPTION (1/2)</a:t>
            </a:r>
          </a:p>
        </p:txBody>
      </p:sp>
      <p:sp>
        <p:nvSpPr>
          <p:cNvPr id="3" name="Content Placeholder 2"/>
          <p:cNvSpPr>
            <a:spLocks noGrp="1"/>
          </p:cNvSpPr>
          <p:nvPr>
            <p:ph sz="quarter" idx="10"/>
          </p:nvPr>
        </p:nvSpPr>
        <p:spPr>
          <a:xfrm>
            <a:off x="127107" y="1306284"/>
            <a:ext cx="9804186" cy="1393371"/>
          </a:xfrm>
        </p:spPr>
        <p:txBody>
          <a:bodyPr>
            <a:noAutofit/>
          </a:bodyPr>
          <a:lstStyle/>
          <a:p>
            <a:pPr algn="just">
              <a:spcBef>
                <a:spcPts val="0"/>
              </a:spcBef>
              <a:tabLst>
                <a:tab pos="1085850" algn="l"/>
              </a:tabLst>
            </a:pPr>
            <a:r>
              <a:rPr lang="en-US" sz="2400" dirty="0">
                <a:solidFill>
                  <a:srgbClr val="000000"/>
                </a:solidFill>
                <a:effectLst/>
                <a:latin typeface="+mn-lt"/>
                <a:ea typeface="Malgun Gothic" panose="020B0503020000020004" pitchFamily="34" charset="-127"/>
              </a:rPr>
              <a:t>In February 2020, the U.S. economy entered a recession that was both very severe and very short.</a:t>
            </a:r>
          </a:p>
          <a:p>
            <a:pPr algn="just">
              <a:spcBef>
                <a:spcPts val="0"/>
              </a:spcBef>
              <a:tabLst>
                <a:tab pos="1085850" algn="l"/>
              </a:tabLst>
            </a:pPr>
            <a:r>
              <a:rPr lang="en-US" sz="2400" dirty="0">
                <a:solidFill>
                  <a:srgbClr val="000000"/>
                </a:solidFill>
                <a:effectLst/>
                <a:latin typeface="+mn-lt"/>
                <a:ea typeface="Malgun Gothic" panose="020B0503020000020004" pitchFamily="34" charset="-127"/>
              </a:rPr>
              <a:t>The employed share of adults in their prime working years plunged.</a:t>
            </a:r>
            <a:endParaRPr lang="en-US" sz="2400" dirty="0">
              <a:effectLst/>
              <a:latin typeface="+mn-lt"/>
              <a:ea typeface="Malgun Gothic" panose="020B0503020000020004" pitchFamily="34" charset="-127"/>
            </a:endParaRPr>
          </a:p>
        </p:txBody>
      </p:sp>
      <p:pic>
        <p:nvPicPr>
          <p:cNvPr id="5" name="Picture 4" descr="A line graph shows the change in employment through recessions from 2008 to 2023.&#10;The horizontal axis shows the years from 2008 to 2022 in increments of 2 years. The vertical axis is labeled Percent of those aged 25 to 54 years employed and shows markings from 68 to 82 percent in increments of 2 percent. Vertical bars representing recessions extend from the horizontal axis from 2008 to 2009 and 2020. A curve begins to 80 percent in 2007 and falls through the recession in 2008 to reach 75 percent in 2009. The curve then gradually increases to 80 percent in 2019 before sharply falling through the recession to reach 70 percent in 2020. The curve then increases gradually to end at 80 percent in 2023.">
            <a:extLst>
              <a:ext uri="{FF2B5EF4-FFF2-40B4-BE49-F238E27FC236}">
                <a16:creationId xmlns:a16="http://schemas.microsoft.com/office/drawing/2014/main" id="{99A41A28-BE9F-3989-4626-BE2D3EC064FE}"/>
              </a:ext>
            </a:extLst>
          </p:cNvPr>
          <p:cNvPicPr>
            <a:picLocks noChangeAspect="1"/>
          </p:cNvPicPr>
          <p:nvPr/>
        </p:nvPicPr>
        <p:blipFill>
          <a:blip r:embed="rId3"/>
          <a:stretch>
            <a:fillRect/>
          </a:stretch>
        </p:blipFill>
        <p:spPr>
          <a:xfrm>
            <a:off x="1620180" y="2810534"/>
            <a:ext cx="7523820" cy="4610145"/>
          </a:xfrm>
          <a:prstGeom prst="rect">
            <a:avLst/>
          </a:prstGeom>
        </p:spPr>
      </p:pic>
    </p:spTree>
    <p:extLst>
      <p:ext uri="{BB962C8B-B14F-4D97-AF65-F5344CB8AC3E}">
        <p14:creationId xmlns:p14="http://schemas.microsoft.com/office/powerpoint/2010/main" val="330242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CORONAVIRUS PANDEMIC AND THE ECONOMICS OF DISRUPTION (2/2)</a:t>
            </a:r>
          </a:p>
        </p:txBody>
      </p:sp>
      <p:sp>
        <p:nvSpPr>
          <p:cNvPr id="3" name="Content Placeholder 2"/>
          <p:cNvSpPr>
            <a:spLocks noGrp="1"/>
          </p:cNvSpPr>
          <p:nvPr>
            <p:ph sz="quarter" idx="10"/>
          </p:nvPr>
        </p:nvSpPr>
        <p:spPr>
          <a:xfrm>
            <a:off x="117582" y="1494971"/>
            <a:ext cx="9804186" cy="5729793"/>
          </a:xfrm>
        </p:spPr>
        <p:txBody>
          <a:bodyPr>
            <a:noAutofit/>
          </a:bodyPr>
          <a:lstStyle/>
          <a:p>
            <a:pPr marL="363538" indent="-363538">
              <a:spcAft>
                <a:spcPts val="600"/>
              </a:spcAft>
              <a:tabLst>
                <a:tab pos="1085850" algn="l"/>
              </a:tabLst>
            </a:pPr>
            <a:r>
              <a:rPr lang="en-US" sz="2400" dirty="0">
                <a:solidFill>
                  <a:srgbClr val="000000"/>
                </a:solidFill>
                <a:effectLst/>
                <a:latin typeface="+mn-lt"/>
                <a:ea typeface="Malgun Gothic" panose="020B0503020000020004" pitchFamily="34" charset="-127"/>
              </a:rPr>
              <a:t>The 2020 slump wasn’t a normal recession.</a:t>
            </a:r>
          </a:p>
          <a:p>
            <a:pPr marL="714376" lvl="1" indent="-363538">
              <a:spcAft>
                <a:spcPts val="600"/>
              </a:spcAft>
              <a:tabLst>
                <a:tab pos="1085850" algn="l"/>
              </a:tabLst>
            </a:pPr>
            <a:r>
              <a:rPr lang="en-US" sz="2200" dirty="0">
                <a:solidFill>
                  <a:srgbClr val="000000"/>
                </a:solidFill>
                <a:effectLst/>
                <a:latin typeface="+mn-lt"/>
                <a:ea typeface="Malgun Gothic" panose="020B0503020000020004" pitchFamily="34" charset="-127"/>
              </a:rPr>
              <a:t>It was brought on by the pandemic and the public health response.</a:t>
            </a:r>
          </a:p>
          <a:p>
            <a:pPr marL="714376" lvl="1" indent="-363538">
              <a:spcAft>
                <a:spcPts val="600"/>
              </a:spcAft>
              <a:tabLst>
                <a:tab pos="1085850" algn="l"/>
              </a:tabLst>
            </a:pPr>
            <a:r>
              <a:rPr lang="en-US" sz="2200" dirty="0">
                <a:solidFill>
                  <a:srgbClr val="000000"/>
                </a:solidFill>
                <a:latin typeface="+mn-lt"/>
                <a:ea typeface="Malgun Gothic" panose="020B0503020000020004" pitchFamily="34" charset="-127"/>
              </a:rPr>
              <a:t>M</a:t>
            </a:r>
            <a:r>
              <a:rPr lang="en-US" sz="2200" dirty="0">
                <a:solidFill>
                  <a:srgbClr val="000000"/>
                </a:solidFill>
                <a:effectLst/>
                <a:latin typeface="+mn-lt"/>
                <a:ea typeface="Malgun Gothic" panose="020B0503020000020004" pitchFamily="34" charset="-127"/>
              </a:rPr>
              <a:t>any activities were banned or restricted.</a:t>
            </a:r>
          </a:p>
          <a:p>
            <a:pPr marL="714376" lvl="1" indent="-363538">
              <a:spcAft>
                <a:spcPts val="600"/>
              </a:spcAft>
              <a:tabLst>
                <a:tab pos="1085850" algn="l"/>
              </a:tabLst>
            </a:pPr>
            <a:r>
              <a:rPr lang="en-US" sz="2200" dirty="0">
                <a:solidFill>
                  <a:srgbClr val="000000"/>
                </a:solidFill>
                <a:effectLst/>
                <a:latin typeface="+mn-lt"/>
                <a:ea typeface="Malgun Gothic" panose="020B0503020000020004" pitchFamily="34" charset="-127"/>
              </a:rPr>
              <a:t>The pandemic caused large disruptions in the supply and demand for goods whose prices are usually stable.</a:t>
            </a:r>
          </a:p>
          <a:p>
            <a:pPr marL="714376" lvl="1" indent="-363538">
              <a:spcAft>
                <a:spcPts val="600"/>
              </a:spcAft>
              <a:tabLst>
                <a:tab pos="1085850" algn="l"/>
              </a:tabLst>
            </a:pPr>
            <a:r>
              <a:rPr lang="en-US" sz="2200" dirty="0">
                <a:solidFill>
                  <a:srgbClr val="000000"/>
                </a:solidFill>
                <a:effectLst/>
                <a:latin typeface="+mn-lt"/>
                <a:ea typeface="Malgun Gothic" panose="020B0503020000020004" pitchFamily="34" charset="-127"/>
              </a:rPr>
              <a:t>Lifting of restrictions and vaccines caused employment to quickly returned to normal.</a:t>
            </a:r>
          </a:p>
          <a:p>
            <a:pPr marL="714376" lvl="1" indent="-363538">
              <a:spcAft>
                <a:spcPts val="600"/>
              </a:spcAft>
              <a:tabLst>
                <a:tab pos="1085850" algn="l"/>
              </a:tabLst>
            </a:pPr>
            <a:r>
              <a:rPr lang="en-US" sz="2200" dirty="0">
                <a:solidFill>
                  <a:srgbClr val="000000"/>
                </a:solidFill>
                <a:effectLst/>
                <a:latin typeface="+mn-lt"/>
                <a:ea typeface="Malgun Gothic" panose="020B0503020000020004" pitchFamily="34" charset="-127"/>
              </a:rPr>
              <a:t>The rapid recovery was accompanied by a surge in inflation. </a:t>
            </a:r>
          </a:p>
          <a:p>
            <a:pPr marL="363538" indent="-363538">
              <a:spcAft>
                <a:spcPts val="600"/>
              </a:spcAft>
              <a:tabLst>
                <a:tab pos="1085850" algn="l"/>
              </a:tabLst>
            </a:pPr>
            <a:r>
              <a:rPr lang="en-US" sz="2400" dirty="0">
                <a:solidFill>
                  <a:srgbClr val="000000"/>
                </a:solidFill>
                <a:effectLst/>
                <a:latin typeface="+mn-lt"/>
                <a:ea typeface="Malgun Gothic" panose="020B0503020000020004" pitchFamily="34" charset="-127"/>
              </a:rPr>
              <a:t>The main change in macroeconomic thinking was that the economy isn’t as flexible as we might like, at least in the short run.</a:t>
            </a:r>
          </a:p>
          <a:p>
            <a:pPr marL="363538" indent="-363538">
              <a:spcAft>
                <a:spcPts val="600"/>
              </a:spcAft>
              <a:tabLst>
                <a:tab pos="1085850" algn="l"/>
              </a:tabLst>
            </a:pPr>
            <a:r>
              <a:rPr lang="en-US" sz="2400" dirty="0">
                <a:solidFill>
                  <a:srgbClr val="000000"/>
                </a:solidFill>
                <a:effectLst/>
                <a:latin typeface="+mn-lt"/>
                <a:ea typeface="Malgun Gothic" panose="020B0503020000020004" pitchFamily="34" charset="-127"/>
              </a:rPr>
              <a:t>Although the recession was not normal, few were calling the basic aggregate supply-aggregate demand framework into question.</a:t>
            </a:r>
            <a:endParaRPr lang="en-US" sz="2400" dirty="0">
              <a:effectLst/>
              <a:latin typeface="+mn-lt"/>
              <a:ea typeface="Malgun Gothic" panose="020B0503020000020004" pitchFamily="34" charset="-127"/>
            </a:endParaRPr>
          </a:p>
        </p:txBody>
      </p:sp>
    </p:spTree>
    <p:extLst>
      <p:ext uri="{BB962C8B-B14F-4D97-AF65-F5344CB8AC3E}">
        <p14:creationId xmlns:p14="http://schemas.microsoft.com/office/powerpoint/2010/main" val="266463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9C40A-6716-D468-9B0B-BFBF8004F18D}"/>
              </a:ext>
            </a:extLst>
          </p:cNvPr>
          <p:cNvPicPr>
            <a:picLocks noChangeAspect="1"/>
          </p:cNvPicPr>
          <p:nvPr/>
        </p:nvPicPr>
        <p:blipFill>
          <a:blip r:embed="rId2"/>
          <a:stretch>
            <a:fillRect/>
          </a:stretch>
        </p:blipFill>
        <p:spPr>
          <a:xfrm>
            <a:off x="399683" y="1040423"/>
            <a:ext cx="9219102" cy="6292362"/>
          </a:xfrm>
          <a:prstGeom prst="rect">
            <a:avLst/>
          </a:prstGeom>
        </p:spPr>
      </p:pic>
    </p:spTree>
    <p:extLst>
      <p:ext uri="{BB962C8B-B14F-4D97-AF65-F5344CB8AC3E}">
        <p14:creationId xmlns:p14="http://schemas.microsoft.com/office/powerpoint/2010/main" val="227258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768"/>
            <a:ext cx="9996324" cy="1017026"/>
          </a:xfrm>
        </p:spPr>
        <p:txBody>
          <a:bodyPr/>
          <a:lstStyle/>
          <a:p>
            <a:r>
              <a:rPr lang="en-US" dirty="0"/>
              <a:t>THE GREAT DEPRESSION AND THE KEYNESIAN REVOLUTION (1 of 2)</a:t>
            </a:r>
          </a:p>
        </p:txBody>
      </p:sp>
      <p:sp>
        <p:nvSpPr>
          <p:cNvPr id="3" name="Content Placeholder 2"/>
          <p:cNvSpPr>
            <a:spLocks noGrp="1"/>
          </p:cNvSpPr>
          <p:nvPr>
            <p:ph sz="quarter" idx="10"/>
          </p:nvPr>
        </p:nvSpPr>
        <p:spPr>
          <a:xfrm>
            <a:off x="96069" y="1499161"/>
            <a:ext cx="9804186" cy="5658416"/>
          </a:xfrm>
        </p:spPr>
        <p:txBody>
          <a:bodyPr/>
          <a:lstStyle/>
          <a:p>
            <a:r>
              <a:rPr lang="en-US" b="1" dirty="0"/>
              <a:t>The Great Depression demonstrated that economists cannot safely ignore the short run.</a:t>
            </a:r>
          </a:p>
          <a:p>
            <a:pPr lvl="1"/>
            <a:r>
              <a:rPr lang="en-US" b="1" dirty="0"/>
              <a:t>The disastrous effects of the international depression helped Adolf Hitler’s rise in Germany.</a:t>
            </a:r>
          </a:p>
          <a:p>
            <a:r>
              <a:rPr lang="en-US" dirty="0"/>
              <a:t>Economists were </a:t>
            </a:r>
            <a:r>
              <a:rPr lang="en-US" b="1" dirty="0"/>
              <a:t>conflicted in analysis and prognosis.</a:t>
            </a:r>
          </a:p>
          <a:p>
            <a:pPr lvl="1">
              <a:spcAft>
                <a:spcPts val="600"/>
              </a:spcAft>
            </a:pPr>
            <a:r>
              <a:rPr lang="en-US" b="1" dirty="0"/>
              <a:t>Classical economists </a:t>
            </a:r>
            <a:r>
              <a:rPr lang="en-US" dirty="0"/>
              <a:t>advocated </a:t>
            </a:r>
            <a:r>
              <a:rPr lang="en-US" b="1" dirty="0"/>
              <a:t>waiting</a:t>
            </a:r>
            <a:r>
              <a:rPr lang="en-US" dirty="0"/>
              <a:t> </a:t>
            </a:r>
            <a:r>
              <a:rPr lang="en-US" b="1" dirty="0"/>
              <a:t>it</a:t>
            </a:r>
            <a:r>
              <a:rPr lang="en-US" dirty="0"/>
              <a:t> </a:t>
            </a:r>
            <a:r>
              <a:rPr lang="en-US" b="1" dirty="0"/>
              <a:t>out</a:t>
            </a:r>
            <a:r>
              <a:rPr lang="en-US" dirty="0"/>
              <a:t>, but as the </a:t>
            </a:r>
            <a:r>
              <a:rPr lang="en-US" b="1" dirty="0"/>
              <a:t>depression deepened, </a:t>
            </a:r>
            <a:r>
              <a:rPr lang="en-US" dirty="0"/>
              <a:t>this approach was rejected.</a:t>
            </a:r>
          </a:p>
          <a:p>
            <a:pPr lvl="1">
              <a:spcAft>
                <a:spcPts val="600"/>
              </a:spcAft>
            </a:pPr>
            <a:r>
              <a:rPr lang="en-US" dirty="0"/>
              <a:t>Some thought </a:t>
            </a:r>
            <a:r>
              <a:rPr lang="en-US" b="1" dirty="0"/>
              <a:t>capitalism had failed </a:t>
            </a:r>
            <a:r>
              <a:rPr lang="en-US" dirty="0"/>
              <a:t>and only a </a:t>
            </a:r>
            <a:r>
              <a:rPr lang="en-US" b="1" dirty="0"/>
              <a:t>government takeover could end the slump.</a:t>
            </a:r>
          </a:p>
          <a:p>
            <a:pPr lvl="1">
              <a:spcAft>
                <a:spcPts val="600"/>
              </a:spcAft>
            </a:pPr>
            <a:r>
              <a:rPr lang="en-US" dirty="0"/>
              <a:t>Some thought the slump could be cured without giving up the basic market economy.</a:t>
            </a:r>
          </a:p>
        </p:txBody>
      </p:sp>
    </p:spTree>
    <p:extLst>
      <p:ext uri="{BB962C8B-B14F-4D97-AF65-F5344CB8AC3E}">
        <p14:creationId xmlns:p14="http://schemas.microsoft.com/office/powerpoint/2010/main" val="246704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912"/>
            <a:ext cx="9996324" cy="987115"/>
          </a:xfrm>
        </p:spPr>
        <p:txBody>
          <a:bodyPr/>
          <a:lstStyle/>
          <a:p>
            <a:r>
              <a:rPr lang="en-US" dirty="0"/>
              <a:t>KEYNES’S THEORY</a:t>
            </a:r>
          </a:p>
        </p:txBody>
      </p:sp>
      <p:pic>
        <p:nvPicPr>
          <p:cNvPr id="7" name="Picture Placeholder 6" descr="Photo of John Maynard Keynes at his desk">
            <a:extLst>
              <a:ext uri="{FF2B5EF4-FFF2-40B4-BE49-F238E27FC236}">
                <a16:creationId xmlns:a16="http://schemas.microsoft.com/office/drawing/2014/main" id="{937867BB-2940-4B66-B76C-0DD6254E038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85908" y="1468671"/>
            <a:ext cx="4515839" cy="5370190"/>
          </a:xfrm>
          <a:prstGeom prst="rect">
            <a:avLst/>
          </a:prstGeom>
        </p:spPr>
      </p:pic>
      <p:sp>
        <p:nvSpPr>
          <p:cNvPr id="4" name="Content Placeholder 3"/>
          <p:cNvSpPr>
            <a:spLocks noGrp="1"/>
          </p:cNvSpPr>
          <p:nvPr>
            <p:ph sz="quarter" idx="10"/>
          </p:nvPr>
        </p:nvSpPr>
        <p:spPr>
          <a:xfrm>
            <a:off x="4998162" y="1468671"/>
            <a:ext cx="4803553" cy="5407881"/>
          </a:xfrm>
        </p:spPr>
        <p:txBody>
          <a:bodyPr/>
          <a:lstStyle/>
          <a:p>
            <a:r>
              <a:rPr lang="en-US" dirty="0"/>
              <a:t>In 1936, Keynes published </a:t>
            </a:r>
            <a:r>
              <a:rPr lang="en-US" b="1" i="1" dirty="0"/>
              <a:t>The General Theory of Employment, Interest, and Money</a:t>
            </a:r>
            <a:r>
              <a:rPr lang="en-US" i="1" dirty="0"/>
              <a:t>, </a:t>
            </a:r>
            <a:r>
              <a:rPr lang="en-US" dirty="0"/>
              <a:t>one of the most influential books on economics ever written.</a:t>
            </a:r>
          </a:p>
        </p:txBody>
      </p:sp>
    </p:spTree>
    <p:extLst>
      <p:ext uri="{BB962C8B-B14F-4D97-AF65-F5344CB8AC3E}">
        <p14:creationId xmlns:p14="http://schemas.microsoft.com/office/powerpoint/2010/main" val="310398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582"/>
            <a:ext cx="9996324" cy="1017026"/>
          </a:xfrm>
        </p:spPr>
        <p:txBody>
          <a:bodyPr/>
          <a:lstStyle/>
          <a:p>
            <a:r>
              <a:rPr lang="en-US" dirty="0"/>
              <a:t>THE GREAT DEPRESSION AND THE KEYNESIAN REVOLUTION (2 of 2)</a:t>
            </a:r>
          </a:p>
        </p:txBody>
      </p:sp>
      <p:sp>
        <p:nvSpPr>
          <p:cNvPr id="3" name="Content Placeholder 2"/>
          <p:cNvSpPr>
            <a:spLocks noGrp="1"/>
          </p:cNvSpPr>
          <p:nvPr>
            <p:ph sz="quarter" idx="10"/>
          </p:nvPr>
        </p:nvSpPr>
        <p:spPr>
          <a:xfrm>
            <a:off x="0" y="1632976"/>
            <a:ext cx="9804186" cy="5658416"/>
          </a:xfrm>
        </p:spPr>
        <p:txBody>
          <a:bodyPr/>
          <a:lstStyle/>
          <a:p>
            <a:pPr>
              <a:spcAft>
                <a:spcPts val="600"/>
              </a:spcAft>
            </a:pPr>
            <a:r>
              <a:rPr lang="en-US" b="1" dirty="0"/>
              <a:t>Keynesian economics</a:t>
            </a:r>
            <a:r>
              <a:rPr lang="en-US" b="1" i="1" dirty="0"/>
              <a:t> </a:t>
            </a:r>
            <a:r>
              <a:rPr lang="en-US" b="1" dirty="0"/>
              <a:t>rests on two main tenets: </a:t>
            </a:r>
          </a:p>
          <a:p>
            <a:pPr marL="911225" lvl="1" indent="-444500">
              <a:spcAft>
                <a:spcPts val="600"/>
              </a:spcAft>
              <a:buFont typeface="+mj-lt"/>
              <a:buAutoNum type="arabicParenR"/>
            </a:pPr>
            <a:r>
              <a:rPr lang="en-US" b="1" dirty="0"/>
              <a:t>Changes in aggregate demand affect aggregate output, employment, and prices.</a:t>
            </a:r>
          </a:p>
          <a:p>
            <a:pPr marL="911225" lvl="1" indent="-444500">
              <a:spcAft>
                <a:spcPts val="600"/>
              </a:spcAft>
              <a:buFont typeface="+mj-lt"/>
              <a:buAutoNum type="arabicParenR"/>
            </a:pPr>
            <a:r>
              <a:rPr lang="en-US" b="1" dirty="0"/>
              <a:t>Changes in business confidence cause the business cycle.</a:t>
            </a:r>
          </a:p>
          <a:p>
            <a:pPr marL="1381125" lvl="2" indent="-466725">
              <a:spcAft>
                <a:spcPts val="600"/>
              </a:spcAft>
            </a:pPr>
            <a:r>
              <a:rPr lang="en-US" b="1" dirty="0"/>
              <a:t>Keynes’s term for business confidence: “animal spirits”</a:t>
            </a:r>
            <a:endParaRPr lang="en-US" sz="2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80" y="4616606"/>
            <a:ext cx="8664497" cy="2978380"/>
          </a:xfrm>
          <a:prstGeom prst="rect">
            <a:avLst/>
          </a:prstGeom>
        </p:spPr>
      </p:pic>
    </p:spTree>
    <p:extLst>
      <p:ext uri="{BB962C8B-B14F-4D97-AF65-F5344CB8AC3E}">
        <p14:creationId xmlns:p14="http://schemas.microsoft.com/office/powerpoint/2010/main" val="60422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CLASSICAL VS. THE KEYNESIAN VIEW</a:t>
            </a:r>
          </a:p>
        </p:txBody>
      </p:sp>
      <p:sp>
        <p:nvSpPr>
          <p:cNvPr id="4" name="Content Placeholder 3"/>
          <p:cNvSpPr>
            <a:spLocks noGrp="1"/>
          </p:cNvSpPr>
          <p:nvPr>
            <p:ph sz="quarter" idx="10"/>
          </p:nvPr>
        </p:nvSpPr>
        <p:spPr>
          <a:xfrm>
            <a:off x="127107" y="1428447"/>
            <a:ext cx="9804186" cy="2552921"/>
          </a:xfrm>
        </p:spPr>
        <p:txBody>
          <a:bodyPr/>
          <a:lstStyle/>
          <a:p>
            <a:pPr>
              <a:spcAft>
                <a:spcPts val="600"/>
              </a:spcAft>
            </a:pPr>
            <a:r>
              <a:rPr lang="en-US" b="1" dirty="0"/>
              <a:t>Classical view: </a:t>
            </a:r>
            <a:r>
              <a:rPr lang="en-US" dirty="0"/>
              <a:t>flexible prices and focus on the long run mean a vertical SRAS; shifts in AD affect only aggregate price level</a:t>
            </a:r>
          </a:p>
          <a:p>
            <a:pPr>
              <a:spcAft>
                <a:spcPts val="600"/>
              </a:spcAft>
            </a:pPr>
            <a:r>
              <a:rPr lang="en-US" b="1" dirty="0"/>
              <a:t>Keynesian view: </a:t>
            </a:r>
            <a:r>
              <a:rPr lang="en-US" dirty="0"/>
              <a:t>sticky prices and upward-sloping SRAS curve; shifts in AD affect the price level and output</a:t>
            </a:r>
          </a:p>
        </p:txBody>
      </p:sp>
      <p:pic>
        <p:nvPicPr>
          <p:cNvPr id="3" name="Picture 2">
            <a:extLst>
              <a:ext uri="{FF2B5EF4-FFF2-40B4-BE49-F238E27FC236}">
                <a16:creationId xmlns:a16="http://schemas.microsoft.com/office/drawing/2014/main" id="{E3245320-B5D2-C563-0E7E-90987E3220F8}"/>
              </a:ext>
            </a:extLst>
          </p:cNvPr>
          <p:cNvPicPr>
            <a:picLocks noChangeAspect="1"/>
          </p:cNvPicPr>
          <p:nvPr/>
        </p:nvPicPr>
        <p:blipFill>
          <a:blip r:embed="rId2"/>
          <a:stretch>
            <a:fillRect/>
          </a:stretch>
        </p:blipFill>
        <p:spPr>
          <a:xfrm>
            <a:off x="451191" y="3981368"/>
            <a:ext cx="9480102" cy="3349700"/>
          </a:xfrm>
          <a:prstGeom prst="rect">
            <a:avLst/>
          </a:prstGeom>
        </p:spPr>
      </p:pic>
    </p:spTree>
    <p:extLst>
      <p:ext uri="{BB962C8B-B14F-4D97-AF65-F5344CB8AC3E}">
        <p14:creationId xmlns:p14="http://schemas.microsoft.com/office/powerpoint/2010/main" val="926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POLITICS OF KEYNES</a:t>
            </a:r>
          </a:p>
        </p:txBody>
      </p:sp>
      <p:sp>
        <p:nvSpPr>
          <p:cNvPr id="3" name="Content Placeholder 2"/>
          <p:cNvSpPr>
            <a:spLocks noGrp="1"/>
          </p:cNvSpPr>
          <p:nvPr>
            <p:ph sz="quarter" idx="10"/>
          </p:nvPr>
        </p:nvSpPr>
        <p:spPr>
          <a:xfrm>
            <a:off x="254214" y="1259536"/>
            <a:ext cx="9514254" cy="5658416"/>
          </a:xfrm>
        </p:spPr>
        <p:txBody>
          <a:bodyPr/>
          <a:lstStyle/>
          <a:p>
            <a:pPr eaLnBrk="1" hangingPunct="1"/>
            <a:r>
              <a:rPr lang="en-US" b="1" dirty="0"/>
              <a:t>Be careful not to confuse Keynes with socialism.</a:t>
            </a:r>
          </a:p>
          <a:p>
            <a:pPr marL="914400" lvl="1" indent="-447675"/>
            <a:r>
              <a:rPr lang="en-US" b="1" i="1" dirty="0"/>
              <a:t>Keynes himself was no socialist and not much of a leftist.</a:t>
            </a:r>
          </a:p>
          <a:p>
            <a:pPr eaLnBrk="1" hangingPunct="1"/>
            <a:r>
              <a:rPr lang="en-US" b="1" dirty="0"/>
              <a:t>When </a:t>
            </a:r>
            <a:r>
              <a:rPr lang="en-US" b="1" i="1" dirty="0"/>
              <a:t>The General Theory </a:t>
            </a:r>
            <a:r>
              <a:rPr lang="en-US" b="1" dirty="0"/>
              <a:t>was published, many intellectuals believed the capitalist system was dying. </a:t>
            </a:r>
          </a:p>
          <a:p>
            <a:pPr eaLnBrk="1" hangingPunct="1"/>
            <a:r>
              <a:rPr lang="en-US" b="1" dirty="0"/>
              <a:t>Keynes, in contrast, argued that all the system needed was a narrow technical fix.</a:t>
            </a:r>
          </a:p>
          <a:p>
            <a:pPr marL="914400" lvl="1" indent="-447675"/>
            <a:r>
              <a:rPr lang="en-US" b="1" i="1" dirty="0"/>
              <a:t>In that sense, his ideas were pro-capitalist and politically conservative.</a:t>
            </a:r>
          </a:p>
        </p:txBody>
      </p:sp>
    </p:spTree>
    <p:extLst>
      <p:ext uri="{BB962C8B-B14F-4D97-AF65-F5344CB8AC3E}">
        <p14:creationId xmlns:p14="http://schemas.microsoft.com/office/powerpoint/2010/main" val="6140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BY DOING: PRACTICE QUESTION 1</a:t>
            </a:r>
          </a:p>
        </p:txBody>
      </p:sp>
      <p:sp>
        <p:nvSpPr>
          <p:cNvPr id="3" name="Content Placeholder 2"/>
          <p:cNvSpPr>
            <a:spLocks noGrp="1"/>
          </p:cNvSpPr>
          <p:nvPr>
            <p:ph sz="quarter" idx="10"/>
          </p:nvPr>
        </p:nvSpPr>
        <p:spPr>
          <a:xfrm>
            <a:off x="117582" y="1669775"/>
            <a:ext cx="9804186" cy="5554990"/>
          </a:xfrm>
        </p:spPr>
        <p:txBody>
          <a:bodyPr>
            <a:normAutofit fontScale="92500" lnSpcReduction="10000"/>
          </a:bodyPr>
          <a:lstStyle/>
          <a:p>
            <a:pPr>
              <a:spcAft>
                <a:spcPts val="600"/>
              </a:spcAft>
            </a:pPr>
            <a:r>
              <a:rPr lang="en-US" dirty="0"/>
              <a:t>For each of the following statements, indicate if it’s classical or Keynesian.</a:t>
            </a:r>
          </a:p>
          <a:p>
            <a:pPr lvl="1" indent="-357188">
              <a:spcAft>
                <a:spcPts val="600"/>
              </a:spcAft>
              <a:buFont typeface="+mj-lt"/>
              <a:buAutoNum type="alphaLcParenR"/>
            </a:pPr>
            <a:r>
              <a:rPr lang="en-US" dirty="0"/>
              <a:t>Prices and wages quickly adjust to economic conditions.</a:t>
            </a:r>
          </a:p>
          <a:p>
            <a:pPr lvl="1" indent="-357188">
              <a:spcAft>
                <a:spcPts val="600"/>
              </a:spcAft>
              <a:buFont typeface="+mj-lt"/>
              <a:buAutoNum type="alphaLcParenR"/>
            </a:pPr>
            <a:r>
              <a:rPr lang="en-US" dirty="0"/>
              <a:t>Business confidence affects spending decisions by firms and households. </a:t>
            </a:r>
          </a:p>
          <a:p>
            <a:pPr lvl="1" indent="-357188">
              <a:spcAft>
                <a:spcPts val="600"/>
              </a:spcAft>
              <a:buFont typeface="+mj-lt"/>
              <a:buAutoNum type="alphaLcParenR"/>
            </a:pPr>
            <a:r>
              <a:rPr lang="en-US" dirty="0"/>
              <a:t>An increase in the money supply leads to an equal proportional rise in the aggregate price level, with no effect on aggregate output.</a:t>
            </a:r>
          </a:p>
          <a:p>
            <a:pPr lvl="1" indent="-357188">
              <a:spcAft>
                <a:spcPts val="600"/>
              </a:spcAft>
              <a:buFont typeface="+mj-lt"/>
              <a:buAutoNum type="alphaLcParenR"/>
            </a:pPr>
            <a:r>
              <a:rPr lang="en-US" dirty="0"/>
              <a:t>An increase in the money supply would affect both the aggregate price level and the aggregate output. </a:t>
            </a:r>
          </a:p>
          <a:p>
            <a:pPr lvl="1" indent="-357188">
              <a:spcAft>
                <a:spcPts val="600"/>
              </a:spcAft>
              <a:buFont typeface="+mj-lt"/>
              <a:buAutoNum type="alphaLcParenR"/>
            </a:pPr>
            <a:r>
              <a:rPr lang="en-US" dirty="0"/>
              <a:t>Expansionary  monetary and fiscal policies can only worsen an economic slump.</a:t>
            </a:r>
          </a:p>
          <a:p>
            <a:pPr lvl="1" indent="-357188">
              <a:spcAft>
                <a:spcPts val="600"/>
              </a:spcAft>
              <a:buFont typeface="+mj-lt"/>
              <a:buAutoNum type="alphaLcParenR"/>
            </a:pPr>
            <a:r>
              <a:rPr lang="en-US" dirty="0"/>
              <a:t>“In the long run, we are all dead.”</a:t>
            </a:r>
          </a:p>
        </p:txBody>
      </p:sp>
    </p:spTree>
    <p:extLst>
      <p:ext uri="{BB962C8B-B14F-4D97-AF65-F5344CB8AC3E}">
        <p14:creationId xmlns:p14="http://schemas.microsoft.com/office/powerpoint/2010/main" val="442709199"/>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13382</TotalTime>
  <Words>2228</Words>
  <Application>Microsoft Office PowerPoint</Application>
  <PresentationFormat>Custom</PresentationFormat>
  <Paragraphs>149</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Helvetica Neue</vt:lpstr>
      <vt:lpstr>Wingdings</vt:lpstr>
      <vt:lpstr>Default Theme</vt:lpstr>
      <vt:lpstr>PowerPoint Presentation</vt:lpstr>
      <vt:lpstr>WHAT YOU WILL LEARN IN THIS CHAPTER</vt:lpstr>
      <vt:lpstr>CLASSICAL MACROECONOMICS</vt:lpstr>
      <vt:lpstr>THE GREAT DEPRESSION AND THE KEYNESIAN REVOLUTION (1 of 2)</vt:lpstr>
      <vt:lpstr>KEYNES’S THEORY</vt:lpstr>
      <vt:lpstr>THE GREAT DEPRESSION AND THE KEYNESIAN REVOLUTION (2 of 2)</vt:lpstr>
      <vt:lpstr>THE CLASSICAL VS. THE KEYNESIAN VIEW</vt:lpstr>
      <vt:lpstr>THE POLITICS OF KEYNES</vt:lpstr>
      <vt:lpstr>LEARN BY DOING: PRACTICE QUESTION 1</vt:lpstr>
      <vt:lpstr>LEARN BY DOING: PRACTICE QUESTION 1 (ANSWER)</vt:lpstr>
      <vt:lpstr>POLICY TO FIGHT RECESSIONS</vt:lpstr>
      <vt:lpstr>CHALLENGES TO KEYNESIAN ECONOMICS</vt:lpstr>
      <vt:lpstr>MONETARISM (1 of 3)</vt:lpstr>
      <vt:lpstr>MONETARISM (2 of 3)</vt:lpstr>
      <vt:lpstr>MONETARISM (3 of 3)</vt:lpstr>
      <vt:lpstr>RATIONAL EXPECTATIONS AND NEW CLASSICAL ECONOMICS (1/4)</vt:lpstr>
      <vt:lpstr>RATIONAL EXPECTATIONS AND NEW CLASSICAL ECONOMICS (2/4)</vt:lpstr>
      <vt:lpstr>RATIONAL EXPECTATIONS AND NEW CLASSICAL ECONOMICS (3/4)</vt:lpstr>
      <vt:lpstr>RATIONAL EXPECTATIONS AND NEW CLASSICAL ECONOMICS (4/4)</vt:lpstr>
      <vt:lpstr>INFLATION AND THE NATURAL RATE OF UNEMPLOYMENT (1 of 2)</vt:lpstr>
      <vt:lpstr>INFLATION AND THE NATURAL RATE OF UNEMPLOYMENT (2 of 2)</vt:lpstr>
      <vt:lpstr>THE POLITICAL BUSINESS CYCLE</vt:lpstr>
      <vt:lpstr>FROM GREAT MODERATION TO SECULAR STAGNATION</vt:lpstr>
      <vt:lpstr>THE LIMITS OF MONETARY POLICY</vt:lpstr>
      <vt:lpstr>THE REVIVAL OF FISCAL POLICY</vt:lpstr>
      <vt:lpstr>POLICY IN A LOW-INTEREST-RATE WORLD (1/3)</vt:lpstr>
      <vt:lpstr>POLICY IN A LOW-INTEREST-RATE WORLD (2/3)</vt:lpstr>
      <vt:lpstr>POLICY IN A LOW-INTEREST-RATE WORLD (3/3)</vt:lpstr>
      <vt:lpstr>LEARN BY DOING: DISCUSSION QUESTION 1</vt:lpstr>
      <vt:lpstr>THE CORONAVIRUS PANDEMIC AND THE ECONOMICS OF DISRUPTION (1/2)</vt:lpstr>
      <vt:lpstr>THE CORONAVIRUS PANDEMIC AND THE ECONOMICS OF DISRUPTION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LECTURE - MACROECONOMICS:</dc:title>
  <dc:creator>DCM</dc:creator>
  <cp:lastModifiedBy>Dennis McCornac</cp:lastModifiedBy>
  <cp:revision>343</cp:revision>
  <dcterms:modified xsi:type="dcterms:W3CDTF">2025-10-22T07:10:50Z</dcterms:modified>
</cp:coreProperties>
</file>