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58"/>
  </p:notesMasterIdLst>
  <p:handoutMasterIdLst>
    <p:handoutMasterId r:id="rId59"/>
  </p:handoutMasterIdLst>
  <p:sldIdLst>
    <p:sldId id="314" r:id="rId2"/>
    <p:sldId id="266" r:id="rId3"/>
    <p:sldId id="472" r:id="rId4"/>
    <p:sldId id="267" r:id="rId5"/>
    <p:sldId id="268" r:id="rId6"/>
    <p:sldId id="270" r:id="rId7"/>
    <p:sldId id="323" r:id="rId8"/>
    <p:sldId id="451" r:id="rId9"/>
    <p:sldId id="448" r:id="rId10"/>
    <p:sldId id="450" r:id="rId11"/>
    <p:sldId id="466" r:id="rId12"/>
    <p:sldId id="469" r:id="rId13"/>
    <p:sldId id="274" r:id="rId14"/>
    <p:sldId id="275" r:id="rId15"/>
    <p:sldId id="276" r:id="rId16"/>
    <p:sldId id="277" r:id="rId17"/>
    <p:sldId id="279" r:id="rId18"/>
    <p:sldId id="321" r:id="rId19"/>
    <p:sldId id="320" r:id="rId20"/>
    <p:sldId id="322" r:id="rId21"/>
    <p:sldId id="280" r:id="rId22"/>
    <p:sldId id="452" r:id="rId23"/>
    <p:sldId id="455" r:id="rId24"/>
    <p:sldId id="281" r:id="rId25"/>
    <p:sldId id="282" r:id="rId26"/>
    <p:sldId id="283" r:id="rId27"/>
    <p:sldId id="285" r:id="rId28"/>
    <p:sldId id="316" r:id="rId29"/>
    <p:sldId id="286" r:id="rId30"/>
    <p:sldId id="317" r:id="rId31"/>
    <p:sldId id="457" r:id="rId32"/>
    <p:sldId id="284" r:id="rId33"/>
    <p:sldId id="428" r:id="rId34"/>
    <p:sldId id="288" r:id="rId35"/>
    <p:sldId id="289" r:id="rId36"/>
    <p:sldId id="290" r:id="rId37"/>
    <p:sldId id="291" r:id="rId38"/>
    <p:sldId id="295" r:id="rId39"/>
    <p:sldId id="473" r:id="rId40"/>
    <p:sldId id="318" r:id="rId41"/>
    <p:sldId id="292" r:id="rId42"/>
    <p:sldId id="294" r:id="rId43"/>
    <p:sldId id="429" r:id="rId44"/>
    <p:sldId id="299" r:id="rId45"/>
    <p:sldId id="443" r:id="rId46"/>
    <p:sldId id="460" r:id="rId47"/>
    <p:sldId id="461" r:id="rId48"/>
    <p:sldId id="462" r:id="rId49"/>
    <p:sldId id="324" r:id="rId50"/>
    <p:sldId id="305" r:id="rId51"/>
    <p:sldId id="306" r:id="rId52"/>
    <p:sldId id="463" r:id="rId53"/>
    <p:sldId id="309" r:id="rId54"/>
    <p:sldId id="311" r:id="rId55"/>
    <p:sldId id="474" r:id="rId56"/>
    <p:sldId id="434" r:id="rId57"/>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B2C"/>
    <a:srgbClr val="4E4E4E"/>
    <a:srgbClr val="EDE5EF"/>
    <a:srgbClr val="E3EDF1"/>
    <a:srgbClr val="FFEACD"/>
    <a:srgbClr val="F8DCDD"/>
    <a:srgbClr val="F6D6D7"/>
    <a:srgbClr val="EFB3B4"/>
    <a:srgbClr val="F2D6D6"/>
    <a:srgbClr val="F3B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4434" autoAdjust="0"/>
  </p:normalViewPr>
  <p:slideViewPr>
    <p:cSldViewPr snapToGrid="0">
      <p:cViewPr varScale="1">
        <p:scale>
          <a:sx n="57" d="100"/>
          <a:sy n="57" d="100"/>
        </p:scale>
        <p:origin x="1254" y="72"/>
      </p:cViewPr>
      <p:guideLst>
        <p:guide orient="horz" pos="2448"/>
        <p:guide pos="3168"/>
      </p:guideLst>
    </p:cSldViewPr>
  </p:slideViewPr>
  <p:outlineViewPr>
    <p:cViewPr>
      <p:scale>
        <a:sx n="33" d="100"/>
        <a:sy n="33" d="100"/>
      </p:scale>
      <p:origin x="0" y="-39888"/>
    </p:cViewPr>
  </p:outlineViewPr>
  <p:notesTextViewPr>
    <p:cViewPr>
      <p:scale>
        <a:sx n="1" d="1"/>
        <a:sy n="1" d="1"/>
      </p:scale>
      <p:origin x="0" y="0"/>
    </p:cViewPr>
  </p:notesTextViewPr>
  <p:sorterViewPr>
    <p:cViewPr varScale="1">
      <p:scale>
        <a:sx n="100" d="100"/>
        <a:sy n="100" d="100"/>
      </p:scale>
      <p:origin x="0" y="-9162"/>
    </p:cViewPr>
  </p:sorterViewPr>
  <p:notesViewPr>
    <p:cSldViewPr snapToGrid="0">
      <p:cViewPr varScale="1">
        <p:scale>
          <a:sx n="81" d="100"/>
          <a:sy n="81" d="100"/>
        </p:scale>
        <p:origin x="31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64426" y="237507"/>
            <a:ext cx="3506087" cy="458788"/>
          </a:xfrm>
          <a:prstGeom prst="rect">
            <a:avLst/>
          </a:prstGeom>
        </p:spPr>
        <p:txBody>
          <a:bodyPr vert="horz" lIns="91440" tIns="45720" rIns="91440" bIns="45720" rtlCol="0"/>
          <a:lstStyle>
            <a:lvl1pPr algn="l">
              <a:defRPr sz="1200"/>
            </a:lvl1pPr>
          </a:lstStyle>
          <a:p>
            <a:r>
              <a:rPr lang="en-US" sz="1600" b="1" dirty="0"/>
              <a:t>Chapter 13 Lecture – Fiscal Policy</a:t>
            </a:r>
          </a:p>
        </p:txBody>
      </p:sp>
      <p:sp>
        <p:nvSpPr>
          <p:cNvPr id="6" name="TextBox 5"/>
          <p:cNvSpPr txBox="1"/>
          <p:nvPr/>
        </p:nvSpPr>
        <p:spPr>
          <a:xfrm>
            <a:off x="3214795" y="8668987"/>
            <a:ext cx="436338" cy="338554"/>
          </a:xfrm>
          <a:prstGeom prst="rect">
            <a:avLst/>
          </a:prstGeom>
          <a:noFill/>
        </p:spPr>
        <p:txBody>
          <a:bodyPr wrap="none" rtlCol="0">
            <a:spAutoFit/>
          </a:bodyPr>
          <a:lstStyle/>
          <a:p>
            <a:fld id="{5F9F7C95-2B9B-4E86-8934-EC4B5786F138}" type="slidenum">
              <a:rPr lang="en-US" sz="1600" b="1" smtClean="0"/>
              <a:t>‹#›</a:t>
            </a:fld>
            <a:endParaRPr lang="en-US" sz="1600" b="1" dirty="0"/>
          </a:p>
        </p:txBody>
      </p:sp>
    </p:spTree>
    <p:extLst>
      <p:ext uri="{BB962C8B-B14F-4D97-AF65-F5344CB8AC3E}">
        <p14:creationId xmlns:p14="http://schemas.microsoft.com/office/powerpoint/2010/main" val="15683433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509411" marR="0" lvl="1" indent="-1411" algn="l" rtl="0">
              <a:spcBef>
                <a:spcPts val="0"/>
              </a:spcBef>
              <a:buNone/>
              <a:defRPr sz="13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13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13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13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13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13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13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13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174678"/>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3775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61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368A215-F168-45CA-A818-665E8EEFF1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793656-60FA-4004-88AA-366FFBDBBFCC}" type="slidenum">
              <a:rPr lang="en-US" altLang="en-US" sz="1300" smtClean="0"/>
              <a:pPr>
                <a:spcBef>
                  <a:spcPct val="0"/>
                </a:spcBef>
              </a:pPr>
              <a:t>43</a:t>
            </a:fld>
            <a:endParaRPr lang="en-US" altLang="en-US" sz="1300"/>
          </a:p>
        </p:txBody>
      </p:sp>
      <p:sp>
        <p:nvSpPr>
          <p:cNvPr id="71683" name="Rectangle 2">
            <a:extLst>
              <a:ext uri="{FF2B5EF4-FFF2-40B4-BE49-F238E27FC236}">
                <a16:creationId xmlns:a16="http://schemas.microsoft.com/office/drawing/2014/main" id="{A0491F18-F8AF-4916-B66F-6DC77422C40B}"/>
              </a:ext>
            </a:extLst>
          </p:cNvPr>
          <p:cNvSpPr>
            <a:spLocks noGrp="1" noRot="1" noChangeAspect="1" noChangeArrowheads="1" noTextEdit="1"/>
          </p:cNvSpPr>
          <p:nvPr>
            <p:ph type="sldImg"/>
          </p:nvPr>
        </p:nvSpPr>
        <p:spPr>
          <a:xfrm>
            <a:off x="1328738" y="720725"/>
            <a:ext cx="4660900" cy="3600450"/>
          </a:xfrm>
          <a:ln/>
        </p:spPr>
      </p:sp>
      <p:sp>
        <p:nvSpPr>
          <p:cNvPr id="71684" name="Rectangle 3">
            <a:extLst>
              <a:ext uri="{FF2B5EF4-FFF2-40B4-BE49-F238E27FC236}">
                <a16:creationId xmlns:a16="http://schemas.microsoft.com/office/drawing/2014/main" id="{6E1F32C6-35AC-4B80-A1DB-F72424584F59}"/>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400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62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49111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49111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Any policy initiative that shifts </a:t>
            </a:r>
            <a:r>
              <a:rPr lang="en-US" sz="1200" i="1" dirty="0"/>
              <a:t>AD </a:t>
            </a:r>
            <a:r>
              <a:rPr lang="en-US" sz="1200" dirty="0"/>
              <a:t>to the left will help the country move toward its potential output level. Answers </a:t>
            </a:r>
            <a:r>
              <a:rPr lang="en-US" sz="1200" dirty="0">
                <a:solidFill>
                  <a:srgbClr val="0070C0"/>
                </a:solidFill>
              </a:rPr>
              <a:t>(a) and (c) will both shift </a:t>
            </a:r>
            <a:r>
              <a:rPr lang="en-US" sz="1200" i="1" dirty="0">
                <a:solidFill>
                  <a:srgbClr val="0070C0"/>
                </a:solidFill>
              </a:rPr>
              <a:t>AD </a:t>
            </a:r>
            <a:r>
              <a:rPr lang="en-US" sz="1200" dirty="0">
                <a:solidFill>
                  <a:srgbClr val="0070C0"/>
                </a:solidFill>
              </a:rPr>
              <a:t>to the right:</a:t>
            </a:r>
            <a:r>
              <a:rPr lang="en-US" sz="1200" dirty="0"/>
              <a:t> government policies that stimulate private investment spending lead to higher levels of aggregate spending and a rightward shift in </a:t>
            </a:r>
            <a:r>
              <a:rPr lang="en-US" sz="1200" i="1" dirty="0"/>
              <a:t>AD; </a:t>
            </a:r>
            <a:r>
              <a:rPr lang="en-US" sz="1200" dirty="0"/>
              <a:t>and new spending by government will also lead to higher levels of aggregate spending and a rightward shift in </a:t>
            </a:r>
            <a:r>
              <a:rPr lang="en-US" sz="1200" i="1" dirty="0"/>
              <a:t>AD. </a:t>
            </a:r>
            <a:r>
              <a:rPr lang="en-US" sz="1200" dirty="0">
                <a:solidFill>
                  <a:srgbClr val="0070C0"/>
                </a:solidFill>
              </a:rPr>
              <a:t>Answer (b) will cause the </a:t>
            </a:r>
            <a:r>
              <a:rPr lang="en-US" sz="1200" i="1" dirty="0">
                <a:solidFill>
                  <a:srgbClr val="0070C0"/>
                </a:solidFill>
              </a:rPr>
              <a:t>AD </a:t>
            </a:r>
            <a:r>
              <a:rPr lang="en-US" sz="1200" dirty="0">
                <a:solidFill>
                  <a:srgbClr val="0070C0"/>
                </a:solidFill>
              </a:rPr>
              <a:t>to shift to the left because it will reduce disposable income and lead to lower levels of aggregate spending</a:t>
            </a:r>
            <a:r>
              <a:rPr lang="en-US" sz="1200" dirty="0"/>
              <a:t>.</a:t>
            </a:r>
          </a:p>
        </p:txBody>
      </p:sp>
    </p:spTree>
    <p:extLst>
      <p:ext uri="{BB962C8B-B14F-4D97-AF65-F5344CB8AC3E}">
        <p14:creationId xmlns:p14="http://schemas.microsoft.com/office/powerpoint/2010/main" val="49111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49111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80EED22-5BEB-44F4-9824-69C538DB1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116CAC7-F3B3-413B-A0E7-8FA208308D9E}" type="slidenum">
              <a:rPr lang="en-CA" altLang="en-US" sz="1200">
                <a:latin typeface="Tahoma" panose="020B0604030504040204" pitchFamily="34" charset="0"/>
              </a:rPr>
              <a:pPr eaLnBrk="1" hangingPunct="1"/>
              <a:t>22</a:t>
            </a:fld>
            <a:endParaRPr lang="en-CA" altLang="en-US" sz="1200">
              <a:latin typeface="Tahoma" panose="020B0604030504040204" pitchFamily="34" charset="0"/>
            </a:endParaRPr>
          </a:p>
        </p:txBody>
      </p:sp>
      <p:sp>
        <p:nvSpPr>
          <p:cNvPr id="41987" name="Rectangle 2">
            <a:extLst>
              <a:ext uri="{FF2B5EF4-FFF2-40B4-BE49-F238E27FC236}">
                <a16:creationId xmlns:a16="http://schemas.microsoft.com/office/drawing/2014/main" id="{66BE1AA5-BAAE-4C3C-8EE6-38491CE2B0E3}"/>
              </a:ext>
            </a:extLst>
          </p:cNvPr>
          <p:cNvSpPr>
            <a:spLocks noGrp="1" noRot="1" noChangeAspect="1" noChangeArrowheads="1" noTextEdit="1"/>
          </p:cNvSpPr>
          <p:nvPr>
            <p:ph type="sldImg"/>
          </p:nvPr>
        </p:nvSpPr>
        <p:spPr>
          <a:xfrm>
            <a:off x="1212850" y="685800"/>
            <a:ext cx="4435475" cy="3427413"/>
          </a:xfrm>
          <a:solidFill>
            <a:srgbClr val="FFFFFF"/>
          </a:solidFill>
          <a:ln/>
        </p:spPr>
      </p:sp>
      <p:sp>
        <p:nvSpPr>
          <p:cNvPr id="41988" name="Rectangle 3">
            <a:extLst>
              <a:ext uri="{FF2B5EF4-FFF2-40B4-BE49-F238E27FC236}">
                <a16:creationId xmlns:a16="http://schemas.microsoft.com/office/drawing/2014/main" id="{857D60A7-53A9-4C75-A849-4675CE98B3DC}"/>
              </a:ext>
            </a:extLst>
          </p:cNvPr>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endParaRPr lang="en-US" altLang="en-US" sz="18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1071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0800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80160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2" name="Title 1"/>
          <p:cNvSpPr>
            <a:spLocks noGrp="1"/>
          </p:cNvSpPr>
          <p:nvPr>
            <p:ph type="title"/>
          </p:nvPr>
        </p:nvSpPr>
        <p:spPr>
          <a:xfrm>
            <a:off x="23515" y="727942"/>
            <a:ext cx="9996324" cy="995428"/>
          </a:xfrm>
        </p:spPr>
        <p:txBody>
          <a:bodyPr/>
          <a:lstStyle>
            <a:lvl1pPr>
              <a:spcBef>
                <a:spcPts val="624"/>
              </a:spcBef>
              <a:defRPr sz="3600" b="0">
                <a:solidFill>
                  <a:srgbClr val="DA1B2C"/>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17582" y="1933292"/>
            <a:ext cx="9804186" cy="5658416"/>
          </a:xfrm>
        </p:spPr>
        <p:txBody>
          <a:bodyPr/>
          <a:lstStyle>
            <a:lvl1pPr marL="457200" indent="-457200">
              <a:spcBef>
                <a:spcPts val="624"/>
              </a:spcBef>
              <a:spcAft>
                <a:spcPts val="1200"/>
              </a:spcAft>
              <a:buClr>
                <a:srgbClr val="4E4E4E"/>
              </a:buClr>
              <a:buFont typeface="Arial" pitchFamily="34" charset="0"/>
              <a:buChar char="•"/>
              <a:defRPr sz="2800">
                <a:solidFill>
                  <a:schemeClr val="tx1"/>
                </a:solidFill>
                <a:latin typeface="Arial" pitchFamily="34" charset="0"/>
                <a:cs typeface="Arial" pitchFamily="34" charset="0"/>
              </a:defRPr>
            </a:lvl1pPr>
            <a:lvl2pPr marL="914400" indent="-449263">
              <a:spcBef>
                <a:spcPts val="624"/>
              </a:spcBef>
              <a:spcAft>
                <a:spcPts val="1200"/>
              </a:spcAft>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spcAft>
                <a:spcPts val="1200"/>
              </a:spcAft>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spcAft>
                <a:spcPts val="1200"/>
              </a:spcAft>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spcAft>
                <a:spcPts val="1200"/>
              </a:spcAft>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9435402" y="7335297"/>
            <a:ext cx="402674" cy="307777"/>
          </a:xfrm>
          <a:prstGeom prst="rect">
            <a:avLst/>
          </a:prstGeom>
          <a:noFill/>
        </p:spPr>
        <p:txBody>
          <a:bodyPr wrap="none" rtlCol="0">
            <a:spAutoFit/>
          </a:bodyPr>
          <a:lstStyle/>
          <a:p>
            <a:fld id="{D037B7E8-9B27-4ACC-B000-F42F5EF5531C}" type="slidenum">
              <a:rPr lang="en-US" b="1" smtClean="0"/>
              <a:t>‹#›</a:t>
            </a:fld>
            <a:endParaRPr lang="en-US"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7148" y="117555"/>
            <a:ext cx="1524000" cy="468227"/>
          </a:xfrm>
          <a:prstGeom prst="rect">
            <a:avLst/>
          </a:prstGeom>
          <a:noFill/>
          <a:ln>
            <a:noFill/>
          </a:ln>
        </p:spPr>
      </p:pic>
      <p:sp>
        <p:nvSpPr>
          <p:cNvPr id="4" name="Title 1"/>
          <p:cNvSpPr>
            <a:spLocks noGrp="1"/>
          </p:cNvSpPr>
          <p:nvPr>
            <p:ph type="title"/>
          </p:nvPr>
        </p:nvSpPr>
        <p:spPr>
          <a:xfrm>
            <a:off x="0" y="737299"/>
            <a:ext cx="9996324" cy="987115"/>
          </a:xfrm>
        </p:spPr>
        <p:txBody>
          <a:bodyPr/>
          <a:lstStyle>
            <a:lvl1pPr>
              <a:spcBef>
                <a:spcPts val="624"/>
              </a:spcBef>
              <a:defRPr sz="3600" b="0">
                <a:solidFill>
                  <a:srgbClr val="DA1B2C"/>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endParaRPr lang="en-US" dirty="0"/>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
        <p:nvSpPr>
          <p:cNvPr id="6" name="Table Placeholder 5"/>
          <p:cNvSpPr>
            <a:spLocks noGrp="1"/>
          </p:cNvSpPr>
          <p:nvPr>
            <p:ph type="tbl" sz="quarter" idx="13"/>
          </p:nvPr>
        </p:nvSpPr>
        <p:spPr>
          <a:xfrm>
            <a:off x="3769895" y="5470358"/>
            <a:ext cx="2181725" cy="1668630"/>
          </a:xfrm>
        </p:spPr>
        <p:txBody>
          <a:bodyPr/>
          <a:lstStyle/>
          <a:p>
            <a:endParaRPr lang="en-US" dirty="0"/>
          </a:p>
        </p:txBody>
      </p:sp>
      <p:sp>
        <p:nvSpPr>
          <p:cNvPr id="8" name="TextBox 7"/>
          <p:cNvSpPr txBox="1"/>
          <p:nvPr userDrawn="1"/>
        </p:nvSpPr>
        <p:spPr>
          <a:xfrm>
            <a:off x="9435402" y="7335297"/>
            <a:ext cx="402674" cy="307777"/>
          </a:xfrm>
          <a:prstGeom prst="rect">
            <a:avLst/>
          </a:prstGeom>
          <a:noFill/>
        </p:spPr>
        <p:txBody>
          <a:bodyPr wrap="none" rtlCol="0">
            <a:spAutoFit/>
          </a:bodyPr>
          <a:lstStyle/>
          <a:p>
            <a:fld id="{D037B7E8-9B27-4ACC-B000-F42F5EF5531C}" type="slidenum">
              <a:rPr lang="en-US" b="1" smtClean="0"/>
              <a:t>‹#›</a:t>
            </a:fld>
            <a:endParaRPr lang="en-US"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ull bleed 2">
    <p:spTree>
      <p:nvGrpSpPr>
        <p:cNvPr id="1" name="Shape 305"/>
        <p:cNvGrpSpPr/>
        <p:nvPr/>
      </p:nvGrpSpPr>
      <p:grpSpPr>
        <a:xfrm>
          <a:off x="0" y="0"/>
          <a:ext cx="0" cy="0"/>
          <a:chOff x="0" y="0"/>
          <a:chExt cx="0" cy="0"/>
        </a:xfrm>
      </p:grpSpPr>
      <p:sp>
        <p:nvSpPr>
          <p:cNvPr id="306" name="Shape 306"/>
          <p:cNvSpPr txBox="1">
            <a:spLocks noGrp="1"/>
          </p:cNvSpPr>
          <p:nvPr>
            <p:ph type="subTitle" idx="1"/>
          </p:nvPr>
        </p:nvSpPr>
        <p:spPr>
          <a:xfrm>
            <a:off x="0" y="4826000"/>
            <a:ext cx="10058399" cy="757000"/>
          </a:xfrm>
          <a:prstGeom prst="rect">
            <a:avLst/>
          </a:prstGeom>
          <a:noFill/>
          <a:ln>
            <a:noFill/>
          </a:ln>
        </p:spPr>
        <p:txBody>
          <a:bodyPr lIns="91425" tIns="91425" rIns="91425" bIns="91425" anchor="t" anchorCtr="0"/>
          <a:lstStyle>
            <a:lvl1pPr marL="0" marR="0" lvl="0" indent="0" algn="ctr" rtl="0">
              <a:spcBef>
                <a:spcPts val="800"/>
              </a:spcBef>
              <a:buClr>
                <a:srgbClr val="FFFFFF"/>
              </a:buClr>
              <a:buFont typeface="Arial"/>
              <a:buNone/>
              <a:defRPr sz="40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307" name="Shape 307"/>
          <p:cNvSpPr txBox="1"/>
          <p:nvPr/>
        </p:nvSpPr>
        <p:spPr>
          <a:xfrm>
            <a:off x="243839" y="7206192"/>
            <a:ext cx="3185160" cy="413807"/>
          </a:xfrm>
          <a:prstGeom prst="rect">
            <a:avLst/>
          </a:prstGeom>
          <a:noFill/>
          <a:ln>
            <a:noFill/>
          </a:ln>
        </p:spPr>
        <p:txBody>
          <a:bodyPr lIns="101875" tIns="50925" rIns="101875" bIns="50925" anchor="ctr" anchorCtr="0">
            <a:noAutofit/>
          </a:bodyPr>
          <a:lstStyle/>
          <a:p>
            <a:pPr marL="0" marR="0" lvl="0" indent="0" algn="l" rtl="0">
              <a:spcBef>
                <a:spcPts val="0"/>
              </a:spcBef>
              <a:buSzPct val="25000"/>
              <a:buNone/>
            </a:pPr>
            <a:r>
              <a:rPr lang="en-US" sz="1000" b="0" i="0" dirty="0">
                <a:solidFill>
                  <a:srgbClr val="800D1D"/>
                </a:solidFill>
                <a:latin typeface="Helvetica Neue"/>
                <a:ea typeface="Helvetica Neue"/>
                <a:cs typeface="Helvetica Neue"/>
                <a:sym typeface="Helvetica Neue"/>
              </a:rPr>
              <a:t>macmillanlearning.com</a:t>
            </a:r>
          </a:p>
        </p:txBody>
      </p:sp>
      <p:sp>
        <p:nvSpPr>
          <p:cNvPr id="309" name="Shape 309"/>
          <p:cNvSpPr txBox="1"/>
          <p:nvPr/>
        </p:nvSpPr>
        <p:spPr>
          <a:xfrm>
            <a:off x="0" y="5740400"/>
            <a:ext cx="10058399" cy="1295400"/>
          </a:xfrm>
          <a:prstGeom prst="rect">
            <a:avLst/>
          </a:prstGeom>
          <a:noFill/>
          <a:ln>
            <a:noFill/>
          </a:ln>
        </p:spPr>
        <p:txBody>
          <a:bodyPr lIns="101875" tIns="50925" rIns="101875" bIns="50925" anchor="t" anchorCtr="0">
            <a:noAutofit/>
          </a:bodyPr>
          <a:lstStyle/>
          <a:p>
            <a:pPr marL="0" marR="0" lvl="0" indent="0" algn="ctr" rtl="0">
              <a:spcBef>
                <a:spcPts val="0"/>
              </a:spcBef>
              <a:buClr>
                <a:srgbClr val="FFFFFF"/>
              </a:buClr>
              <a:buSzPct val="25000"/>
              <a:buFont typeface="Arial"/>
              <a:buNone/>
            </a:pPr>
            <a:r>
              <a:rPr lang="en-US" sz="2400" b="0" i="0" dirty="0">
                <a:solidFill>
                  <a:srgbClr val="FFFFFF"/>
                </a:solidFill>
                <a:latin typeface="Helvetica Neue"/>
                <a:ea typeface="Helvetica Neue"/>
                <a:cs typeface="Helvetica Neue"/>
                <a:sym typeface="Helvetica Neue"/>
              </a:rPr>
              <a:t>Text, bullets, language</a:t>
            </a:r>
          </a:p>
        </p:txBody>
      </p:sp>
      <p:pic>
        <p:nvPicPr>
          <p:cNvPr id="312" name="Shape 312" descr="Full_Bleed_ML_Logo_DarkRed.png"/>
          <p:cNvPicPr preferRelativeResize="0"/>
          <p:nvPr/>
        </p:nvPicPr>
        <p:blipFill rotWithShape="1">
          <a:blip r:embed="rId2">
            <a:alphaModFix/>
          </a:blip>
          <a:srcRect/>
          <a:stretch/>
        </p:blipFill>
        <p:spPr>
          <a:xfrm>
            <a:off x="3970605" y="2600586"/>
            <a:ext cx="2112693" cy="2115627"/>
          </a:xfrm>
          <a:prstGeom prst="rect">
            <a:avLst/>
          </a:prstGeom>
          <a:noFill/>
          <a:ln>
            <a:noFill/>
          </a:ln>
        </p:spPr>
      </p:pic>
      <p:sp>
        <p:nvSpPr>
          <p:cNvPr id="6" name="TextBox 5"/>
          <p:cNvSpPr txBox="1"/>
          <p:nvPr userDrawn="1"/>
        </p:nvSpPr>
        <p:spPr>
          <a:xfrm>
            <a:off x="9435402" y="7335297"/>
            <a:ext cx="402674" cy="307777"/>
          </a:xfrm>
          <a:prstGeom prst="rect">
            <a:avLst/>
          </a:prstGeom>
          <a:noFill/>
        </p:spPr>
        <p:txBody>
          <a:bodyPr wrap="none" rtlCol="0">
            <a:spAutoFit/>
          </a:bodyPr>
          <a:lstStyle/>
          <a:p>
            <a:fld id="{D037B7E8-9B27-4ACC-B000-F42F5EF5531C}" type="slidenum">
              <a:rPr lang="en-US" b="1" smtClean="0"/>
              <a:t>‹#›</a:t>
            </a:fld>
            <a:endParaRPr lang="en-US" b="1"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50946" y="3833778"/>
            <a:ext cx="9326452" cy="1036320"/>
          </a:xfrm>
          <a:prstGeom prst="rect">
            <a:avLst/>
          </a:prstGeom>
          <a:noFill/>
          <a:ln>
            <a:noFill/>
          </a:ln>
        </p:spPr>
        <p:txBody>
          <a:bodyPr lIns="91425" tIns="91425" rIns="91425" bIns="91425" anchor="t" anchorCtr="0"/>
          <a:lstStyle>
            <a:lvl1pPr marL="0" marR="0" lvl="0" indent="0" algn="l" rtl="0">
              <a:spcBef>
                <a:spcPts val="1760"/>
              </a:spcBef>
              <a:buClr>
                <a:schemeClr val="lt1"/>
              </a:buClr>
              <a:buFont typeface="Arial"/>
              <a:buNone/>
              <a:defRPr sz="8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dk1"/>
              </a:buClr>
              <a:buFont typeface="Arial"/>
              <a:buNone/>
              <a:defRPr sz="3100" b="0" i="0" u="none" strike="noStrike" cap="none">
                <a:solidFill>
                  <a:schemeClr val="dk1"/>
                </a:solidFill>
                <a:latin typeface="Helvetica Neue"/>
                <a:ea typeface="Helvetica Neue"/>
                <a:cs typeface="Helvetica Neue"/>
                <a:sym typeface="Helvetica Neue"/>
              </a:defRPr>
            </a:lvl2pPr>
            <a:lvl3pPr marL="1018825" marR="0" lvl="2" indent="-2825" algn="l" rtl="0">
              <a:spcBef>
                <a:spcPts val="540"/>
              </a:spcBef>
              <a:buClr>
                <a:schemeClr val="dk1"/>
              </a:buClr>
              <a:buFont typeface="Arial"/>
              <a:buNone/>
              <a:defRPr sz="2700" b="0" i="0" u="none" strike="noStrike" cap="none">
                <a:solidFill>
                  <a:schemeClr val="dk1"/>
                </a:solidFill>
                <a:latin typeface="Helvetica Neue"/>
                <a:ea typeface="Helvetica Neue"/>
                <a:cs typeface="Helvetica Neue"/>
                <a:sym typeface="Helvetica Neue"/>
              </a:defRPr>
            </a:lvl3pPr>
            <a:lvl4pPr marL="1528237" marR="0" lvl="3" indent="-4237"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4pPr>
            <a:lvl5pPr marL="2037649" marR="0" lvl="4" indent="-5649"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5pPr>
            <a:lvl6pPr marL="2801767" marR="0" lvl="5" indent="-122066"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6pPr>
            <a:lvl7pPr marL="3311180" marR="0" lvl="6" indent="-123480"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7pPr>
            <a:lvl8pPr marL="3820592" marR="0" lvl="7" indent="-124891"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8pPr>
            <a:lvl9pPr marL="4330004" marR="0" lvl="8" indent="-126303"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515889" y="5299825"/>
            <a:ext cx="3604823"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416727" y="5383655"/>
            <a:ext cx="9260672"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3" marR="0" lvl="2" indent="-2823" algn="ctr"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547061" marR="0" lvl="5" indent="-7061"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6pPr>
            <a:lvl7pPr marL="3056473" marR="0" lvl="6" indent="-8472"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7pPr>
            <a:lvl8pPr marL="3565885" marR="0" lvl="7" indent="-9885"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8pPr>
            <a:lvl9pPr marL="4075298" marR="0" lvl="8" indent="-11298"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745177" y="5111856"/>
            <a:ext cx="6895900" cy="1295400"/>
          </a:xfrm>
        </p:spPr>
        <p:txBody>
          <a:bodyPr/>
          <a:lstStyle/>
          <a:p>
            <a:r>
              <a:rPr lang="en-US" dirty="0"/>
              <a:t>Click to edit Master title style</a:t>
            </a:r>
          </a:p>
        </p:txBody>
      </p:sp>
      <p:sp>
        <p:nvSpPr>
          <p:cNvPr id="6" name="Picture Placeholder 5"/>
          <p:cNvSpPr>
            <a:spLocks noGrp="1"/>
          </p:cNvSpPr>
          <p:nvPr>
            <p:ph type="pic" sz="quarter" idx="11"/>
          </p:nvPr>
        </p:nvSpPr>
        <p:spPr>
          <a:xfrm>
            <a:off x="152400" y="1920875"/>
            <a:ext cx="3794125" cy="5135563"/>
          </a:xfrm>
        </p:spPr>
        <p:txBody>
          <a:bodyPr/>
          <a:lstStyle/>
          <a:p>
            <a:endParaRPr lang="en-US" dirty="0"/>
          </a:p>
        </p:txBody>
      </p:sp>
      <p:sp>
        <p:nvSpPr>
          <p:cNvPr id="13" name="TextBox 12"/>
          <p:cNvSpPr txBox="1"/>
          <p:nvPr userDrawn="1"/>
        </p:nvSpPr>
        <p:spPr>
          <a:xfrm>
            <a:off x="9435402" y="7335297"/>
            <a:ext cx="402674" cy="307777"/>
          </a:xfrm>
          <a:prstGeom prst="rect">
            <a:avLst/>
          </a:prstGeom>
          <a:noFill/>
        </p:spPr>
        <p:txBody>
          <a:bodyPr wrap="none" rtlCol="0">
            <a:spAutoFit/>
          </a:bodyPr>
          <a:lstStyle/>
          <a:p>
            <a:fld id="{D037B7E8-9B27-4ACC-B000-F42F5EF5531C}" type="slidenum">
              <a:rPr lang="en-US" b="1" smtClean="0"/>
              <a:t>‹#›</a:t>
            </a:fld>
            <a:endParaRPr lang="en-US" b="1" dirty="0"/>
          </a:p>
        </p:txBody>
      </p:sp>
    </p:spTree>
    <p:extLst>
      <p:ext uri="{BB962C8B-B14F-4D97-AF65-F5344CB8AC3E}">
        <p14:creationId xmlns:p14="http://schemas.microsoft.com/office/powerpoint/2010/main" val="357535293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Box 3"/>
          <p:cNvSpPr txBox="1"/>
          <p:nvPr userDrawn="1"/>
        </p:nvSpPr>
        <p:spPr>
          <a:xfrm>
            <a:off x="9435402" y="7335297"/>
            <a:ext cx="402674" cy="307777"/>
          </a:xfrm>
          <a:prstGeom prst="rect">
            <a:avLst/>
          </a:prstGeom>
          <a:noFill/>
        </p:spPr>
        <p:txBody>
          <a:bodyPr wrap="none" rtlCol="0">
            <a:spAutoFit/>
          </a:bodyPr>
          <a:lstStyle/>
          <a:p>
            <a:fld id="{D037B7E8-9B27-4ACC-B000-F42F5EF5531C}" type="slidenum">
              <a:rPr lang="en-US" b="1" smtClean="0"/>
              <a:t>‹#›</a:t>
            </a:fld>
            <a:endParaRPr lang="en-US" b="1" dirty="0"/>
          </a:p>
        </p:txBody>
      </p:sp>
    </p:spTree>
    <p:extLst>
      <p:ext uri="{BB962C8B-B14F-4D97-AF65-F5344CB8AC3E}">
        <p14:creationId xmlns:p14="http://schemas.microsoft.com/office/powerpoint/2010/main" val="19604953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6D63AF-E40B-4D30-B487-ECBBFEA6009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66F965-FD61-42CD-989C-57A579F37A9E}"/>
              </a:ext>
            </a:extLst>
          </p:cNvPr>
          <p:cNvSpPr>
            <a:spLocks noGrp="1" noChangeArrowheads="1"/>
          </p:cNvSpPr>
          <p:nvPr>
            <p:ph type="ftr" sz="quarter" idx="11"/>
          </p:nvPr>
        </p:nvSpPr>
        <p:spPr/>
        <p:txBody>
          <a:bodyPr/>
          <a:lstStyle>
            <a:lvl1pPr>
              <a:defRPr/>
            </a:lvl1pPr>
          </a:lstStyle>
          <a:p>
            <a:pPr>
              <a:defRPr/>
            </a:pPr>
            <a:endParaRPr lang="en-US"/>
          </a:p>
        </p:txBody>
      </p:sp>
      <p:sp>
        <p:nvSpPr>
          <p:cNvPr id="5" name="TextBox 4"/>
          <p:cNvSpPr txBox="1"/>
          <p:nvPr userDrawn="1"/>
        </p:nvSpPr>
        <p:spPr>
          <a:xfrm>
            <a:off x="9435402" y="7335297"/>
            <a:ext cx="402674" cy="307777"/>
          </a:xfrm>
          <a:prstGeom prst="rect">
            <a:avLst/>
          </a:prstGeom>
          <a:noFill/>
        </p:spPr>
        <p:txBody>
          <a:bodyPr wrap="none" rtlCol="0">
            <a:spAutoFit/>
          </a:bodyPr>
          <a:lstStyle/>
          <a:p>
            <a:fld id="{D037B7E8-9B27-4ACC-B000-F42F5EF5531C}" type="slidenum">
              <a:rPr lang="en-US" b="1" smtClean="0"/>
              <a:t>‹#›</a:t>
            </a:fld>
            <a:endParaRPr lang="en-US" b="1" dirty="0"/>
          </a:p>
        </p:txBody>
      </p:sp>
    </p:spTree>
    <p:extLst>
      <p:ext uri="{BB962C8B-B14F-4D97-AF65-F5344CB8AC3E}">
        <p14:creationId xmlns:p14="http://schemas.microsoft.com/office/powerpoint/2010/main" val="18040579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2174EB-F976-46D6-AA61-AF059ABA8DA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D515C9-955C-4A1E-8928-AD764542C736}"/>
              </a:ext>
            </a:extLst>
          </p:cNvPr>
          <p:cNvSpPr>
            <a:spLocks noGrp="1" noChangeArrowheads="1"/>
          </p:cNvSpPr>
          <p:nvPr>
            <p:ph type="ftr" sz="quarter" idx="11"/>
          </p:nvPr>
        </p:nvSpPr>
        <p:spPr/>
        <p:txBody>
          <a:bodyPr/>
          <a:lstStyle>
            <a:lvl1pPr>
              <a:defRPr/>
            </a:lvl1pPr>
          </a:lstStyle>
          <a:p>
            <a:pPr>
              <a:defRPr/>
            </a:pPr>
            <a:endParaRPr lang="en-US"/>
          </a:p>
        </p:txBody>
      </p:sp>
      <p:sp>
        <p:nvSpPr>
          <p:cNvPr id="6" name="TextBox 5"/>
          <p:cNvSpPr txBox="1"/>
          <p:nvPr userDrawn="1"/>
        </p:nvSpPr>
        <p:spPr>
          <a:xfrm>
            <a:off x="9435402" y="7335297"/>
            <a:ext cx="402674" cy="307777"/>
          </a:xfrm>
          <a:prstGeom prst="rect">
            <a:avLst/>
          </a:prstGeom>
          <a:noFill/>
        </p:spPr>
        <p:txBody>
          <a:bodyPr wrap="none" rtlCol="0">
            <a:spAutoFit/>
          </a:bodyPr>
          <a:lstStyle/>
          <a:p>
            <a:fld id="{D037B7E8-9B27-4ACC-B000-F42F5EF5531C}" type="slidenum">
              <a:rPr lang="en-US" b="1" smtClean="0"/>
              <a:t>‹#›</a:t>
            </a:fld>
            <a:endParaRPr lang="en-US" b="1" dirty="0"/>
          </a:p>
        </p:txBody>
      </p:sp>
    </p:spTree>
    <p:extLst>
      <p:ext uri="{BB962C8B-B14F-4D97-AF65-F5344CB8AC3E}">
        <p14:creationId xmlns:p14="http://schemas.microsoft.com/office/powerpoint/2010/main" val="7737466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Figure+Caption">
    <p:bg>
      <p:bgPr>
        <a:solidFill>
          <a:schemeClr val="lt1"/>
        </a:solidFill>
        <a:effectLst/>
      </p:bgPr>
    </p:bg>
    <p:spTree>
      <p:nvGrpSpPr>
        <p:cNvPr id="1" name="Shape 81"/>
        <p:cNvGrpSpPr/>
        <p:nvPr/>
      </p:nvGrpSpPr>
      <p:grpSpPr>
        <a:xfrm>
          <a:off x="0" y="0"/>
          <a:ext cx="0" cy="0"/>
          <a:chOff x="0" y="0"/>
          <a:chExt cx="0" cy="0"/>
        </a:xfrm>
      </p:grpSpPr>
      <p:sp>
        <p:nvSpPr>
          <p:cNvPr id="4" name="Title 1"/>
          <p:cNvSpPr>
            <a:spLocks noGrp="1"/>
          </p:cNvSpPr>
          <p:nvPr>
            <p:ph type="title"/>
          </p:nvPr>
        </p:nvSpPr>
        <p:spPr>
          <a:xfrm>
            <a:off x="0" y="737299"/>
            <a:ext cx="9996324" cy="987115"/>
          </a:xfrm>
        </p:spPr>
        <p:txBody>
          <a:bodyPr/>
          <a:lstStyle>
            <a:lvl1pPr>
              <a:spcBef>
                <a:spcPts val="624"/>
              </a:spcBef>
              <a:defRPr sz="3600" b="0">
                <a:solidFill>
                  <a:srgbClr val="002060"/>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1941055"/>
            <a:ext cx="9804186" cy="2639694"/>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935B5D2C-52BA-5FEF-BA6E-11DDAB98F2FC}"/>
              </a:ext>
            </a:extLst>
          </p:cNvPr>
          <p:cNvSpPr>
            <a:spLocks noGrp="1"/>
          </p:cNvSpPr>
          <p:nvPr>
            <p:ph sz="quarter" idx="11"/>
          </p:nvPr>
        </p:nvSpPr>
        <p:spPr>
          <a:xfrm>
            <a:off x="100013" y="4783138"/>
            <a:ext cx="5205412" cy="4921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a:extLst>
              <a:ext uri="{FF2B5EF4-FFF2-40B4-BE49-F238E27FC236}">
                <a16:creationId xmlns:a16="http://schemas.microsoft.com/office/drawing/2014/main" id="{9801B274-F6ED-9F44-3F3C-1C8C2207A8B0}"/>
              </a:ext>
            </a:extLst>
          </p:cNvPr>
          <p:cNvSpPr>
            <a:spLocks noGrp="1"/>
          </p:cNvSpPr>
          <p:nvPr>
            <p:ph sz="quarter" idx="12"/>
          </p:nvPr>
        </p:nvSpPr>
        <p:spPr>
          <a:xfrm>
            <a:off x="331788" y="5476875"/>
            <a:ext cx="4697412" cy="4921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a:extLst>
              <a:ext uri="{FF2B5EF4-FFF2-40B4-BE49-F238E27FC236}">
                <a16:creationId xmlns:a16="http://schemas.microsoft.com/office/drawing/2014/main" id="{97D24B27-746C-9C8B-ED63-9B38C833C5E0}"/>
              </a:ext>
            </a:extLst>
          </p:cNvPr>
          <p:cNvSpPr>
            <a:spLocks noGrp="1"/>
          </p:cNvSpPr>
          <p:nvPr>
            <p:ph sz="quarter" idx="13"/>
          </p:nvPr>
        </p:nvSpPr>
        <p:spPr>
          <a:xfrm>
            <a:off x="231775" y="6170613"/>
            <a:ext cx="4500563" cy="731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84905416-4C59-0049-B3D0-D0635BB895BB}"/>
              </a:ext>
            </a:extLst>
          </p:cNvPr>
          <p:cNvSpPr>
            <a:spLocks noGrp="1"/>
          </p:cNvSpPr>
          <p:nvPr>
            <p:ph sz="quarter" idx="14"/>
          </p:nvPr>
        </p:nvSpPr>
        <p:spPr>
          <a:xfrm>
            <a:off x="5576888" y="4783138"/>
            <a:ext cx="3436937" cy="6937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a:extLst>
              <a:ext uri="{FF2B5EF4-FFF2-40B4-BE49-F238E27FC236}">
                <a16:creationId xmlns:a16="http://schemas.microsoft.com/office/drawing/2014/main" id="{FCA174B8-D917-04B3-09C2-DCE6918E3FF0}"/>
              </a:ext>
            </a:extLst>
          </p:cNvPr>
          <p:cNvSpPr>
            <a:spLocks noGrp="1"/>
          </p:cNvSpPr>
          <p:nvPr>
            <p:ph sz="quarter" idx="15"/>
          </p:nvPr>
        </p:nvSpPr>
        <p:spPr>
          <a:xfrm>
            <a:off x="5576888" y="5830888"/>
            <a:ext cx="3868737" cy="49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Content Placeholder 17">
            <a:extLst>
              <a:ext uri="{FF2B5EF4-FFF2-40B4-BE49-F238E27FC236}">
                <a16:creationId xmlns:a16="http://schemas.microsoft.com/office/drawing/2014/main" id="{DD10DCB1-1E98-6EAD-ACF4-53EFA008EA51}"/>
              </a:ext>
            </a:extLst>
          </p:cNvPr>
          <p:cNvSpPr>
            <a:spLocks noGrp="1"/>
          </p:cNvSpPr>
          <p:nvPr>
            <p:ph sz="quarter" idx="16"/>
          </p:nvPr>
        </p:nvSpPr>
        <p:spPr>
          <a:xfrm>
            <a:off x="5305425" y="6677025"/>
            <a:ext cx="3868738" cy="4921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71422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Figure+Caption">
    <p:bg>
      <p:bgPr>
        <a:solidFill>
          <a:schemeClr val="lt1"/>
        </a:solidFill>
        <a:effectLst/>
      </p:bgPr>
    </p:bg>
    <p:spTree>
      <p:nvGrpSpPr>
        <p:cNvPr id="1" name="Shape 81"/>
        <p:cNvGrpSpPr/>
        <p:nvPr/>
      </p:nvGrpSpPr>
      <p:grpSpPr>
        <a:xfrm>
          <a:off x="0" y="0"/>
          <a:ext cx="0" cy="0"/>
          <a:chOff x="0" y="0"/>
          <a:chExt cx="0" cy="0"/>
        </a:xfrm>
      </p:grpSpPr>
      <p:sp>
        <p:nvSpPr>
          <p:cNvPr id="4" name="Title 1"/>
          <p:cNvSpPr>
            <a:spLocks noGrp="1"/>
          </p:cNvSpPr>
          <p:nvPr>
            <p:ph type="title"/>
          </p:nvPr>
        </p:nvSpPr>
        <p:spPr>
          <a:xfrm>
            <a:off x="0" y="737299"/>
            <a:ext cx="9996324" cy="987115"/>
          </a:xfrm>
        </p:spPr>
        <p:txBody>
          <a:bodyPr/>
          <a:lstStyle>
            <a:lvl1pPr>
              <a:spcBef>
                <a:spcPts val="624"/>
              </a:spcBef>
              <a:defRPr sz="3600" b="0">
                <a:solidFill>
                  <a:srgbClr val="002060"/>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endParaRPr lang="en-US" dirty="0"/>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
        <p:nvSpPr>
          <p:cNvPr id="6" name="Table Placeholder 5"/>
          <p:cNvSpPr>
            <a:spLocks noGrp="1"/>
          </p:cNvSpPr>
          <p:nvPr>
            <p:ph type="tbl" sz="quarter" idx="13"/>
          </p:nvPr>
        </p:nvSpPr>
        <p:spPr>
          <a:xfrm>
            <a:off x="3769895" y="5470358"/>
            <a:ext cx="2181725" cy="1668630"/>
          </a:xfrm>
        </p:spPr>
        <p:txBody>
          <a:bodyPr/>
          <a:lstStyle/>
          <a:p>
            <a:endParaRPr lang="en-US" dirty="0"/>
          </a:p>
        </p:txBody>
      </p:sp>
      <p:sp>
        <p:nvSpPr>
          <p:cNvPr id="8" name="Content Placeholder 7">
            <a:extLst>
              <a:ext uri="{FF2B5EF4-FFF2-40B4-BE49-F238E27FC236}">
                <a16:creationId xmlns:a16="http://schemas.microsoft.com/office/drawing/2014/main" id="{6B6DB859-769C-FECF-86A2-AA42EE3F1AC0}"/>
              </a:ext>
            </a:extLst>
          </p:cNvPr>
          <p:cNvSpPr>
            <a:spLocks noGrp="1"/>
          </p:cNvSpPr>
          <p:nvPr>
            <p:ph sz="quarter" idx="14"/>
          </p:nvPr>
        </p:nvSpPr>
        <p:spPr>
          <a:xfrm>
            <a:off x="9353550" y="5846763"/>
            <a:ext cx="914400" cy="91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68600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9684">
              <a:srgbClr val="FCFCFC"/>
            </a:gs>
            <a:gs pos="79000">
              <a:schemeClr val="bg1"/>
            </a:gs>
            <a:gs pos="97000">
              <a:schemeClr val="accent1">
                <a:lumMod val="5000"/>
                <a:lumOff val="95000"/>
              </a:schemeClr>
            </a:gs>
            <a:gs pos="98000">
              <a:srgbClr val="FF0000"/>
            </a:gs>
            <a:gs pos="88000">
              <a:schemeClr val="bg1"/>
            </a:gs>
            <a:gs pos="0">
              <a:schemeClr val="bg1"/>
            </a:gs>
          </a:gsLst>
          <a:path path="shape">
            <a:fillToRect l="50000" t="50000" r="50000" b="50000"/>
          </a:path>
          <a:tileRect/>
        </a:gradFill>
        <a:effectLst/>
      </p:bgPr>
    </p:bg>
    <p:spTree>
      <p:nvGrpSpPr>
        <p:cNvPr id="1" name="Shape 9"/>
        <p:cNvGrpSpPr/>
        <p:nvPr/>
      </p:nvGrpSpPr>
      <p:grpSpPr>
        <a:xfrm>
          <a:off x="0" y="0"/>
          <a:ext cx="0" cy="0"/>
          <a:chOff x="0" y="0"/>
          <a:chExt cx="0" cy="0"/>
        </a:xfrm>
      </p:grpSpPr>
      <p:pic>
        <p:nvPicPr>
          <p:cNvPr id="14" name="Textbox 14" descr="MacLearn_logo_reverse.png"/>
          <p:cNvPicPr preferRelativeResize="0"/>
          <p:nvPr/>
        </p:nvPicPr>
        <p:blipFill rotWithShape="1">
          <a:blip r:embed="rId11">
            <a:alphaModFix/>
          </a:blip>
          <a:srcRect/>
          <a:stretch/>
        </p:blipFill>
        <p:spPr>
          <a:xfrm>
            <a:off x="228600" y="217571"/>
            <a:ext cx="1524000" cy="468227"/>
          </a:xfrm>
          <a:prstGeom prst="rect">
            <a:avLst/>
          </a:prstGeom>
          <a:noFill/>
          <a:ln>
            <a:noFill/>
          </a:ln>
        </p:spPr>
      </p:pic>
      <p:sp>
        <p:nvSpPr>
          <p:cNvPr id="15" name="Textbox 10"/>
          <p:cNvSpPr txBox="1">
            <a:spLocks noGrp="1"/>
          </p:cNvSpPr>
          <p:nvPr>
            <p:ph type="title"/>
          </p:nvPr>
        </p:nvSpPr>
        <p:spPr>
          <a:xfrm>
            <a:off x="2659577" y="311256"/>
            <a:ext cx="6895900" cy="1295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Helvetica Neue"/>
              <a:buNone/>
              <a:defRPr sz="4900" b="1" i="0" u="none" strike="noStrike" cap="none">
                <a:solidFill>
                  <a:schemeClr val="lt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Textbox 11"/>
          <p:cNvSpPr txBox="1">
            <a:spLocks noGrp="1"/>
          </p:cNvSpPr>
          <p:nvPr>
            <p:ph type="body" idx="1"/>
          </p:nvPr>
        </p:nvSpPr>
        <p:spPr>
          <a:xfrm>
            <a:off x="502920" y="1813559"/>
            <a:ext cx="9052559" cy="5129425"/>
          </a:xfrm>
          <a:prstGeom prst="rect">
            <a:avLst/>
          </a:prstGeom>
          <a:noFill/>
          <a:ln>
            <a:noFill/>
          </a:ln>
        </p:spPr>
        <p:txBody>
          <a:bodyPr lIns="91425" tIns="91425" rIns="91425" bIns="91425" anchor="t" anchorCtr="0"/>
          <a:lstStyle>
            <a:lvl1pPr marL="0" marR="0" lvl="0" indent="0" algn="l" rtl="0">
              <a:spcBef>
                <a:spcPts val="720"/>
              </a:spcBef>
              <a:buClr>
                <a:schemeClr val="lt1"/>
              </a:buClr>
              <a:buFont typeface="Arial"/>
              <a:buNone/>
              <a:defRPr sz="3600" b="0"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6" r:id="rId1"/>
    <p:sldLayoutId id="2147483674" r:id="rId2"/>
    <p:sldLayoutId id="2147483671" r:id="rId3"/>
    <p:sldLayoutId id="2147483675" r:id="rId4"/>
    <p:sldLayoutId id="2147483676" r:id="rId5"/>
    <p:sldLayoutId id="2147483677" r:id="rId6"/>
    <p:sldLayoutId id="2147483678"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10" name="Textbox 89" descr="Macmillan Learning logo"/>
          <p:cNvPicPr preferRelativeResize="0">
            <a:picLocks noGrp="1"/>
          </p:cNvPicPr>
          <p:nvPr>
            <p:ph type="pic" sz="quarter" idx="4294967295"/>
          </p:nvPr>
        </p:nvPicPr>
        <p:blipFill rotWithShape="1">
          <a:blip r:embed="rId3">
            <a:alphaModFix/>
          </a:blip>
          <a:stretch/>
        </p:blipFill>
        <p:spPr>
          <a:xfrm>
            <a:off x="117223" y="240092"/>
            <a:ext cx="1527048" cy="466344"/>
          </a:xfrm>
          <a:prstGeom prst="rect">
            <a:avLst/>
          </a:prstGeom>
          <a:noFill/>
          <a:ln>
            <a:noFill/>
          </a:ln>
        </p:spPr>
      </p:pic>
      <p:sp>
        <p:nvSpPr>
          <p:cNvPr id="9" name="Sub Title 1"/>
          <p:cNvSpPr>
            <a:spLocks noGrp="1"/>
          </p:cNvSpPr>
          <p:nvPr>
            <p:ph sz="quarter" idx="4294967295"/>
          </p:nvPr>
        </p:nvSpPr>
        <p:spPr>
          <a:xfrm>
            <a:off x="323021" y="-232433"/>
            <a:ext cx="9412357" cy="1877738"/>
          </a:xfrm>
        </p:spPr>
        <p:txBody>
          <a:bodyPr anchor="ctr"/>
          <a:lstStyle/>
          <a:p>
            <a:pPr algn="ctr"/>
            <a:r>
              <a:rPr lang="en-US" b="1" dirty="0">
                <a:solidFill>
                  <a:srgbClr val="0070C0"/>
                </a:solidFill>
                <a:latin typeface="Arial" pitchFamily="34" charset="0"/>
                <a:cs typeface="Arial" pitchFamily="34" charset="0"/>
              </a:rPr>
              <a:t>CHAPTER 13 LECTURE - FISCAL POLICY</a:t>
            </a:r>
          </a:p>
        </p:txBody>
      </p:sp>
      <p:pic>
        <p:nvPicPr>
          <p:cNvPr id="7" name="Picture 6">
            <a:extLst>
              <a:ext uri="{FF2B5EF4-FFF2-40B4-BE49-F238E27FC236}">
                <a16:creationId xmlns:a16="http://schemas.microsoft.com/office/drawing/2014/main" id="{F56A6D68-B803-48CB-96B5-EF4C2D5D3430}"/>
              </a:ext>
            </a:extLst>
          </p:cNvPr>
          <p:cNvPicPr>
            <a:picLocks noChangeAspect="1"/>
          </p:cNvPicPr>
          <p:nvPr/>
        </p:nvPicPr>
        <p:blipFill>
          <a:blip r:embed="rId4"/>
          <a:stretch>
            <a:fillRect/>
          </a:stretch>
        </p:blipFill>
        <p:spPr>
          <a:xfrm>
            <a:off x="323021" y="1470991"/>
            <a:ext cx="9412357" cy="6061317"/>
          </a:xfrm>
          <a:prstGeom prst="rect">
            <a:avLst/>
          </a:prstGeom>
        </p:spPr>
      </p:pic>
    </p:spTree>
    <p:extLst>
      <p:ext uri="{BB962C8B-B14F-4D97-AF65-F5344CB8AC3E}">
        <p14:creationId xmlns:p14="http://schemas.microsoft.com/office/powerpoint/2010/main" val="318412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530E02-1195-47AD-90BB-59C8C4AA4C89}"/>
              </a:ext>
            </a:extLst>
          </p:cNvPr>
          <p:cNvSpPr txBox="1">
            <a:spLocks/>
          </p:cNvSpPr>
          <p:nvPr/>
        </p:nvSpPr>
        <p:spPr>
          <a:xfrm>
            <a:off x="62076" y="180692"/>
            <a:ext cx="9996324" cy="995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600" dirty="0">
                <a:solidFill>
                  <a:srgbClr val="DA1B2C"/>
                </a:solidFill>
                <a:latin typeface="Arial" panose="020B0604020202020204" pitchFamily="34" charset="0"/>
                <a:cs typeface="Arial" panose="020B0604020202020204" pitchFamily="34" charset="0"/>
                <a:sym typeface="Helvetica Neue"/>
              </a:rPr>
              <a:t>QATAR</a:t>
            </a:r>
          </a:p>
        </p:txBody>
      </p:sp>
      <p:pic>
        <p:nvPicPr>
          <p:cNvPr id="5" name="Picture 4">
            <a:extLst>
              <a:ext uri="{FF2B5EF4-FFF2-40B4-BE49-F238E27FC236}">
                <a16:creationId xmlns:a16="http://schemas.microsoft.com/office/drawing/2014/main" id="{2631E648-7AB1-09C5-2BE2-AEC36E153E73}"/>
              </a:ext>
            </a:extLst>
          </p:cNvPr>
          <p:cNvPicPr>
            <a:picLocks noChangeAspect="1"/>
          </p:cNvPicPr>
          <p:nvPr/>
        </p:nvPicPr>
        <p:blipFill>
          <a:blip r:embed="rId2"/>
          <a:stretch>
            <a:fillRect/>
          </a:stretch>
        </p:blipFill>
        <p:spPr>
          <a:xfrm>
            <a:off x="293914" y="805815"/>
            <a:ext cx="9470571" cy="6160770"/>
          </a:xfrm>
          <a:prstGeom prst="rect">
            <a:avLst/>
          </a:prstGeom>
        </p:spPr>
      </p:pic>
    </p:spTree>
    <p:extLst>
      <p:ext uri="{BB962C8B-B14F-4D97-AF65-F5344CB8AC3E}">
        <p14:creationId xmlns:p14="http://schemas.microsoft.com/office/powerpoint/2010/main" val="120550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8C713E-CDD5-A4E1-A3CA-C9ACF1473854}"/>
              </a:ext>
            </a:extLst>
          </p:cNvPr>
          <p:cNvPicPr>
            <a:picLocks noChangeAspect="1"/>
          </p:cNvPicPr>
          <p:nvPr/>
        </p:nvPicPr>
        <p:blipFill>
          <a:blip r:embed="rId2"/>
          <a:stretch>
            <a:fillRect/>
          </a:stretch>
        </p:blipFill>
        <p:spPr>
          <a:xfrm>
            <a:off x="457200" y="202474"/>
            <a:ext cx="9144000" cy="7367452"/>
          </a:xfrm>
          <a:prstGeom prst="rect">
            <a:avLst/>
          </a:prstGeom>
        </p:spPr>
      </p:pic>
    </p:spTree>
    <p:extLst>
      <p:ext uri="{BB962C8B-B14F-4D97-AF65-F5344CB8AC3E}">
        <p14:creationId xmlns:p14="http://schemas.microsoft.com/office/powerpoint/2010/main" val="237346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385768"/>
            <a:ext cx="9996324" cy="995428"/>
          </a:xfrm>
        </p:spPr>
        <p:txBody>
          <a:bodyPr>
            <a:noAutofit/>
          </a:bodyPr>
          <a:lstStyle/>
          <a:p>
            <a:r>
              <a:rPr lang="en-US" sz="3200" dirty="0">
                <a:latin typeface="Arial" panose="020B0604020202020204" pitchFamily="34" charset="0"/>
                <a:cs typeface="Arial" panose="020B0604020202020204" pitchFamily="34" charset="0"/>
              </a:rPr>
              <a:t>THE GOVERNMENT BUDGET AND TOTAL SPENDING</a:t>
            </a:r>
          </a:p>
        </p:txBody>
      </p:sp>
      <p:sp>
        <p:nvSpPr>
          <p:cNvPr id="3" name="Content Placeholder 2"/>
          <p:cNvSpPr>
            <a:spLocks noGrp="1"/>
          </p:cNvSpPr>
          <p:nvPr>
            <p:ph sz="quarter" idx="10"/>
          </p:nvPr>
        </p:nvSpPr>
        <p:spPr>
          <a:xfrm>
            <a:off x="117581" y="1475690"/>
            <a:ext cx="9712219" cy="5910942"/>
          </a:xfrm>
        </p:spPr>
        <p:txBody>
          <a:bodyPr>
            <a:normAutofit fontScale="85000" lnSpcReduction="10000"/>
          </a:bodyPr>
          <a:lstStyle/>
          <a:p>
            <a:pPr indent="0">
              <a:buNone/>
            </a:pPr>
            <a:r>
              <a:rPr lang="en-US" dirty="0">
                <a:latin typeface="Arial" panose="020B0604020202020204" pitchFamily="34" charset="0"/>
                <a:cs typeface="Arial" panose="020B0604020202020204" pitchFamily="34" charset="0"/>
              </a:rPr>
              <a:t>Recall the formula for GDP:</a:t>
            </a:r>
          </a:p>
          <a:p>
            <a:pPr marL="2295525" indent="0">
              <a:buNone/>
            </a:pPr>
            <a:r>
              <a:rPr lang="en-US" dirty="0">
                <a:latin typeface="Arial" panose="020B0604020202020204" pitchFamily="34" charset="0"/>
                <a:cs typeface="Arial" panose="020B0604020202020204" pitchFamily="34" charset="0"/>
              </a:rPr>
              <a:t>GDP = </a:t>
            </a:r>
            <a:r>
              <a:rPr lang="en-US" i="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X – IM</a:t>
            </a:r>
          </a:p>
          <a:p>
            <a:r>
              <a:rPr lang="en-US" dirty="0">
                <a:latin typeface="Arial" panose="020B0604020202020204" pitchFamily="34" charset="0"/>
                <a:cs typeface="Arial" panose="020B0604020202020204" pitchFamily="34" charset="0"/>
              </a:rPr>
              <a:t>The government directly controls </a:t>
            </a:r>
            <a:r>
              <a:rPr lang="en-US"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and indirectly affects </a:t>
            </a:r>
            <a:r>
              <a:rPr lang="en-US"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How?</a:t>
            </a:r>
          </a:p>
          <a:p>
            <a:pPr marL="720725" lvl="1" indent="-366713"/>
            <a:r>
              <a:rPr lang="en-US" dirty="0"/>
              <a:t>Disposable income is the income that households receive from wages, dividends, interest, and rent, </a:t>
            </a:r>
            <a:r>
              <a:rPr lang="en-US" i="1" dirty="0"/>
              <a:t>minus </a:t>
            </a:r>
            <a:r>
              <a:rPr lang="en-US" dirty="0"/>
              <a:t>taxes, </a:t>
            </a:r>
            <a:r>
              <a:rPr lang="en-US" i="1" dirty="0"/>
              <a:t>plus </a:t>
            </a:r>
            <a:r>
              <a:rPr lang="en-US" dirty="0"/>
              <a:t>government transfers.</a:t>
            </a:r>
          </a:p>
          <a:p>
            <a:pPr marL="720725" lvl="1" indent="-366713"/>
            <a:r>
              <a:rPr lang="en-US" dirty="0"/>
              <a:t>Changes in taxes or government transfers change disposable income, which changes consumer spending.</a:t>
            </a:r>
          </a:p>
          <a:p>
            <a:pPr marL="720725" lvl="1" indent="-366713"/>
            <a:r>
              <a:rPr lang="en-US" dirty="0">
                <a:ea typeface="Century Gothic" charset="0"/>
              </a:rPr>
              <a:t>The government affects business investment by taxes and regulations.</a:t>
            </a:r>
            <a:endParaRPr lang="en-US" dirty="0"/>
          </a:p>
          <a:p>
            <a:r>
              <a:rPr lang="en-US" dirty="0"/>
              <a:t>Because the government can affect spending by consumers and firms, the government can shift the aggregate </a:t>
            </a:r>
            <a:r>
              <a:rPr lang="en-CA" dirty="0"/>
              <a:t>demand curve.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76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382090"/>
            <a:ext cx="9996324" cy="995428"/>
          </a:xfrm>
        </p:spPr>
        <p:txBody>
          <a:bodyPr/>
          <a:lstStyle/>
          <a:p>
            <a:r>
              <a:rPr lang="en-US" sz="3200" dirty="0">
                <a:latin typeface="Arial" panose="020B0604020202020204" pitchFamily="34" charset="0"/>
                <a:cs typeface="Arial" panose="020B0604020202020204" pitchFamily="34" charset="0"/>
              </a:rPr>
              <a:t>EXPANSIONARY FISCAL POLICY</a:t>
            </a:r>
          </a:p>
        </p:txBody>
      </p:sp>
      <p:sp>
        <p:nvSpPr>
          <p:cNvPr id="3" name="Content Placeholder 2"/>
          <p:cNvSpPr>
            <a:spLocks noGrp="1"/>
          </p:cNvSpPr>
          <p:nvPr>
            <p:ph sz="quarter" idx="10"/>
          </p:nvPr>
        </p:nvSpPr>
        <p:spPr>
          <a:xfrm>
            <a:off x="223176" y="3624306"/>
            <a:ext cx="9804186" cy="5658416"/>
          </a:xfrm>
        </p:spPr>
        <p:txBody>
          <a:bodyPr/>
          <a:lstStyle/>
          <a:p>
            <a:r>
              <a:rPr lang="en-US" b="1" dirty="0">
                <a:latin typeface="Arial" panose="020B0604020202020204" pitchFamily="34" charset="0"/>
                <a:cs typeface="Arial" panose="020B0604020202020204" pitchFamily="34" charset="0"/>
              </a:rPr>
              <a:t>Expansionary fiscal policy: </a:t>
            </a:r>
            <a:r>
              <a:rPr lang="en-US" dirty="0">
                <a:latin typeface="Arial" panose="020B0604020202020204" pitchFamily="34" charset="0"/>
                <a:cs typeface="Arial" panose="020B0604020202020204" pitchFamily="34" charset="0"/>
              </a:rPr>
              <a:t>fiscal policy that increases aggregate demand</a:t>
            </a:r>
          </a:p>
          <a:p>
            <a:pPr lvl="1" indent="-457200">
              <a:spcAft>
                <a:spcPts val="0"/>
              </a:spcAft>
            </a:pPr>
            <a:r>
              <a:rPr lang="en-US" b="1" dirty="0">
                <a:latin typeface="Arial" panose="020B0604020202020204" pitchFamily="34" charset="0"/>
                <a:ea typeface="Century Gothic" charset="0"/>
                <a:cs typeface="Arial" panose="020B0604020202020204" pitchFamily="34" charset="0"/>
              </a:rPr>
              <a:t>an increase in government purchases of goods and services</a:t>
            </a:r>
          </a:p>
          <a:p>
            <a:pPr lvl="1" indent="-457200">
              <a:spcAft>
                <a:spcPts val="0"/>
              </a:spcAft>
            </a:pPr>
            <a:r>
              <a:rPr lang="en-US" b="1" dirty="0">
                <a:latin typeface="Arial" panose="020B0604020202020204" pitchFamily="34" charset="0"/>
                <a:ea typeface="Century Gothic" charset="0"/>
                <a:cs typeface="Arial" panose="020B0604020202020204" pitchFamily="34" charset="0"/>
              </a:rPr>
              <a:t>a cut in taxes</a:t>
            </a:r>
          </a:p>
          <a:p>
            <a:pPr lvl="1" indent="-457200">
              <a:spcAft>
                <a:spcPts val="0"/>
              </a:spcAft>
            </a:pPr>
            <a:r>
              <a:rPr lang="en-US" b="1" dirty="0">
                <a:latin typeface="Arial" panose="020B0604020202020204" pitchFamily="34" charset="0"/>
                <a:ea typeface="Century Gothic" charset="0"/>
                <a:cs typeface="Arial" panose="020B0604020202020204" pitchFamily="34" charset="0"/>
              </a:rPr>
              <a:t>an increase in government transfers</a:t>
            </a:r>
            <a:endParaRPr lang="en-US" b="1" i="1" dirty="0">
              <a:latin typeface="Arial" panose="020B0604020202020204" pitchFamily="34" charset="0"/>
              <a:ea typeface="Century Gothic" charset="0"/>
              <a:cs typeface="Arial" panose="020B0604020202020204" pitchFamily="34" charset="0"/>
            </a:endParaRPr>
          </a:p>
          <a:p>
            <a:r>
              <a:rPr lang="en-US" b="1" dirty="0">
                <a:latin typeface="Arial" panose="020B0604020202020204" pitchFamily="34" charset="0"/>
                <a:cs typeface="Arial" panose="020B0604020202020204" pitchFamily="34" charset="0"/>
              </a:rPr>
              <a:t>Expansionary fiscal policy is extra fuel for the economy.</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C9B3C47-42F1-421D-96A6-EA2818EDB795}"/>
              </a:ext>
            </a:extLst>
          </p:cNvPr>
          <p:cNvSpPr txBox="1">
            <a:spLocks/>
          </p:cNvSpPr>
          <p:nvPr/>
        </p:nvSpPr>
        <p:spPr>
          <a:xfrm>
            <a:off x="31038" y="144447"/>
            <a:ext cx="9996324" cy="995428"/>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624"/>
              </a:spcBef>
              <a:spcAft>
                <a:spcPts val="0"/>
              </a:spcAft>
              <a:buClr>
                <a:schemeClr val="lt1"/>
              </a:buClr>
              <a:buFont typeface="Helvetica Neue"/>
              <a:buNone/>
              <a:defRPr sz="3600" b="0" i="0" u="none" strike="noStrike" cap="none">
                <a:solidFill>
                  <a:srgbClr val="DA1B2C"/>
                </a:solidFill>
                <a:latin typeface="Arial" pitchFamily="34" charset="0"/>
                <a:ea typeface="Helvetica Neue"/>
                <a:cs typeface="Arial" pitchFamily="34" charset="0"/>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b="1" dirty="0"/>
              <a:t>FISCAL POLICY</a:t>
            </a:r>
          </a:p>
        </p:txBody>
      </p:sp>
      <p:sp>
        <p:nvSpPr>
          <p:cNvPr id="5" name="Rectangle 4">
            <a:extLst>
              <a:ext uri="{FF2B5EF4-FFF2-40B4-BE49-F238E27FC236}">
                <a16:creationId xmlns:a16="http://schemas.microsoft.com/office/drawing/2014/main" id="{4771EDB2-A1B7-4648-82D0-BC1D1E75107A}"/>
              </a:ext>
            </a:extLst>
          </p:cNvPr>
          <p:cNvSpPr/>
          <p:nvPr/>
        </p:nvSpPr>
        <p:spPr>
          <a:xfrm>
            <a:off x="412070" y="997095"/>
            <a:ext cx="9172184"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Fiscal policy: </a:t>
            </a:r>
            <a:r>
              <a:rPr lang="en-US" sz="2800" dirty="0">
                <a:latin typeface="Arial" panose="020B0604020202020204" pitchFamily="34" charset="0"/>
                <a:cs typeface="Arial" panose="020B0604020202020204" pitchFamily="34" charset="0"/>
              </a:rPr>
              <a:t>the use of taxes, government transfers, or government purchases of goods and services to shift the aggregate demand curve</a:t>
            </a:r>
          </a:p>
        </p:txBody>
      </p:sp>
    </p:spTree>
    <p:extLst>
      <p:ext uri="{BB962C8B-B14F-4D97-AF65-F5344CB8AC3E}">
        <p14:creationId xmlns:p14="http://schemas.microsoft.com/office/powerpoint/2010/main" val="141128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249532"/>
            <a:ext cx="9996324" cy="1085827"/>
          </a:xfrm>
        </p:spPr>
        <p:txBody>
          <a:bodyPr/>
          <a:lstStyle/>
          <a:p>
            <a:r>
              <a:rPr lang="en-US" dirty="0">
                <a:latin typeface="Arial" panose="020B0604020202020204" pitchFamily="34" charset="0"/>
                <a:cs typeface="Arial" panose="020B0604020202020204" pitchFamily="34" charset="0"/>
              </a:rPr>
              <a:t>EXPANSIONARY FISCAL POLICY CAN CLOSE A RECESSIONARY GAP</a:t>
            </a:r>
          </a:p>
        </p:txBody>
      </p:sp>
      <p:pic>
        <p:nvPicPr>
          <p:cNvPr id="7" name="Picture Placeholder 6" descr="Figure 13-4 Line graph of Aggregate price level versus Real GDP. The demand curve AD-sub-1 and the supply curve SRAS cross at the equilibrium point E-sub-1 (which corresponds to GDP Y-sub-1 and price level P-sub-1). The rightward-shifted aggregate demand curve, AD-sub-2, the short-run supply curve, SRAS, and the long-run supply curve all intersect at equilibrium point E-sub-2.">
            <a:extLst>
              <a:ext uri="{FF2B5EF4-FFF2-40B4-BE49-F238E27FC236}">
                <a16:creationId xmlns:a16="http://schemas.microsoft.com/office/drawing/2014/main" id="{E3A5A19C-4914-4E01-A61E-E99BA180138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626301" y="1535494"/>
            <a:ext cx="8805797" cy="5829810"/>
          </a:xfrm>
          <a:prstGeom prst="rect">
            <a:avLst/>
          </a:prstGeom>
        </p:spPr>
      </p:pic>
    </p:spTree>
    <p:extLst>
      <p:ext uri="{BB962C8B-B14F-4D97-AF65-F5344CB8AC3E}">
        <p14:creationId xmlns:p14="http://schemas.microsoft.com/office/powerpoint/2010/main" val="398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162"/>
            <a:ext cx="9996324" cy="995428"/>
          </a:xfrm>
        </p:spPr>
        <p:txBody>
          <a:bodyPr/>
          <a:lstStyle/>
          <a:p>
            <a:r>
              <a:rPr lang="en-US" dirty="0">
                <a:latin typeface="Arial" panose="020B0604020202020204" pitchFamily="34" charset="0"/>
                <a:cs typeface="Arial" panose="020B0604020202020204" pitchFamily="34" charset="0"/>
              </a:rPr>
              <a:t>CONTRACTIONARY FISCAL POLICY</a:t>
            </a:r>
          </a:p>
        </p:txBody>
      </p:sp>
      <p:sp>
        <p:nvSpPr>
          <p:cNvPr id="3" name="Content Placeholder 2"/>
          <p:cNvSpPr>
            <a:spLocks noGrp="1"/>
          </p:cNvSpPr>
          <p:nvPr>
            <p:ph sz="quarter" idx="10"/>
          </p:nvPr>
        </p:nvSpPr>
        <p:spPr>
          <a:xfrm>
            <a:off x="192138" y="1347590"/>
            <a:ext cx="9804186" cy="5658416"/>
          </a:xfrm>
        </p:spPr>
        <p:txBody>
          <a:bodyPr/>
          <a:lstStyle/>
          <a:p>
            <a:r>
              <a:rPr lang="en-US" b="1" dirty="0">
                <a:latin typeface="Arial" panose="020B0604020202020204" pitchFamily="34" charset="0"/>
                <a:cs typeface="Arial" panose="020B0604020202020204" pitchFamily="34" charset="0"/>
              </a:rPr>
              <a:t>Contractionary fiscal policy: </a:t>
            </a:r>
            <a:r>
              <a:rPr lang="en-US" dirty="0">
                <a:latin typeface="Arial" panose="020B0604020202020204" pitchFamily="34" charset="0"/>
                <a:cs typeface="Arial" panose="020B0604020202020204" pitchFamily="34" charset="0"/>
              </a:rPr>
              <a:t>fiscal policy that decreases aggregate demand</a:t>
            </a:r>
          </a:p>
          <a:p>
            <a:pPr marL="923925" lvl="1" indent="-457200">
              <a:spcAft>
                <a:spcPts val="0"/>
              </a:spcAft>
            </a:pPr>
            <a:r>
              <a:rPr lang="en-US" b="1" dirty="0">
                <a:latin typeface="Arial" panose="020B0604020202020204" pitchFamily="34" charset="0"/>
                <a:ea typeface="Century Gothic" charset="0"/>
                <a:cs typeface="Arial" panose="020B0604020202020204" pitchFamily="34" charset="0"/>
              </a:rPr>
              <a:t>a reduction in government purchases of goods and services</a:t>
            </a:r>
          </a:p>
          <a:p>
            <a:pPr marL="923925" lvl="1" indent="-457200">
              <a:spcAft>
                <a:spcPts val="0"/>
              </a:spcAft>
            </a:pPr>
            <a:r>
              <a:rPr lang="en-US" b="1" dirty="0">
                <a:latin typeface="Arial" panose="020B0604020202020204" pitchFamily="34" charset="0"/>
                <a:ea typeface="Century Gothic" charset="0"/>
                <a:cs typeface="Arial" panose="020B0604020202020204" pitchFamily="34" charset="0"/>
              </a:rPr>
              <a:t>an increase in taxes</a:t>
            </a:r>
          </a:p>
          <a:p>
            <a:pPr marL="923925" lvl="1" indent="-457200">
              <a:spcAft>
                <a:spcPts val="0"/>
              </a:spcAft>
            </a:pPr>
            <a:r>
              <a:rPr lang="en-US" b="1" dirty="0">
                <a:latin typeface="Arial" panose="020B0604020202020204" pitchFamily="34" charset="0"/>
                <a:ea typeface="Century Gothic" charset="0"/>
                <a:cs typeface="Arial" panose="020B0604020202020204" pitchFamily="34" charset="0"/>
              </a:rPr>
              <a:t>a reduction in government transfers</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Contractionary fiscal policy = brakes for the economy</a:t>
            </a:r>
          </a:p>
        </p:txBody>
      </p:sp>
    </p:spTree>
    <p:extLst>
      <p:ext uri="{BB962C8B-B14F-4D97-AF65-F5344CB8AC3E}">
        <p14:creationId xmlns:p14="http://schemas.microsoft.com/office/powerpoint/2010/main" val="249721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307826"/>
            <a:ext cx="9996324" cy="1085827"/>
          </a:xfrm>
        </p:spPr>
        <p:txBody>
          <a:bodyPr/>
          <a:lstStyle/>
          <a:p>
            <a:r>
              <a:rPr lang="en-US" dirty="0">
                <a:latin typeface="Arial" panose="020B0604020202020204" pitchFamily="34" charset="0"/>
                <a:cs typeface="Arial" panose="020B0604020202020204" pitchFamily="34" charset="0"/>
              </a:rPr>
              <a:t>CONTRACTIONARY FISCAL POLICY CAN CLOSE AN INFLATIONARY GAP</a:t>
            </a:r>
          </a:p>
        </p:txBody>
      </p:sp>
      <p:pic>
        <p:nvPicPr>
          <p:cNvPr id="7" name="Picture Placeholder 6" descr="Figure 13-5 Line graph of Aggregate price level versus Real GDP. The demand curve AD-sub-1 and the supply curve SRAS cross at the equilibrium point E-sub-1 (which corresponds to GDP Y-sub-1 and price level P-sub-1). The leftward-shifted aggregate demand curve, AD-sub-2, the short-run supply curve, SRAS, and the long-run supply curve all intersect at equilibrium point E-sub-2.">
            <a:extLst>
              <a:ext uri="{FF2B5EF4-FFF2-40B4-BE49-F238E27FC236}">
                <a16:creationId xmlns:a16="http://schemas.microsoft.com/office/drawing/2014/main" id="{CE2296DA-44EC-4EC4-9DCF-F32D8E7EE70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726232" y="1622253"/>
            <a:ext cx="8668011" cy="6005159"/>
          </a:xfrm>
          <a:prstGeom prst="rect">
            <a:avLst/>
          </a:prstGeom>
        </p:spPr>
      </p:pic>
    </p:spTree>
    <p:extLst>
      <p:ext uri="{BB962C8B-B14F-4D97-AF65-F5344CB8AC3E}">
        <p14:creationId xmlns:p14="http://schemas.microsoft.com/office/powerpoint/2010/main" val="177128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1479"/>
            <a:ext cx="9996324" cy="995428"/>
          </a:xfrm>
        </p:spPr>
        <p:txBody>
          <a:bodyPr>
            <a:normAutofit/>
          </a:bodyPr>
          <a:lstStyle/>
          <a:p>
            <a:r>
              <a:rPr lang="en-US" sz="2800" dirty="0">
                <a:latin typeface="Arial" panose="020B0604020202020204" pitchFamily="34" charset="0"/>
                <a:cs typeface="Arial" panose="020B0604020202020204" pitchFamily="34" charset="0"/>
              </a:rPr>
              <a:t>LEARN BY DOING </a:t>
            </a:r>
            <a:r>
              <a:rPr lang="en-US" sz="2800" dirty="0"/>
              <a:t>PRACTICE </a:t>
            </a:r>
            <a:r>
              <a:rPr lang="en-US" sz="2800" dirty="0">
                <a:latin typeface="Arial" panose="020B0604020202020204" pitchFamily="34" charset="0"/>
                <a:cs typeface="Arial" panose="020B0604020202020204" pitchFamily="34" charset="0"/>
              </a:rPr>
              <a:t>QUESTION 1</a:t>
            </a:r>
          </a:p>
        </p:txBody>
      </p:sp>
      <p:sp>
        <p:nvSpPr>
          <p:cNvPr id="3" name="Content Placeholder 2"/>
          <p:cNvSpPr>
            <a:spLocks noGrp="1"/>
          </p:cNvSpPr>
          <p:nvPr>
            <p:ph sz="quarter" idx="10"/>
          </p:nvPr>
        </p:nvSpPr>
        <p:spPr>
          <a:xfrm>
            <a:off x="254214" y="3186907"/>
            <a:ext cx="9804186" cy="5658416"/>
          </a:xfrm>
        </p:spPr>
        <p:txBody>
          <a:bodyPr/>
          <a:lstStyle/>
          <a:p>
            <a:r>
              <a:rPr lang="en-US" sz="2800" dirty="0">
                <a:latin typeface="Arial" panose="020B0604020202020204" pitchFamily="34" charset="0"/>
                <a:cs typeface="Arial" panose="020B0604020202020204" pitchFamily="34" charset="0"/>
              </a:rPr>
              <a:t>Suppose that there’s a recessionary gap, and the country wishes to produce its potential output. Which of these policy initiatives might help it reach this goal?</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initiates policies that encourage private investment spending.</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increases taxes on consumers and corporations.</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cuts spending programs.</a:t>
            </a:r>
          </a:p>
        </p:txBody>
      </p:sp>
      <p:sp>
        <p:nvSpPr>
          <p:cNvPr id="4" name="Title 1">
            <a:extLst>
              <a:ext uri="{FF2B5EF4-FFF2-40B4-BE49-F238E27FC236}">
                <a16:creationId xmlns:a16="http://schemas.microsoft.com/office/drawing/2014/main" id="{B3E5FB1C-CDC7-89EF-742A-290D926A3354}"/>
              </a:ext>
            </a:extLst>
          </p:cNvPr>
          <p:cNvSpPr txBox="1">
            <a:spLocks/>
          </p:cNvSpPr>
          <p:nvPr/>
        </p:nvSpPr>
        <p:spPr>
          <a:xfrm>
            <a:off x="0" y="200623"/>
            <a:ext cx="9996324" cy="995428"/>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ctr" rtl="0">
              <a:lnSpc>
                <a:spcPct val="100000"/>
              </a:lnSpc>
              <a:spcBef>
                <a:spcPts val="624"/>
              </a:spcBef>
              <a:spcAft>
                <a:spcPts val="0"/>
              </a:spcAft>
              <a:buClr>
                <a:schemeClr val="lt1"/>
              </a:buClr>
              <a:buFont typeface="Helvetica Neue"/>
              <a:buNone/>
              <a:defRPr sz="3600" b="0" i="0" u="none" strike="noStrike" cap="none">
                <a:solidFill>
                  <a:srgbClr val="DA1B2C"/>
                </a:solidFill>
                <a:latin typeface="Arial" pitchFamily="34" charset="0"/>
                <a:ea typeface="Helvetica Neue"/>
                <a:cs typeface="Arial" pitchFamily="34" charset="0"/>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200" dirty="0"/>
              <a:t>LEARN BY DOING DISCUSSION QUESTION 1</a:t>
            </a:r>
          </a:p>
        </p:txBody>
      </p:sp>
      <p:sp>
        <p:nvSpPr>
          <p:cNvPr id="5" name="Content Placeholder 2">
            <a:extLst>
              <a:ext uri="{FF2B5EF4-FFF2-40B4-BE49-F238E27FC236}">
                <a16:creationId xmlns:a16="http://schemas.microsoft.com/office/drawing/2014/main" id="{46D36BFF-E4C2-C5E2-B365-BD71E9BD9F10}"/>
              </a:ext>
            </a:extLst>
          </p:cNvPr>
          <p:cNvSpPr txBox="1">
            <a:spLocks/>
          </p:cNvSpPr>
          <p:nvPr/>
        </p:nvSpPr>
        <p:spPr>
          <a:xfrm>
            <a:off x="62076" y="1196051"/>
            <a:ext cx="9804186" cy="5658416"/>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57200" marR="0" lvl="0" indent="-457200" algn="l" rtl="0">
              <a:lnSpc>
                <a:spcPct val="100000"/>
              </a:lnSpc>
              <a:spcBef>
                <a:spcPts val="624"/>
              </a:spcBef>
              <a:spcAft>
                <a:spcPts val="1200"/>
              </a:spcAft>
              <a:buClr>
                <a:srgbClr val="4E4E4E"/>
              </a:buClr>
              <a:buFont typeface="Arial" pitchFamily="34" charset="0"/>
              <a:buChar char="•"/>
              <a:defRPr sz="2800" b="0" i="0" u="none" strike="noStrike" cap="none">
                <a:solidFill>
                  <a:schemeClr val="tx1"/>
                </a:solidFill>
                <a:latin typeface="Arial" pitchFamily="34" charset="0"/>
                <a:ea typeface="Helvetica Neue"/>
                <a:cs typeface="Arial" pitchFamily="34" charset="0"/>
                <a:sym typeface="Helvetica Neue"/>
              </a:defRPr>
            </a:lvl1pPr>
            <a:lvl2pPr marL="914400" marR="0" lvl="1" indent="-449263" algn="l" rtl="0">
              <a:lnSpc>
                <a:spcPct val="100000"/>
              </a:lnSpc>
              <a:spcBef>
                <a:spcPts val="624"/>
              </a:spcBef>
              <a:spcAft>
                <a:spcPts val="1200"/>
              </a:spcAft>
              <a:buClr>
                <a:srgbClr val="4E4E4E"/>
              </a:buClr>
              <a:buFont typeface="Arial" pitchFamily="34" charset="0"/>
              <a:buChar char="–"/>
              <a:defRPr sz="2600" b="0" i="0" u="none" strike="noStrike" cap="none">
                <a:solidFill>
                  <a:schemeClr val="tx1"/>
                </a:solidFill>
                <a:latin typeface="Arial" pitchFamily="34" charset="0"/>
                <a:ea typeface="Helvetica Neue"/>
                <a:cs typeface="Arial" pitchFamily="34" charset="0"/>
                <a:sym typeface="Helvetica Neue"/>
              </a:defRPr>
            </a:lvl2pPr>
            <a:lvl3pPr marL="1473200" marR="0" lvl="2" indent="-457200" algn="l" rtl="0">
              <a:lnSpc>
                <a:spcPct val="100000"/>
              </a:lnSpc>
              <a:spcBef>
                <a:spcPts val="624"/>
              </a:spcBef>
              <a:spcAft>
                <a:spcPts val="1200"/>
              </a:spcAft>
              <a:buClr>
                <a:srgbClr val="4E4E4E"/>
              </a:buClr>
              <a:buFont typeface="Wingdings" pitchFamily="2" charset="2"/>
              <a:buChar char="§"/>
              <a:defRPr sz="2400" b="0" i="0" u="none" strike="noStrike" cap="none">
                <a:solidFill>
                  <a:schemeClr val="tx1"/>
                </a:solidFill>
                <a:latin typeface="Arial" pitchFamily="34" charset="0"/>
                <a:ea typeface="Helvetica Neue"/>
                <a:cs typeface="Arial" pitchFamily="34" charset="0"/>
                <a:sym typeface="Helvetica Neue"/>
              </a:defRPr>
            </a:lvl3pPr>
            <a:lvl4pPr marL="1866900" marR="0" lvl="3" indent="-342900" algn="l" rtl="0">
              <a:lnSpc>
                <a:spcPct val="100000"/>
              </a:lnSpc>
              <a:spcBef>
                <a:spcPts val="624"/>
              </a:spcBef>
              <a:spcAft>
                <a:spcPts val="1200"/>
              </a:spcAft>
              <a:buClr>
                <a:srgbClr val="4E4E4E"/>
              </a:buClr>
              <a:buFont typeface="Wingdings" pitchFamily="2" charset="2"/>
              <a:buChar char="q"/>
              <a:defRPr sz="2000" b="0" i="0" u="none" strike="noStrike" cap="none">
                <a:solidFill>
                  <a:schemeClr val="tx1"/>
                </a:solidFill>
                <a:latin typeface="Arial" pitchFamily="34" charset="0"/>
                <a:ea typeface="Helvetica Neue"/>
                <a:cs typeface="Arial" pitchFamily="34" charset="0"/>
                <a:sym typeface="Helvetica Neue"/>
              </a:defRPr>
            </a:lvl4pPr>
            <a:lvl5pPr marL="2374900" marR="0" lvl="4" indent="-342900" algn="l" rtl="0">
              <a:lnSpc>
                <a:spcPct val="100000"/>
              </a:lnSpc>
              <a:spcBef>
                <a:spcPts val="624"/>
              </a:spcBef>
              <a:spcAft>
                <a:spcPts val="1200"/>
              </a:spcAft>
              <a:buClr>
                <a:srgbClr val="4E4E4E"/>
              </a:buClr>
              <a:buFont typeface="Arial" pitchFamily="34" charset="0"/>
              <a:buChar char="•"/>
              <a:defRPr sz="2200" b="0" i="0" u="none" strike="noStrike" cap="none">
                <a:solidFill>
                  <a:schemeClr val="tx1"/>
                </a:solidFill>
                <a:latin typeface="Arial" pitchFamily="34" charset="0"/>
                <a:ea typeface="Helvetica Neue"/>
                <a:cs typeface="Arial" pitchFamily="34" charset="0"/>
                <a:sym typeface="Helvetica Neue"/>
              </a:defRPr>
            </a:lvl5pPr>
            <a:lvl6pPr marL="2801767" marR="0" lvl="5" indent="-12206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r>
              <a:rPr lang="en-US"/>
              <a:t>Suggest arguments in favor and against the government massive spending during recessions.</a:t>
            </a:r>
            <a:endParaRPr lang="en-US" dirty="0"/>
          </a:p>
        </p:txBody>
      </p:sp>
    </p:spTree>
    <p:extLst>
      <p:ext uri="{BB962C8B-B14F-4D97-AF65-F5344CB8AC3E}">
        <p14:creationId xmlns:p14="http://schemas.microsoft.com/office/powerpoint/2010/main" val="284922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LEARN BY DOING PRACTICE QUESTION 1 (Answer)</a:t>
            </a:r>
          </a:p>
        </p:txBody>
      </p:sp>
      <p:sp>
        <p:nvSpPr>
          <p:cNvPr id="3" name="Content Placeholder 2"/>
          <p:cNvSpPr>
            <a:spLocks noGrp="1"/>
          </p:cNvSpPr>
          <p:nvPr>
            <p:ph sz="quarter" idx="10"/>
          </p:nvPr>
        </p:nvSpPr>
        <p:spPr/>
        <p:txBody>
          <a:bodyPr/>
          <a:lstStyle/>
          <a:p>
            <a:pPr>
              <a:spcAft>
                <a:spcPts val="600"/>
              </a:spcAft>
            </a:pPr>
            <a:r>
              <a:rPr lang="en-US" sz="2800" dirty="0">
                <a:latin typeface="Arial" panose="020B0604020202020204" pitchFamily="34" charset="0"/>
                <a:cs typeface="Arial" panose="020B0604020202020204" pitchFamily="34" charset="0"/>
              </a:rPr>
              <a:t>Suppose that there’s a recessionary gap, and the country wishes to produce its potential output. Which of these policy initiatives might help it reach this goal?</a:t>
            </a:r>
          </a:p>
          <a:p>
            <a:pPr marL="811213" lvl="1">
              <a:spcAft>
                <a:spcPts val="600"/>
              </a:spcAft>
              <a:buFont typeface="+mj-lt"/>
              <a:buAutoNum type="alphaLcParenR"/>
            </a:pPr>
            <a:r>
              <a:rPr lang="en-US" sz="2600" b="1" dirty="0">
                <a:latin typeface="Arial" panose="020B0604020202020204" pitchFamily="34" charset="0"/>
                <a:cs typeface="Arial" panose="020B0604020202020204" pitchFamily="34" charset="0"/>
              </a:rPr>
              <a:t>The government initiates policies that encourage private investment spending. (correct answer)</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increases taxes on consumers and corporations.</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cuts spending programs.</a:t>
            </a:r>
          </a:p>
        </p:txBody>
      </p:sp>
    </p:spTree>
    <p:extLst>
      <p:ext uri="{BB962C8B-B14F-4D97-AF65-F5344CB8AC3E}">
        <p14:creationId xmlns:p14="http://schemas.microsoft.com/office/powerpoint/2010/main" val="409303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440075"/>
            <a:ext cx="9996324" cy="995428"/>
          </a:xfrm>
        </p:spPr>
        <p:txBody>
          <a:bodyPr/>
          <a:lstStyle/>
          <a:p>
            <a:r>
              <a:rPr lang="en-US" sz="3200" dirty="0">
                <a:latin typeface="Arial" panose="020B0604020202020204" pitchFamily="34" charset="0"/>
                <a:cs typeface="Arial" panose="020B0604020202020204" pitchFamily="34" charset="0"/>
              </a:rPr>
              <a:t>LEARN BY DOING DISCUSSION QUESTION 2</a:t>
            </a:r>
          </a:p>
        </p:txBody>
      </p:sp>
      <p:sp>
        <p:nvSpPr>
          <p:cNvPr id="3" name="Content Placeholder 2"/>
          <p:cNvSpPr>
            <a:spLocks noGrp="1"/>
          </p:cNvSpPr>
          <p:nvPr>
            <p:ph sz="quarter" idx="10"/>
          </p:nvPr>
        </p:nvSpPr>
        <p:spPr/>
        <p:txBody>
          <a:bodyPr/>
          <a:lstStyle/>
          <a:p>
            <a:pPr>
              <a:spcAft>
                <a:spcPts val="600"/>
              </a:spcAft>
            </a:pPr>
            <a:r>
              <a:rPr lang="en-US" sz="2800" dirty="0">
                <a:latin typeface="Arial" panose="020B0604020202020204" pitchFamily="34" charset="0"/>
                <a:cs typeface="Arial" panose="020B0604020202020204" pitchFamily="34" charset="0"/>
              </a:rPr>
              <a:t>Suppose that there’s an inflationary gap, and the country wishes to produce its potential output. Which of these policy initiatives might help it reach this goal?</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initiates policies that encourage private investment spending.</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increases taxes on consumers and corporations.</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authorizes new spending programs.</a:t>
            </a:r>
          </a:p>
        </p:txBody>
      </p:sp>
    </p:spTree>
    <p:extLst>
      <p:ext uri="{BB962C8B-B14F-4D97-AF65-F5344CB8AC3E}">
        <p14:creationId xmlns:p14="http://schemas.microsoft.com/office/powerpoint/2010/main" val="61186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2" y="180692"/>
            <a:ext cx="9996324" cy="995428"/>
          </a:xfrm>
        </p:spPr>
        <p:txBody>
          <a:bodyPr/>
          <a:lstStyle/>
          <a:p>
            <a:r>
              <a:rPr lang="en-US" dirty="0">
                <a:latin typeface="Arial" panose="020B0604020202020204" pitchFamily="34" charset="0"/>
                <a:cs typeface="Arial" panose="020B0604020202020204" pitchFamily="34" charset="0"/>
              </a:rPr>
              <a:t>WHAT YOU WILL LEARN IN THIS CHAPTER</a:t>
            </a:r>
          </a:p>
        </p:txBody>
      </p:sp>
      <p:sp>
        <p:nvSpPr>
          <p:cNvPr id="24" name="Content Placeholder 2"/>
          <p:cNvSpPr>
            <a:spLocks noGrp="1"/>
          </p:cNvSpPr>
          <p:nvPr>
            <p:ph sz="quarter" idx="10"/>
          </p:nvPr>
        </p:nvSpPr>
        <p:spPr>
          <a:xfrm>
            <a:off x="127107" y="1369621"/>
            <a:ext cx="9804186" cy="5658416"/>
          </a:xfrm>
        </p:spPr>
        <p:txBody>
          <a:bodyPr/>
          <a:lstStyle/>
          <a:p>
            <a:pPr>
              <a:spcAft>
                <a:spcPts val="1200"/>
              </a:spcAft>
            </a:pPr>
            <a:r>
              <a:rPr lang="en-US" dirty="0">
                <a:latin typeface="Arial" panose="020B0604020202020204" pitchFamily="34" charset="0"/>
                <a:cs typeface="Arial" panose="020B0604020202020204" pitchFamily="34" charset="0"/>
              </a:rPr>
              <a:t>What is fiscal policy and why is it an essential tool in managing economic fluctuations?</a:t>
            </a:r>
          </a:p>
          <a:p>
            <a:pPr>
              <a:spcAft>
                <a:spcPts val="1200"/>
              </a:spcAft>
            </a:pPr>
            <a:r>
              <a:rPr lang="en-US" dirty="0">
                <a:latin typeface="Arial" panose="020B0604020202020204" pitchFamily="34" charset="0"/>
                <a:cs typeface="Arial" panose="020B0604020202020204" pitchFamily="34" charset="0"/>
              </a:rPr>
              <a:t>Which policies constitute an expansionary fiscal policy and which constitute a contractionary fiscal policy?</a:t>
            </a:r>
          </a:p>
          <a:p>
            <a:pPr>
              <a:spcAft>
                <a:spcPts val="1200"/>
              </a:spcAft>
            </a:pPr>
            <a:r>
              <a:rPr lang="en-US" dirty="0">
                <a:latin typeface="Arial" panose="020B0604020202020204" pitchFamily="34" charset="0"/>
                <a:cs typeface="Arial" panose="020B0604020202020204" pitchFamily="34" charset="0"/>
              </a:rPr>
              <a:t>Why does fiscal policy have a multiplier effect and how is this effect influenced by automatic stabilizers?</a:t>
            </a:r>
          </a:p>
          <a:p>
            <a:pPr>
              <a:spcAft>
                <a:spcPts val="1200"/>
              </a:spcAft>
            </a:pPr>
            <a:r>
              <a:rPr lang="en-US" dirty="0">
                <a:latin typeface="Arial" panose="020B0604020202020204" pitchFamily="34" charset="0"/>
                <a:cs typeface="Arial" panose="020B0604020202020204" pitchFamily="34" charset="0"/>
              </a:rPr>
              <a:t>Why do governments calculate the cyclically adjusted budget balance?</a:t>
            </a:r>
          </a:p>
          <a:p>
            <a:pPr>
              <a:spcAft>
                <a:spcPts val="1200"/>
              </a:spcAft>
            </a:pPr>
            <a:r>
              <a:rPr lang="en-US" dirty="0">
                <a:latin typeface="Arial" panose="020B0604020202020204" pitchFamily="34" charset="0"/>
                <a:cs typeface="Arial" panose="020B0604020202020204" pitchFamily="34" charset="0"/>
              </a:rPr>
              <a:t>Why can a large public debt and implicit liabilities of the government also be a cause for concern?</a:t>
            </a: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LEARN BY DOING DISCUSSION QUESTION 2 (Answer)</a:t>
            </a:r>
          </a:p>
        </p:txBody>
      </p:sp>
      <p:sp>
        <p:nvSpPr>
          <p:cNvPr id="3" name="Content Placeholder 2"/>
          <p:cNvSpPr>
            <a:spLocks noGrp="1"/>
          </p:cNvSpPr>
          <p:nvPr>
            <p:ph sz="quarter" idx="10"/>
          </p:nvPr>
        </p:nvSpPr>
        <p:spPr/>
        <p:txBody>
          <a:bodyPr/>
          <a:lstStyle/>
          <a:p>
            <a:pPr>
              <a:spcAft>
                <a:spcPts val="600"/>
              </a:spcAft>
            </a:pPr>
            <a:r>
              <a:rPr lang="en-US" sz="2800" dirty="0">
                <a:latin typeface="Arial" panose="020B0604020202020204" pitchFamily="34" charset="0"/>
                <a:cs typeface="Arial" panose="020B0604020202020204" pitchFamily="34" charset="0"/>
              </a:rPr>
              <a:t>Suppose that there’s an inflationary gap, and the country wishes to produce its potential output. Which of these policy initiatives might help it reach this goal?</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initiates policies that encourage private investment spending.</a:t>
            </a:r>
          </a:p>
          <a:p>
            <a:pPr marL="811213" lvl="1">
              <a:spcAft>
                <a:spcPts val="600"/>
              </a:spcAft>
              <a:buFont typeface="+mj-lt"/>
              <a:buAutoNum type="alphaLcParenR"/>
            </a:pPr>
            <a:r>
              <a:rPr lang="en-US" sz="2600" b="1" dirty="0">
                <a:latin typeface="Arial" panose="020B0604020202020204" pitchFamily="34" charset="0"/>
                <a:cs typeface="Arial" panose="020B0604020202020204" pitchFamily="34" charset="0"/>
              </a:rPr>
              <a:t>The government increases taxes on consumers and corporations. (correct answer)</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The government authorizes new spending programs.</a:t>
            </a:r>
          </a:p>
        </p:txBody>
      </p:sp>
    </p:spTree>
    <p:extLst>
      <p:ext uri="{BB962C8B-B14F-4D97-AF65-F5344CB8AC3E}">
        <p14:creationId xmlns:p14="http://schemas.microsoft.com/office/powerpoint/2010/main" val="27670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711900"/>
            <a:ext cx="9996324" cy="995428"/>
          </a:xfrm>
        </p:spPr>
        <p:txBody>
          <a:bodyPr/>
          <a:lstStyle/>
          <a:p>
            <a:r>
              <a:rPr lang="en-US" dirty="0">
                <a:latin typeface="Arial" panose="020B0604020202020204" pitchFamily="34" charset="0"/>
                <a:cs typeface="Arial" panose="020B0604020202020204" pitchFamily="34" charset="0"/>
              </a:rPr>
              <a:t>CAN EXPANSIONARY FISCAL POLICY ACTUALLY WORK?</a:t>
            </a:r>
          </a:p>
        </p:txBody>
      </p:sp>
      <p:sp>
        <p:nvSpPr>
          <p:cNvPr id="3" name="Content Placeholder 2"/>
          <p:cNvSpPr>
            <a:spLocks noGrp="1"/>
          </p:cNvSpPr>
          <p:nvPr>
            <p:ph sz="quarter" idx="10"/>
          </p:nvPr>
        </p:nvSpPr>
        <p:spPr/>
        <p:txBody>
          <a:bodyPr/>
          <a:lstStyle/>
          <a:p>
            <a:pPr>
              <a:spcAft>
                <a:spcPts val="600"/>
              </a:spcAft>
            </a:pPr>
            <a:r>
              <a:rPr lang="en-US" dirty="0">
                <a:latin typeface="Arial" panose="020B0604020202020204" pitchFamily="34" charset="0"/>
                <a:cs typeface="Arial" panose="020B0604020202020204" pitchFamily="34" charset="0"/>
              </a:rPr>
              <a:t>There are critics who argue:</a:t>
            </a:r>
          </a:p>
          <a:p>
            <a:pPr lvl="1" indent="-457200">
              <a:spcAft>
                <a:spcPts val="600"/>
              </a:spcAft>
              <a:buFont typeface="+mj-lt"/>
              <a:buAutoNum type="arabicPeriod"/>
            </a:pPr>
            <a:r>
              <a:rPr lang="en-US" sz="2800" b="1" dirty="0">
                <a:latin typeface="Arial" panose="020B0604020202020204" pitchFamily="34" charset="0"/>
                <a:cs typeface="Arial" panose="020B0604020202020204" pitchFamily="34" charset="0"/>
              </a:rPr>
              <a:t>“Government spending always crowds out private spending.”</a:t>
            </a:r>
          </a:p>
          <a:p>
            <a:pPr lvl="1" indent="-457200">
              <a:spcAft>
                <a:spcPts val="600"/>
              </a:spcAft>
              <a:buFont typeface="+mj-lt"/>
              <a:buAutoNum type="arabicPeriod"/>
            </a:pPr>
            <a:r>
              <a:rPr lang="en-US" sz="2800" b="1" dirty="0">
                <a:latin typeface="Arial" panose="020B0604020202020204" pitchFamily="34" charset="0"/>
                <a:cs typeface="Arial" panose="020B0604020202020204" pitchFamily="34" charset="0"/>
              </a:rPr>
              <a:t>“Government borrowing always crowds out private investment spending.”</a:t>
            </a:r>
          </a:p>
          <a:p>
            <a:pPr lvl="1" indent="-457200">
              <a:spcAft>
                <a:spcPts val="600"/>
              </a:spcAft>
              <a:buFont typeface="+mj-lt"/>
              <a:buAutoNum type="arabicPeriod"/>
            </a:pPr>
            <a:r>
              <a:rPr lang="en-US" sz="2800" b="1" dirty="0">
                <a:latin typeface="Arial" panose="020B0604020202020204" pitchFamily="34" charset="0"/>
                <a:cs typeface="Arial" panose="020B0604020202020204" pitchFamily="34" charset="0"/>
              </a:rPr>
              <a:t>“Government budget deficits reduce private spending.”</a:t>
            </a:r>
          </a:p>
        </p:txBody>
      </p:sp>
    </p:spTree>
    <p:extLst>
      <p:ext uri="{BB962C8B-B14F-4D97-AF65-F5344CB8AC3E}">
        <p14:creationId xmlns:p14="http://schemas.microsoft.com/office/powerpoint/2010/main" val="267385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7B0185FD-7E58-46DA-9140-2920E0677189}"/>
              </a:ext>
            </a:extLst>
          </p:cNvPr>
          <p:cNvSpPr>
            <a:spLocks noGrp="1" noChangeArrowheads="1"/>
          </p:cNvSpPr>
          <p:nvPr>
            <p:ph type="title"/>
          </p:nvPr>
        </p:nvSpPr>
        <p:spPr>
          <a:xfrm>
            <a:off x="400471" y="284751"/>
            <a:ext cx="9052560" cy="1295400"/>
          </a:xfrm>
        </p:spPr>
        <p:txBody>
          <a:bodyPr/>
          <a:lstStyle/>
          <a:p>
            <a:r>
              <a:rPr lang="en-US" altLang="en-US" sz="3600" b="0" dirty="0">
                <a:solidFill>
                  <a:srgbClr val="DA1B2C"/>
                </a:solidFill>
                <a:latin typeface="Arial" panose="020B0604020202020204" pitchFamily="34" charset="0"/>
                <a:cs typeface="Arial" panose="020B0604020202020204" pitchFamily="34" charset="0"/>
              </a:rPr>
              <a:t>The Crowding-Out Effect, Step by Step</a:t>
            </a:r>
          </a:p>
        </p:txBody>
      </p:sp>
      <p:pic>
        <p:nvPicPr>
          <p:cNvPr id="14339" name="Picture 12" descr="Figure_1303">
            <a:extLst>
              <a:ext uri="{FF2B5EF4-FFF2-40B4-BE49-F238E27FC236}">
                <a16:creationId xmlns:a16="http://schemas.microsoft.com/office/drawing/2014/main" id="{C805A6C1-8851-41D5-92EF-5CEBE217AF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0478" y="1752429"/>
            <a:ext cx="9052560" cy="5324232"/>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ACF97-882B-4C59-8128-B1DFB5086455}"/>
              </a:ext>
            </a:extLst>
          </p:cNvPr>
          <p:cNvPicPr>
            <a:picLocks noChangeAspect="1"/>
          </p:cNvPicPr>
          <p:nvPr/>
        </p:nvPicPr>
        <p:blipFill>
          <a:blip r:embed="rId2"/>
          <a:stretch>
            <a:fillRect/>
          </a:stretch>
        </p:blipFill>
        <p:spPr>
          <a:xfrm>
            <a:off x="344557" y="1470991"/>
            <a:ext cx="9144000" cy="5910470"/>
          </a:xfrm>
          <a:prstGeom prst="rect">
            <a:avLst/>
          </a:prstGeom>
        </p:spPr>
      </p:pic>
      <p:sp>
        <p:nvSpPr>
          <p:cNvPr id="5" name="Rectangle 6">
            <a:extLst>
              <a:ext uri="{FF2B5EF4-FFF2-40B4-BE49-F238E27FC236}">
                <a16:creationId xmlns:a16="http://schemas.microsoft.com/office/drawing/2014/main" id="{D8AAFDB8-C964-4E22-A306-D1CDDE2FBD78}"/>
              </a:ext>
            </a:extLst>
          </p:cNvPr>
          <p:cNvSpPr txBox="1">
            <a:spLocks noChangeArrowheads="1"/>
          </p:cNvSpPr>
          <p:nvPr/>
        </p:nvSpPr>
        <p:spPr>
          <a:xfrm>
            <a:off x="390277" y="390939"/>
            <a:ext cx="9052560" cy="1295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altLang="en-US" sz="3600" dirty="0">
                <a:solidFill>
                  <a:srgbClr val="DA1B2C"/>
                </a:solidFill>
                <a:latin typeface="Arial" panose="020B0604020202020204" pitchFamily="34" charset="0"/>
                <a:cs typeface="Arial" panose="020B0604020202020204" pitchFamily="34" charset="0"/>
              </a:rPr>
              <a:t>The Crowding-Out Effect</a:t>
            </a:r>
          </a:p>
        </p:txBody>
      </p:sp>
    </p:spTree>
    <p:extLst>
      <p:ext uri="{BB962C8B-B14F-4D97-AF65-F5344CB8AC3E}">
        <p14:creationId xmlns:p14="http://schemas.microsoft.com/office/powerpoint/2010/main" val="423879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180692"/>
            <a:ext cx="9996324" cy="995428"/>
          </a:xfrm>
        </p:spPr>
        <p:txBody>
          <a:bodyPr/>
          <a:lstStyle/>
          <a:p>
            <a:r>
              <a:rPr lang="en-US" dirty="0">
                <a:latin typeface="Arial" panose="020B0604020202020204" pitchFamily="34" charset="0"/>
                <a:cs typeface="Arial" panose="020B0604020202020204" pitchFamily="34" charset="0"/>
              </a:rPr>
              <a:t>EXAMINING CRITIQUE #1</a:t>
            </a:r>
          </a:p>
        </p:txBody>
      </p:sp>
      <p:sp>
        <p:nvSpPr>
          <p:cNvPr id="3" name="Content Placeholder 2"/>
          <p:cNvSpPr>
            <a:spLocks noGrp="1"/>
          </p:cNvSpPr>
          <p:nvPr>
            <p:ph sz="quarter" idx="10"/>
          </p:nvPr>
        </p:nvSpPr>
        <p:spPr>
          <a:xfrm>
            <a:off x="158145" y="1269413"/>
            <a:ext cx="9537000" cy="5658416"/>
          </a:xfrm>
        </p:spPr>
        <p:txBody>
          <a:bodyPr/>
          <a:lstStyle/>
          <a:p>
            <a:r>
              <a:rPr lang="en-US" b="1" dirty="0">
                <a:latin typeface="Arial" panose="020B0604020202020204" pitchFamily="34" charset="0"/>
                <a:cs typeface="Arial" panose="020B0604020202020204" pitchFamily="34" charset="0"/>
              </a:rPr>
              <a:t>Claim 1: “Government spending always crowds out private spending.”</a:t>
            </a:r>
          </a:p>
          <a:p>
            <a:pPr lvl="1"/>
            <a:r>
              <a:rPr lang="en-US" sz="2800" dirty="0">
                <a:latin typeface="Arial" panose="020B0604020202020204" pitchFamily="34" charset="0"/>
                <a:ea typeface="Century Gothic" charset="0"/>
                <a:cs typeface="Arial" panose="020B0604020202020204" pitchFamily="34" charset="0"/>
              </a:rPr>
              <a:t>The statement is wrong because it </a:t>
            </a:r>
            <a:r>
              <a:rPr lang="en-US" sz="2800" b="1" dirty="0">
                <a:latin typeface="Arial" panose="020B0604020202020204" pitchFamily="34" charset="0"/>
                <a:ea typeface="Century Gothic" charset="0"/>
                <a:cs typeface="Arial" panose="020B0604020202020204" pitchFamily="34" charset="0"/>
              </a:rPr>
              <a:t>assumes a zero-sum game in which the aggregate income earned in the economy is always a fixed sum—which isn’t true. </a:t>
            </a:r>
            <a:r>
              <a:rPr lang="en-US" sz="2800" dirty="0">
                <a:latin typeface="Arial" panose="020B0604020202020204" pitchFamily="34" charset="0"/>
                <a:ea typeface="Century Gothic" charset="0"/>
                <a:cs typeface="Arial" panose="020B0604020202020204" pitchFamily="34" charset="0"/>
              </a:rPr>
              <a:t>It also assumes that resources in the economy are always fully employed—and the only way to increase government spending is at firms’ expense.</a:t>
            </a:r>
            <a:endParaRPr lang="en-US" sz="2800" i="1" dirty="0">
              <a:latin typeface="Arial" panose="020B0604020202020204" pitchFamily="34" charset="0"/>
              <a:ea typeface="Century Gothic" charset="0"/>
              <a:cs typeface="Arial" panose="020B0604020202020204" pitchFamily="34" charset="0"/>
            </a:endParaRPr>
          </a:p>
          <a:p>
            <a:pPr lvl="1"/>
            <a:r>
              <a:rPr lang="en-US" sz="2800" b="1" i="1" dirty="0">
                <a:latin typeface="Arial" panose="020B0604020202020204" pitchFamily="34" charset="0"/>
                <a:cs typeface="Arial" panose="020B0604020202020204" pitchFamily="34" charset="0"/>
              </a:rPr>
              <a:t>You’re squeezed only if the hot tub is full.</a:t>
            </a:r>
          </a:p>
        </p:txBody>
      </p:sp>
    </p:spTree>
    <p:extLst>
      <p:ext uri="{BB962C8B-B14F-4D97-AF65-F5344CB8AC3E}">
        <p14:creationId xmlns:p14="http://schemas.microsoft.com/office/powerpoint/2010/main" val="286366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635"/>
            <a:ext cx="9996324" cy="995428"/>
          </a:xfrm>
        </p:spPr>
        <p:txBody>
          <a:bodyPr/>
          <a:lstStyle/>
          <a:p>
            <a:r>
              <a:rPr lang="en-US" dirty="0">
                <a:latin typeface="Arial" panose="020B0604020202020204" pitchFamily="34" charset="0"/>
                <a:cs typeface="Arial" panose="020B0604020202020204" pitchFamily="34" charset="0"/>
              </a:rPr>
              <a:t>EXAMINING CRITIQUE #2</a:t>
            </a:r>
          </a:p>
        </p:txBody>
      </p:sp>
      <p:sp>
        <p:nvSpPr>
          <p:cNvPr id="3" name="Content Placeholder 2"/>
          <p:cNvSpPr>
            <a:spLocks noGrp="1"/>
          </p:cNvSpPr>
          <p:nvPr>
            <p:ph sz="quarter" idx="10"/>
          </p:nvPr>
        </p:nvSpPr>
        <p:spPr>
          <a:xfrm>
            <a:off x="127107" y="1535727"/>
            <a:ext cx="9804186" cy="5658416"/>
          </a:xfrm>
        </p:spPr>
        <p:txBody>
          <a:bodyPr/>
          <a:lstStyle/>
          <a:p>
            <a:r>
              <a:rPr lang="en-US" b="1" dirty="0">
                <a:latin typeface="Arial" panose="020B0604020202020204" pitchFamily="34" charset="0"/>
                <a:cs typeface="Arial" panose="020B0604020202020204" pitchFamily="34" charset="0"/>
              </a:rPr>
              <a:t>Claim 2: “Government borrowing always crowds out private investment spending.”</a:t>
            </a:r>
          </a:p>
          <a:p>
            <a:r>
              <a:rPr lang="en-US" b="1" dirty="0">
                <a:latin typeface="Arial" panose="020B0604020202020204" pitchFamily="34" charset="0"/>
                <a:cs typeface="Arial" panose="020B0604020202020204" pitchFamily="34" charset="0"/>
              </a:rPr>
              <a:t>This is true only part of the time: It depends upon whether the economy is depressed.</a:t>
            </a:r>
          </a:p>
          <a:p>
            <a:pPr lvl="1">
              <a:spcAft>
                <a:spcPts val="600"/>
              </a:spcAft>
            </a:pPr>
            <a:r>
              <a:rPr lang="en-US" b="1" dirty="0">
                <a:latin typeface="Arial" panose="020B0604020202020204" pitchFamily="34" charset="0"/>
                <a:ea typeface="Century Gothic" charset="0"/>
                <a:cs typeface="Arial" panose="020B0604020202020204" pitchFamily="34" charset="0"/>
              </a:rPr>
              <a:t>If it is, a fiscal expansion will lead to higher incomes, which lead to increased savings.</a:t>
            </a:r>
          </a:p>
          <a:p>
            <a:pPr lvl="1"/>
            <a:r>
              <a:rPr lang="en-US" b="1" dirty="0">
                <a:latin typeface="Arial" panose="020B0604020202020204" pitchFamily="34" charset="0"/>
                <a:ea typeface="Century Gothic" charset="0"/>
                <a:cs typeface="Arial" panose="020B0604020202020204" pitchFamily="34" charset="0"/>
              </a:rPr>
              <a:t>The Recovery Act of 2009 was a case in point: Despite high levels of government borrowing, U.S. interest rates stayed near historic lows.</a:t>
            </a:r>
          </a:p>
        </p:txBody>
      </p:sp>
    </p:spTree>
    <p:extLst>
      <p:ext uri="{BB962C8B-B14F-4D97-AF65-F5344CB8AC3E}">
        <p14:creationId xmlns:p14="http://schemas.microsoft.com/office/powerpoint/2010/main" val="33416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9843"/>
            <a:ext cx="9996324" cy="995428"/>
          </a:xfrm>
        </p:spPr>
        <p:txBody>
          <a:bodyPr/>
          <a:lstStyle/>
          <a:p>
            <a:r>
              <a:rPr lang="en-US" dirty="0">
                <a:latin typeface="Arial" panose="020B0604020202020204" pitchFamily="34" charset="0"/>
                <a:cs typeface="Arial" panose="020B0604020202020204" pitchFamily="34" charset="0"/>
              </a:rPr>
              <a:t>EXAMINING CRITIQUE #3</a:t>
            </a:r>
          </a:p>
        </p:txBody>
      </p:sp>
      <p:sp>
        <p:nvSpPr>
          <p:cNvPr id="3" name="Content Placeholder 2"/>
          <p:cNvSpPr>
            <a:spLocks noGrp="1"/>
          </p:cNvSpPr>
          <p:nvPr>
            <p:ph sz="quarter" idx="10"/>
          </p:nvPr>
        </p:nvSpPr>
        <p:spPr>
          <a:xfrm>
            <a:off x="254214" y="1435271"/>
            <a:ext cx="9804186" cy="5658416"/>
          </a:xfrm>
        </p:spPr>
        <p:txBody>
          <a:bodyPr/>
          <a:lstStyle/>
          <a:p>
            <a:r>
              <a:rPr lang="en-US" b="1" dirty="0">
                <a:latin typeface="Arial" panose="020B0604020202020204" pitchFamily="34" charset="0"/>
                <a:cs typeface="Arial" panose="020B0604020202020204" pitchFamily="34" charset="0"/>
              </a:rPr>
              <a:t>Claim 3: “Government budget deficits reduce private spending.”</a:t>
            </a:r>
          </a:p>
          <a:p>
            <a:pPr lvl="1"/>
            <a:r>
              <a:rPr lang="en-US" b="1" dirty="0">
                <a:latin typeface="Arial" panose="020B0604020202020204" pitchFamily="34" charset="0"/>
                <a:ea typeface="Century Gothic" charset="0"/>
                <a:cs typeface="Arial" panose="020B0604020202020204" pitchFamily="34" charset="0"/>
              </a:rPr>
              <a:t>This is known as </a:t>
            </a:r>
            <a:r>
              <a:rPr lang="en-US" b="1" i="1" dirty="0">
                <a:latin typeface="Arial" panose="020B0604020202020204" pitchFamily="34" charset="0"/>
                <a:ea typeface="Century Gothic" charset="0"/>
                <a:cs typeface="Arial" panose="020B0604020202020204" pitchFamily="34" charset="0"/>
              </a:rPr>
              <a:t>“Ricardian equivalence” </a:t>
            </a:r>
            <a:r>
              <a:rPr lang="en-US" b="1" dirty="0">
                <a:latin typeface="Arial" panose="020B0604020202020204" pitchFamily="34" charset="0"/>
                <a:ea typeface="Century Gothic" charset="0"/>
                <a:cs typeface="Arial" panose="020B0604020202020204" pitchFamily="34" charset="0"/>
              </a:rPr>
              <a:t>(after the nineteenth-century economist David Ricardo).</a:t>
            </a:r>
          </a:p>
          <a:p>
            <a:pPr lvl="1"/>
            <a:r>
              <a:rPr lang="en-US" b="1" dirty="0">
                <a:latin typeface="Arial" panose="020B0604020202020204" pitchFamily="34" charset="0"/>
                <a:ea typeface="Century Gothic" charset="0"/>
                <a:cs typeface="Arial" panose="020B0604020202020204" pitchFamily="34" charset="0"/>
              </a:rPr>
              <a:t>It assumes that consumers, seeing the higher debt levels, will cut their spending today to save for inevitable increases in future tax rates necessary to pay down the debt.</a:t>
            </a:r>
          </a:p>
          <a:p>
            <a:r>
              <a:rPr lang="en-US" b="1" dirty="0">
                <a:latin typeface="Arial" panose="020B0604020202020204" pitchFamily="34" charset="0"/>
                <a:cs typeface="Arial" panose="020B0604020202020204" pitchFamily="34" charset="0"/>
              </a:rPr>
              <a:t>Does this give too much credit to consumers’ foresight and budgeting discipline?  Probably.</a:t>
            </a:r>
          </a:p>
        </p:txBody>
      </p:sp>
    </p:spTree>
    <p:extLst>
      <p:ext uri="{BB962C8B-B14F-4D97-AF65-F5344CB8AC3E}">
        <p14:creationId xmlns:p14="http://schemas.microsoft.com/office/powerpoint/2010/main" val="77344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82978"/>
            <a:ext cx="9996324" cy="995428"/>
          </a:xfrm>
        </p:spPr>
        <p:txBody>
          <a:bodyPr/>
          <a:lstStyle/>
          <a:p>
            <a:r>
              <a:rPr lang="en-US" sz="3200" dirty="0">
                <a:latin typeface="Arial" panose="020B0604020202020204" pitchFamily="34" charset="0"/>
                <a:cs typeface="Arial" panose="020B0604020202020204" pitchFamily="34" charset="0"/>
              </a:rPr>
              <a:t>LEARN BY DOING PRACTICE QUESTION 2</a:t>
            </a:r>
          </a:p>
        </p:txBody>
      </p:sp>
      <p:sp>
        <p:nvSpPr>
          <p:cNvPr id="3" name="Content Placeholder 2"/>
          <p:cNvSpPr>
            <a:spLocks noGrp="1"/>
          </p:cNvSpPr>
          <p:nvPr>
            <p:ph sz="quarter" idx="10"/>
          </p:nvPr>
        </p:nvSpPr>
        <p:spPr>
          <a:xfrm>
            <a:off x="127107" y="1278406"/>
            <a:ext cx="9804186" cy="5963641"/>
          </a:xfrm>
        </p:spPr>
        <p:txBody>
          <a:bodyPr>
            <a:normAutofit/>
          </a:bodyPr>
          <a:lstStyle/>
          <a:p>
            <a:pPr>
              <a:spcAft>
                <a:spcPts val="600"/>
              </a:spcAft>
            </a:pPr>
            <a:r>
              <a:rPr lang="en-US" sz="2800" dirty="0">
                <a:latin typeface="Arial" panose="020B0604020202020204" pitchFamily="34" charset="0"/>
                <a:cs typeface="Arial" panose="020B0604020202020204" pitchFamily="34" charset="0"/>
              </a:rPr>
              <a:t>Contractionary fiscal policy:</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is most helpful for restoring an economy to the potential output level of production when there is a recessionary gap.</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shifts the </a:t>
            </a:r>
            <a:r>
              <a:rPr lang="en-US" sz="2600" i="1" dirty="0">
                <a:latin typeface="Arial" panose="020B0604020202020204" pitchFamily="34" charset="0"/>
                <a:cs typeface="Arial" panose="020B0604020202020204" pitchFamily="34" charset="0"/>
              </a:rPr>
              <a:t>AD </a:t>
            </a:r>
            <a:r>
              <a:rPr lang="en-US" sz="2600" dirty="0">
                <a:latin typeface="Arial" panose="020B0604020202020204" pitchFamily="34" charset="0"/>
                <a:cs typeface="Arial" panose="020B0604020202020204" pitchFamily="34" charset="0"/>
              </a:rPr>
              <a:t>curve to the right, restoring the equilibrium level of output to the potential output level for the economy.</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often causes inflation or an increase in the aggregate price level.</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if effective, shifts </a:t>
            </a:r>
            <a:r>
              <a:rPr lang="en-US" sz="2600" i="1" dirty="0">
                <a:latin typeface="Arial" panose="020B0604020202020204" pitchFamily="34" charset="0"/>
                <a:cs typeface="Arial" panose="020B0604020202020204" pitchFamily="34" charset="0"/>
              </a:rPr>
              <a:t>AD </a:t>
            </a:r>
            <a:r>
              <a:rPr lang="en-US" sz="2600" dirty="0">
                <a:latin typeface="Arial" panose="020B0604020202020204" pitchFamily="34" charset="0"/>
                <a:cs typeface="Arial" panose="020B0604020202020204" pitchFamily="34" charset="0"/>
              </a:rPr>
              <a:t>to the left, resulting in a reduction in the aggregate output and the inflation rate for a given short-run aggregate supply curve (</a:t>
            </a:r>
            <a:r>
              <a:rPr lang="en-US" sz="2600" i="1" dirty="0">
                <a:latin typeface="Arial" panose="020B0604020202020204" pitchFamily="34" charset="0"/>
                <a:cs typeface="Arial" panose="020B0604020202020204" pitchFamily="34" charset="0"/>
              </a:rPr>
              <a:t>SRAS</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55782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LEARN BY DOING PRACTICE QUESTION 2</a:t>
            </a:r>
            <a:br>
              <a:rPr lang="en-US" sz="3200" dirty="0"/>
            </a:br>
            <a:r>
              <a:rPr lang="en-US" sz="3200" dirty="0"/>
              <a:t>(Answer)</a:t>
            </a:r>
          </a:p>
        </p:txBody>
      </p:sp>
      <p:sp>
        <p:nvSpPr>
          <p:cNvPr id="3" name="Content Placeholder 2"/>
          <p:cNvSpPr>
            <a:spLocks noGrp="1"/>
          </p:cNvSpPr>
          <p:nvPr>
            <p:ph sz="quarter" idx="10"/>
          </p:nvPr>
        </p:nvSpPr>
        <p:spPr/>
        <p:txBody>
          <a:bodyPr>
            <a:normAutofit/>
          </a:bodyPr>
          <a:lstStyle/>
          <a:p>
            <a:pPr>
              <a:spcAft>
                <a:spcPts val="600"/>
              </a:spcAft>
            </a:pPr>
            <a:r>
              <a:rPr lang="en-US" sz="2800" dirty="0">
                <a:latin typeface="Arial" panose="020B0604020202020204" pitchFamily="34" charset="0"/>
                <a:cs typeface="Arial" panose="020B0604020202020204" pitchFamily="34" charset="0"/>
              </a:rPr>
              <a:t>Contractionary fiscal policy:</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is most helpful for restoring an economy to the potential output level of production when there is a recessionary gap.</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shifts the </a:t>
            </a:r>
            <a:r>
              <a:rPr lang="en-US" sz="2600" i="1" dirty="0">
                <a:latin typeface="Arial" panose="020B0604020202020204" pitchFamily="34" charset="0"/>
                <a:cs typeface="Arial" panose="020B0604020202020204" pitchFamily="34" charset="0"/>
              </a:rPr>
              <a:t>AD </a:t>
            </a:r>
            <a:r>
              <a:rPr lang="en-US" sz="2600" dirty="0">
                <a:latin typeface="Arial" panose="020B0604020202020204" pitchFamily="34" charset="0"/>
                <a:cs typeface="Arial" panose="020B0604020202020204" pitchFamily="34" charset="0"/>
              </a:rPr>
              <a:t>curve to the right, restoring the equilibrium level of output to the potential output level for the economy.</a:t>
            </a:r>
          </a:p>
          <a:p>
            <a:pPr marL="811213" lvl="1">
              <a:spcAft>
                <a:spcPts val="600"/>
              </a:spcAft>
              <a:buFont typeface="+mj-lt"/>
              <a:buAutoNum type="alphaLcParenR"/>
            </a:pPr>
            <a:r>
              <a:rPr lang="en-US" sz="2600" dirty="0">
                <a:latin typeface="Arial" panose="020B0604020202020204" pitchFamily="34" charset="0"/>
                <a:cs typeface="Arial" panose="020B0604020202020204" pitchFamily="34" charset="0"/>
              </a:rPr>
              <a:t>often causes inflation or an increase in the aggregate price level.</a:t>
            </a:r>
          </a:p>
          <a:p>
            <a:pPr marL="811213" lvl="1">
              <a:spcAft>
                <a:spcPts val="600"/>
              </a:spcAft>
              <a:buFont typeface="+mj-lt"/>
              <a:buAutoNum type="alphaLcParenR"/>
            </a:pPr>
            <a:r>
              <a:rPr lang="en-US" sz="2600" b="1" dirty="0">
                <a:latin typeface="Arial" panose="020B0604020202020204" pitchFamily="34" charset="0"/>
                <a:cs typeface="Arial" panose="020B0604020202020204" pitchFamily="34" charset="0"/>
              </a:rPr>
              <a:t>if effective, shifts </a:t>
            </a:r>
            <a:r>
              <a:rPr lang="en-US" sz="2600" b="1" i="1" dirty="0">
                <a:latin typeface="Arial" panose="020B0604020202020204" pitchFamily="34" charset="0"/>
                <a:cs typeface="Arial" panose="020B0604020202020204" pitchFamily="34" charset="0"/>
              </a:rPr>
              <a:t>AD </a:t>
            </a:r>
            <a:r>
              <a:rPr lang="en-US" sz="2600" b="1" dirty="0">
                <a:latin typeface="Arial" panose="020B0604020202020204" pitchFamily="34" charset="0"/>
                <a:cs typeface="Arial" panose="020B0604020202020204" pitchFamily="34" charset="0"/>
              </a:rPr>
              <a:t>to the left, resulting in a reduction in the aggregate output and the inflation rate for a given short-run aggregate supply curve (</a:t>
            </a:r>
            <a:r>
              <a:rPr lang="en-US" sz="2600" b="1" i="1" dirty="0">
                <a:latin typeface="Arial" panose="020B0604020202020204" pitchFamily="34" charset="0"/>
                <a:cs typeface="Arial" panose="020B0604020202020204" pitchFamily="34" charset="0"/>
              </a:rPr>
              <a:t>SRAS</a:t>
            </a:r>
            <a:r>
              <a:rPr lang="en-US" sz="2600" b="1" dirty="0">
                <a:latin typeface="Arial" panose="020B0604020202020204" pitchFamily="34" charset="0"/>
                <a:cs typeface="Arial" panose="020B0604020202020204" pitchFamily="34" charset="0"/>
              </a:rPr>
              <a:t>). (correct answer)</a:t>
            </a:r>
          </a:p>
        </p:txBody>
      </p:sp>
    </p:spTree>
    <p:extLst>
      <p:ext uri="{BB962C8B-B14F-4D97-AF65-F5344CB8AC3E}">
        <p14:creationId xmlns:p14="http://schemas.microsoft.com/office/powerpoint/2010/main" val="259701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LEARN BY DOING PRACTICE QUESTION </a:t>
            </a:r>
            <a:r>
              <a:rPr lang="en-US" dirty="0">
                <a:latin typeface="Arial" panose="020B0604020202020204" pitchFamily="34" charset="0"/>
                <a:cs typeface="Arial" panose="020B0604020202020204" pitchFamily="34" charset="0"/>
              </a:rPr>
              <a:t>3</a:t>
            </a:r>
          </a:p>
        </p:txBody>
      </p:sp>
      <p:sp>
        <p:nvSpPr>
          <p:cNvPr id="3" name="Content Placeholder 2"/>
          <p:cNvSpPr>
            <a:spLocks noGrp="1"/>
          </p:cNvSpPr>
          <p:nvPr>
            <p:ph sz="quarter" idx="10"/>
          </p:nvPr>
        </p:nvSpPr>
        <p:spPr>
          <a:xfrm>
            <a:off x="117582" y="1933292"/>
            <a:ext cx="9804186" cy="5369716"/>
          </a:xfrm>
        </p:spPr>
        <p:txBody>
          <a:bodyPr>
            <a:normAutofit/>
          </a:bodyPr>
          <a:lstStyle/>
          <a:p>
            <a:r>
              <a:rPr lang="en-US" sz="2800" dirty="0">
                <a:latin typeface="Arial" panose="020B0604020202020204" pitchFamily="34" charset="0"/>
                <a:cs typeface="Arial" panose="020B0604020202020204" pitchFamily="34" charset="0"/>
              </a:rPr>
              <a:t>Holding everything else constant, which of these statements is true?</a:t>
            </a:r>
          </a:p>
          <a:p>
            <a:pPr marL="811213" lvl="1">
              <a:spcAft>
                <a:spcPts val="600"/>
              </a:spcAft>
              <a:buFont typeface="+mj-lt"/>
              <a:buAutoNum type="alphaLcParenR"/>
            </a:pPr>
            <a:r>
              <a:rPr lang="en-US" sz="2600" dirty="0"/>
              <a:t>An economy can eliminate an inflationary gap by increasing government spending.</a:t>
            </a:r>
          </a:p>
          <a:p>
            <a:pPr marL="811213" lvl="1">
              <a:spcAft>
                <a:spcPts val="600"/>
              </a:spcAft>
              <a:buFont typeface="+mj-lt"/>
              <a:buAutoNum type="alphaLcParenR"/>
            </a:pPr>
            <a:r>
              <a:rPr lang="en-US" sz="2600" dirty="0"/>
              <a:t>Expansionary fiscal policy refers to an increase in taxes.</a:t>
            </a:r>
          </a:p>
          <a:p>
            <a:pPr marL="811213" lvl="1">
              <a:spcAft>
                <a:spcPts val="600"/>
              </a:spcAft>
              <a:buFont typeface="+mj-lt"/>
              <a:buAutoNum type="alphaLcParenR"/>
            </a:pPr>
            <a:r>
              <a:rPr lang="en-US" sz="2600" dirty="0"/>
              <a:t>When potential output is greater than actual aggregate output, the economy faces a recessionary gap.</a:t>
            </a:r>
          </a:p>
          <a:p>
            <a:pPr marL="811213" lvl="1">
              <a:spcAft>
                <a:spcPts val="600"/>
              </a:spcAft>
              <a:buFont typeface="+mj-lt"/>
              <a:buAutoNum type="alphaLcParenR"/>
            </a:pPr>
            <a:r>
              <a:rPr lang="en-US" sz="2600" dirty="0"/>
              <a:t>When </a:t>
            </a:r>
            <a:r>
              <a:rPr lang="en-US" sz="2600" i="1" dirty="0"/>
              <a:t>SRAS </a:t>
            </a:r>
            <a:r>
              <a:rPr lang="en-US" sz="2600" dirty="0"/>
              <a:t>intersects </a:t>
            </a:r>
            <a:r>
              <a:rPr lang="en-US" sz="2600" i="1" dirty="0"/>
              <a:t>AD </a:t>
            </a:r>
            <a:r>
              <a:rPr lang="en-US" sz="2600" dirty="0"/>
              <a:t>to the right of the long-run aggregate supply (</a:t>
            </a:r>
            <a:r>
              <a:rPr lang="en-US" sz="2600" i="1" dirty="0"/>
              <a:t>LRAS</a:t>
            </a:r>
            <a:r>
              <a:rPr lang="en-US" sz="2600" dirty="0"/>
              <a:t>) curve, the economy faces a recessionary gap.</a:t>
            </a:r>
          </a:p>
        </p:txBody>
      </p:sp>
    </p:spTree>
    <p:extLst>
      <p:ext uri="{BB962C8B-B14F-4D97-AF65-F5344CB8AC3E}">
        <p14:creationId xmlns:p14="http://schemas.microsoft.com/office/powerpoint/2010/main" val="154745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orizontal bar graph shows the government spending and tax revenues for four different countries.&#10;The horizontal axis shows percentages ranging from 0 to 60 percent in increments of 10 percent. The vertical axis lists four countries. Two horizontal bars extend from each country representing Government spending and Government tax revenue. The data presented on the graph reads as follows:&#10;• United States: Government spending, 38.5 percent; Government tax revenue, 33.0 percent.&#10;• Japan: Government spending, 44.0 percent; Government tax revenue, 36.2 percent.&#10;• Canada: Government spending, 41.5 percent; Government tax revenue, 40.8 percent.&#10;• France: Government spending, 58.5 percent; Government tax revenue, 53.6 percent.&#10;A note below the graph reads, Government spending, tax revenue (percent of G D P) on x-axis.">
            <a:extLst>
              <a:ext uri="{FF2B5EF4-FFF2-40B4-BE49-F238E27FC236}">
                <a16:creationId xmlns:a16="http://schemas.microsoft.com/office/drawing/2014/main" id="{D915C20D-0732-0F85-0B6A-275C0DC3B9E7}"/>
              </a:ext>
            </a:extLst>
          </p:cNvPr>
          <p:cNvPicPr>
            <a:picLocks noChangeAspect="1"/>
          </p:cNvPicPr>
          <p:nvPr/>
        </p:nvPicPr>
        <p:blipFill>
          <a:blip r:embed="rId2"/>
          <a:stretch>
            <a:fillRect/>
          </a:stretch>
        </p:blipFill>
        <p:spPr>
          <a:xfrm>
            <a:off x="1034280" y="2181331"/>
            <a:ext cx="8516120" cy="4642802"/>
          </a:xfrm>
          <a:prstGeom prst="rect">
            <a:avLst/>
          </a:prstGeom>
        </p:spPr>
      </p:pic>
      <p:sp>
        <p:nvSpPr>
          <p:cNvPr id="3" name="Title 1">
            <a:extLst>
              <a:ext uri="{FF2B5EF4-FFF2-40B4-BE49-F238E27FC236}">
                <a16:creationId xmlns:a16="http://schemas.microsoft.com/office/drawing/2014/main" id="{C8C1F77E-C34B-B82B-486C-DA3FE9A108ED}"/>
              </a:ext>
            </a:extLst>
          </p:cNvPr>
          <p:cNvSpPr txBox="1">
            <a:spLocks/>
          </p:cNvSpPr>
          <p:nvPr/>
        </p:nvSpPr>
        <p:spPr>
          <a:xfrm>
            <a:off x="40563" y="300881"/>
            <a:ext cx="9996324" cy="98711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624"/>
              </a:spcBef>
              <a:spcAft>
                <a:spcPts val="0"/>
              </a:spcAft>
              <a:buClr>
                <a:schemeClr val="lt1"/>
              </a:buClr>
              <a:buFont typeface="Helvetica Neue"/>
              <a:buNone/>
              <a:defRPr sz="3600" b="0" i="0" u="none" strike="noStrike" cap="none">
                <a:solidFill>
                  <a:srgbClr val="002060"/>
                </a:solidFill>
                <a:latin typeface="Arial" pitchFamily="34" charset="0"/>
                <a:ea typeface="Helvetica Neue"/>
                <a:cs typeface="Arial" pitchFamily="34" charset="0"/>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ctr" defTabSz="914400" rtl="0" eaLnBrk="1" fontAlgn="auto" latinLnBrk="0" hangingPunct="1">
              <a:lnSpc>
                <a:spcPct val="100000"/>
              </a:lnSpc>
              <a:spcBef>
                <a:spcPts val="624"/>
              </a:spcBef>
              <a:spcAft>
                <a:spcPts val="0"/>
              </a:spcAft>
              <a:buClr>
                <a:srgbClr val="FFFFFF"/>
              </a:buClr>
              <a:buSzTx/>
              <a:buFont typeface="Helvetica Neue"/>
              <a:buNone/>
              <a:tabLst/>
              <a:defRPr/>
            </a:pPr>
            <a:r>
              <a:rPr lang="en-US" dirty="0">
                <a:solidFill>
                  <a:srgbClr val="DA1B2C"/>
                </a:solidFill>
              </a:rPr>
              <a:t>FISCAL POLICY: THE BASICS</a:t>
            </a:r>
          </a:p>
        </p:txBody>
      </p:sp>
      <p:sp>
        <p:nvSpPr>
          <p:cNvPr id="5" name="TextBox 4">
            <a:extLst>
              <a:ext uri="{FF2B5EF4-FFF2-40B4-BE49-F238E27FC236}">
                <a16:creationId xmlns:a16="http://schemas.microsoft.com/office/drawing/2014/main" id="{2DBA2847-E935-981E-51A6-BA6DB2ED0F1C}"/>
              </a:ext>
            </a:extLst>
          </p:cNvPr>
          <p:cNvSpPr txBox="1"/>
          <p:nvPr/>
        </p:nvSpPr>
        <p:spPr>
          <a:xfrm>
            <a:off x="1034280" y="1287996"/>
            <a:ext cx="7906520" cy="707886"/>
          </a:xfrm>
          <a:prstGeom prst="rect">
            <a:avLst/>
          </a:prstGeom>
          <a:noFill/>
        </p:spPr>
        <p:txBody>
          <a:bodyPr wrap="square">
            <a:spAutoFit/>
          </a:bodyPr>
          <a:lstStyle/>
          <a:p>
            <a:r>
              <a:rPr lang="en-US" sz="2000" dirty="0"/>
              <a:t>Government spending and tax revenue for selected high-income countries in 2022</a:t>
            </a:r>
          </a:p>
        </p:txBody>
      </p:sp>
    </p:spTree>
    <p:extLst>
      <p:ext uri="{BB962C8B-B14F-4D97-AF65-F5344CB8AC3E}">
        <p14:creationId xmlns:p14="http://schemas.microsoft.com/office/powerpoint/2010/main" val="1916099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507809"/>
            <a:ext cx="9996324" cy="995428"/>
          </a:xfrm>
        </p:spPr>
        <p:txBody>
          <a:bodyPr>
            <a:noAutofit/>
          </a:bodyPr>
          <a:lstStyle/>
          <a:p>
            <a:r>
              <a:rPr lang="en-US" sz="3200" dirty="0">
                <a:latin typeface="Arial" panose="020B0604020202020204" pitchFamily="34" charset="0"/>
                <a:cs typeface="Arial" panose="020B0604020202020204" pitchFamily="34" charset="0"/>
              </a:rPr>
              <a:t>LEARN BY DOING PRACTICE QUESTION 3</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p:txBody>
          <a:bodyPr>
            <a:normAutofit/>
          </a:bodyPr>
          <a:lstStyle/>
          <a:p>
            <a:pPr>
              <a:spcAft>
                <a:spcPts val="600"/>
              </a:spcAft>
            </a:pPr>
            <a:r>
              <a:rPr lang="en-US" sz="2800" dirty="0">
                <a:latin typeface="Arial" panose="020B0604020202020204" pitchFamily="34" charset="0"/>
                <a:cs typeface="Arial" panose="020B0604020202020204" pitchFamily="34" charset="0"/>
              </a:rPr>
              <a:t>Holding everything else constant, which of these statements is true?</a:t>
            </a:r>
          </a:p>
          <a:p>
            <a:pPr marL="811213" lvl="1">
              <a:spcAft>
                <a:spcPts val="600"/>
              </a:spcAft>
              <a:buFont typeface="+mj-lt"/>
              <a:buAutoNum type="alphaLcParenR"/>
            </a:pPr>
            <a:r>
              <a:rPr lang="en-US" sz="2600" dirty="0"/>
              <a:t>An economy can eliminate an inflationary gap by increasing government spending.</a:t>
            </a:r>
          </a:p>
          <a:p>
            <a:pPr marL="811213" lvl="1">
              <a:spcAft>
                <a:spcPts val="600"/>
              </a:spcAft>
              <a:buFont typeface="+mj-lt"/>
              <a:buAutoNum type="alphaLcParenR"/>
            </a:pPr>
            <a:r>
              <a:rPr lang="en-US" sz="2600" dirty="0"/>
              <a:t>Expansionary fiscal policy refers to an increase in taxes.</a:t>
            </a:r>
          </a:p>
          <a:p>
            <a:pPr marL="811213" lvl="1">
              <a:spcAft>
                <a:spcPts val="600"/>
              </a:spcAft>
              <a:buFont typeface="+mj-lt"/>
              <a:buAutoNum type="alphaLcParenR"/>
            </a:pPr>
            <a:r>
              <a:rPr lang="en-US" sz="2600" b="1" dirty="0"/>
              <a:t>When potential output is greater than actual aggregate output, the economy faces a recessionary gap (correct answer).</a:t>
            </a:r>
          </a:p>
          <a:p>
            <a:pPr marL="811213" lvl="1">
              <a:spcAft>
                <a:spcPts val="600"/>
              </a:spcAft>
              <a:buFont typeface="+mj-lt"/>
              <a:buAutoNum type="alphaLcParenR"/>
            </a:pPr>
            <a:r>
              <a:rPr lang="en-US" sz="2600" dirty="0"/>
              <a:t>When </a:t>
            </a:r>
            <a:r>
              <a:rPr lang="en-US" sz="2600" i="1" dirty="0"/>
              <a:t>SRAS </a:t>
            </a:r>
            <a:r>
              <a:rPr lang="en-US" sz="2600" dirty="0"/>
              <a:t>intersects </a:t>
            </a:r>
            <a:r>
              <a:rPr lang="en-US" sz="2600" i="1" dirty="0"/>
              <a:t>AD </a:t>
            </a:r>
            <a:r>
              <a:rPr lang="en-US" sz="2600" dirty="0"/>
              <a:t>to the right of the long-run aggregate supply (</a:t>
            </a:r>
            <a:r>
              <a:rPr lang="en-US" sz="2600" i="1" dirty="0"/>
              <a:t>LRAS</a:t>
            </a:r>
            <a:r>
              <a:rPr lang="en-US" sz="2600" dirty="0"/>
              <a:t>) curve, the economy faces a recessionary gap.</a:t>
            </a:r>
          </a:p>
        </p:txBody>
      </p:sp>
    </p:spTree>
    <p:extLst>
      <p:ext uri="{BB962C8B-B14F-4D97-AF65-F5344CB8AC3E}">
        <p14:creationId xmlns:p14="http://schemas.microsoft.com/office/powerpoint/2010/main" val="26428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AD8E8D-F706-4B3D-BB93-B48D7F6DCF5C}"/>
              </a:ext>
            </a:extLst>
          </p:cNvPr>
          <p:cNvPicPr>
            <a:picLocks noChangeAspect="1"/>
          </p:cNvPicPr>
          <p:nvPr/>
        </p:nvPicPr>
        <p:blipFill>
          <a:blip r:embed="rId2"/>
          <a:stretch>
            <a:fillRect/>
          </a:stretch>
        </p:blipFill>
        <p:spPr>
          <a:xfrm>
            <a:off x="245166" y="1285510"/>
            <a:ext cx="9329530" cy="6003186"/>
          </a:xfrm>
          <a:prstGeom prst="rect">
            <a:avLst/>
          </a:prstGeom>
        </p:spPr>
      </p:pic>
      <p:sp>
        <p:nvSpPr>
          <p:cNvPr id="5" name="TextBox 4">
            <a:extLst>
              <a:ext uri="{FF2B5EF4-FFF2-40B4-BE49-F238E27FC236}">
                <a16:creationId xmlns:a16="http://schemas.microsoft.com/office/drawing/2014/main" id="{27ED4635-E43B-427F-B334-352CB5AD20DD}"/>
              </a:ext>
            </a:extLst>
          </p:cNvPr>
          <p:cNvSpPr txBox="1"/>
          <p:nvPr/>
        </p:nvSpPr>
        <p:spPr>
          <a:xfrm>
            <a:off x="629478" y="195590"/>
            <a:ext cx="8799443" cy="954107"/>
          </a:xfrm>
          <a:prstGeom prst="rect">
            <a:avLst/>
          </a:prstGeom>
          <a:noFill/>
        </p:spPr>
        <p:txBody>
          <a:bodyPr wrap="square">
            <a:spAutoFit/>
          </a:bodyPr>
          <a:lstStyle/>
          <a:p>
            <a:pPr algn="ctr"/>
            <a:r>
              <a:rPr lang="en-US" sz="2800" dirty="0">
                <a:solidFill>
                  <a:srgbClr val="DA1B2C"/>
                </a:solidFill>
                <a:latin typeface="Arial" panose="020B0604020202020204" pitchFamily="34" charset="0"/>
                <a:cs typeface="Arial" panose="020B0604020202020204" pitchFamily="34" charset="0"/>
                <a:sym typeface="Helvetica Neue"/>
              </a:rPr>
              <a:t>Pros and Cons of Using Expansionary and Contractionary Fiscal Policy</a:t>
            </a:r>
          </a:p>
        </p:txBody>
      </p:sp>
    </p:spTree>
    <p:extLst>
      <p:ext uri="{BB962C8B-B14F-4D97-AF65-F5344CB8AC3E}">
        <p14:creationId xmlns:p14="http://schemas.microsoft.com/office/powerpoint/2010/main" val="1666946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485"/>
            <a:ext cx="9996324" cy="1094971"/>
          </a:xfrm>
        </p:spPr>
        <p:txBody>
          <a:bodyPr/>
          <a:lstStyle/>
          <a:p>
            <a:r>
              <a:rPr lang="en-US" dirty="0">
                <a:latin typeface="Arial" panose="020B0604020202020204" pitchFamily="34" charset="0"/>
                <a:cs typeface="Arial" panose="020B0604020202020204" pitchFamily="34" charset="0"/>
              </a:rPr>
              <a:t>A CAUTIONARY NOTE: LAGS IN FISCAL POLICY</a:t>
            </a:r>
          </a:p>
        </p:txBody>
      </p:sp>
      <p:sp>
        <p:nvSpPr>
          <p:cNvPr id="3" name="Content Placeholder 2"/>
          <p:cNvSpPr>
            <a:spLocks noGrp="1"/>
          </p:cNvSpPr>
          <p:nvPr>
            <p:ph sz="quarter" idx="10"/>
          </p:nvPr>
        </p:nvSpPr>
        <p:spPr/>
        <p:txBody>
          <a:bodyPr/>
          <a:lstStyle/>
          <a:p>
            <a:pPr>
              <a:spcAft>
                <a:spcPts val="600"/>
              </a:spcAft>
            </a:pPr>
            <a:r>
              <a:rPr lang="en-US" dirty="0">
                <a:latin typeface="Arial" panose="020B0604020202020204" pitchFamily="34" charset="0"/>
                <a:cs typeface="Arial" panose="020B0604020202020204" pitchFamily="34" charset="0"/>
              </a:rPr>
              <a:t>In the case of fiscal policy, there is an important reason for caution: There are significant </a:t>
            </a:r>
            <a:r>
              <a:rPr lang="en-US" b="1" i="1" dirty="0">
                <a:latin typeface="Arial" panose="020B0604020202020204" pitchFamily="34" charset="0"/>
                <a:cs typeface="Arial" panose="020B0604020202020204" pitchFamily="34" charset="0"/>
              </a:rPr>
              <a:t>lags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its use.</a:t>
            </a:r>
          </a:p>
          <a:p>
            <a:pPr lvl="1">
              <a:spcAft>
                <a:spcPts val="600"/>
              </a:spcAft>
            </a:pPr>
            <a:r>
              <a:rPr lang="en-US" sz="2800" b="1" dirty="0">
                <a:latin typeface="Arial" panose="020B0604020202020204" pitchFamily="34" charset="0"/>
                <a:ea typeface="Century Gothic" charset="0"/>
                <a:cs typeface="Arial" panose="020B0604020202020204" pitchFamily="34" charset="0"/>
              </a:rPr>
              <a:t>It takes time to:</a:t>
            </a:r>
          </a:p>
          <a:p>
            <a:pPr marL="1381125" lvl="2" indent="-466725">
              <a:spcAft>
                <a:spcPts val="600"/>
              </a:spcAft>
              <a:buFont typeface="+mj-lt"/>
              <a:buAutoNum type="arabicPeriod"/>
            </a:pPr>
            <a:r>
              <a:rPr lang="en-US" sz="2800" b="1" dirty="0">
                <a:latin typeface="Arial" panose="020B0604020202020204" pitchFamily="34" charset="0"/>
                <a:ea typeface="Century Gothic" charset="0"/>
                <a:cs typeface="Arial" panose="020B0604020202020204" pitchFamily="34" charset="0"/>
              </a:rPr>
              <a:t>realize the recessionary or inflationary gap by collecting and analyzing economic data.</a:t>
            </a:r>
          </a:p>
          <a:p>
            <a:pPr marL="1381125" lvl="2" indent="-466725">
              <a:spcAft>
                <a:spcPts val="600"/>
              </a:spcAft>
              <a:buFont typeface="+mj-lt"/>
              <a:buAutoNum type="arabicPeriod"/>
            </a:pPr>
            <a:r>
              <a:rPr lang="en-US" sz="2800" b="1" dirty="0">
                <a:latin typeface="Arial" panose="020B0604020202020204" pitchFamily="34" charset="0"/>
                <a:ea typeface="Century Gothic" charset="0"/>
                <a:cs typeface="Arial" panose="020B0604020202020204" pitchFamily="34" charset="0"/>
              </a:rPr>
              <a:t>develop a plan.</a:t>
            </a:r>
          </a:p>
          <a:p>
            <a:pPr marL="1381125" lvl="2" indent="-466725">
              <a:spcAft>
                <a:spcPts val="600"/>
              </a:spcAft>
              <a:buFont typeface="+mj-lt"/>
              <a:buAutoNum type="arabicPeriod"/>
            </a:pPr>
            <a:r>
              <a:rPr lang="en-US" sz="2800" b="1" dirty="0">
                <a:latin typeface="Arial" panose="020B0604020202020204" pitchFamily="34" charset="0"/>
                <a:ea typeface="Century Gothic" charset="0"/>
                <a:cs typeface="Arial" panose="020B0604020202020204" pitchFamily="34" charset="0"/>
              </a:rPr>
              <a:t>implement the action plan (spending the money).</a:t>
            </a:r>
          </a:p>
        </p:txBody>
      </p:sp>
    </p:spTree>
    <p:extLst>
      <p:ext uri="{BB962C8B-B14F-4D97-AF65-F5344CB8AC3E}">
        <p14:creationId xmlns:p14="http://schemas.microsoft.com/office/powerpoint/2010/main" val="3361676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F3DC0EC-0C8D-49F8-BC3F-5A88F300C424}"/>
              </a:ext>
            </a:extLst>
          </p:cNvPr>
          <p:cNvSpPr>
            <a:spLocks noGrp="1" noChangeArrowheads="1"/>
          </p:cNvSpPr>
          <p:nvPr>
            <p:ph type="title"/>
          </p:nvPr>
        </p:nvSpPr>
        <p:spPr>
          <a:xfrm>
            <a:off x="408623" y="1668462"/>
            <a:ext cx="9052560" cy="644367"/>
          </a:xfrm>
        </p:spPr>
        <p:txBody>
          <a:bodyPr/>
          <a:lstStyle/>
          <a:p>
            <a:pPr defTabSz="461963">
              <a:spcBef>
                <a:spcPct val="0"/>
              </a:spcBef>
            </a:pPr>
            <a:r>
              <a:rPr lang="en-US" altLang="en-US" sz="3600" b="0" dirty="0">
                <a:solidFill>
                  <a:srgbClr val="DA1B2C"/>
                </a:solidFill>
                <a:latin typeface="Arial" panose="020B0604020202020204" pitchFamily="34" charset="0"/>
                <a:cs typeface="Arial" panose="020B0604020202020204" pitchFamily="34" charset="0"/>
                <a:sym typeface="Arial"/>
              </a:rPr>
              <a:t>Inside and Outside Lags</a:t>
            </a:r>
          </a:p>
        </p:txBody>
      </p:sp>
      <p:sp>
        <p:nvSpPr>
          <p:cNvPr id="55299" name="Content Placeholder 2">
            <a:extLst>
              <a:ext uri="{FF2B5EF4-FFF2-40B4-BE49-F238E27FC236}">
                <a16:creationId xmlns:a16="http://schemas.microsoft.com/office/drawing/2014/main" id="{255DDD4E-F9AC-409E-B914-3D7A06883CC4}"/>
              </a:ext>
            </a:extLst>
          </p:cNvPr>
          <p:cNvSpPr>
            <a:spLocks noGrp="1"/>
          </p:cNvSpPr>
          <p:nvPr>
            <p:ph idx="1"/>
          </p:nvPr>
        </p:nvSpPr>
        <p:spPr>
          <a:xfrm>
            <a:off x="499427" y="2370455"/>
            <a:ext cx="8712042" cy="5058887"/>
          </a:xfrm>
        </p:spPr>
        <p:txBody>
          <a:bodyPr/>
          <a:lstStyle/>
          <a:p>
            <a:pPr marL="634365" indent="-571500" defTabSz="508159">
              <a:buClr>
                <a:schemeClr val="tx1"/>
              </a:buClr>
              <a:buSzPct val="120000"/>
              <a:buFont typeface="Wingdings" panose="05000000000000000000" pitchFamily="2" charset="2"/>
              <a:buChar char="§"/>
              <a:defRPr/>
            </a:pPr>
            <a:r>
              <a:rPr lang="en-US" sz="2400" b="1" dirty="0">
                <a:solidFill>
                  <a:schemeClr val="tx1"/>
                </a:solidFill>
              </a:rPr>
              <a:t>Inside Lags  - The time it takes to formulate a policy. We can break this down into the:</a:t>
            </a:r>
          </a:p>
          <a:p>
            <a:pPr marL="958709" lvl="1" indent="-457200" defTabSz="508159">
              <a:buClr>
                <a:schemeClr val="tx1"/>
              </a:buClr>
              <a:buSzPct val="90000"/>
              <a:buFont typeface="Wingdings" panose="05000000000000000000" pitchFamily="2" charset="2"/>
              <a:buChar char="§"/>
              <a:defRPr/>
            </a:pPr>
            <a:r>
              <a:rPr lang="en-US" sz="2400" b="1" dirty="0">
                <a:solidFill>
                  <a:schemeClr val="tx1"/>
                </a:solidFill>
              </a:rPr>
              <a:t> </a:t>
            </a:r>
            <a:r>
              <a:rPr lang="en-CA" sz="2400" dirty="0">
                <a:solidFill>
                  <a:schemeClr val="tx1"/>
                </a:solidFill>
              </a:rPr>
              <a:t>Recognition lag—the time it takes to figure out that fiscal 	policy action is needed.</a:t>
            </a:r>
          </a:p>
          <a:p>
            <a:pPr marL="958709" lvl="1" indent="-457200" defTabSz="508159">
              <a:buClr>
                <a:schemeClr val="tx1"/>
              </a:buClr>
              <a:buSzPct val="90000"/>
              <a:buFont typeface="Wingdings" panose="05000000000000000000" pitchFamily="2" charset="2"/>
              <a:buChar char="§"/>
              <a:defRPr/>
            </a:pPr>
            <a:r>
              <a:rPr lang="en-CA" sz="2400" dirty="0">
                <a:solidFill>
                  <a:schemeClr val="tx1"/>
                </a:solidFill>
              </a:rPr>
              <a:t>Law-making lag—the time it takes Congress to pass the laws needed to change taxes or spending.</a:t>
            </a:r>
          </a:p>
          <a:p>
            <a:pPr marL="958709" lvl="1" indent="-457200" defTabSz="508159">
              <a:buClr>
                <a:schemeClr val="tx1"/>
              </a:buClr>
              <a:buSzPct val="120000"/>
              <a:buFont typeface="Wingdings" panose="05000000000000000000" pitchFamily="2" charset="2"/>
              <a:buChar char="§"/>
              <a:defRPr/>
            </a:pPr>
            <a:endParaRPr lang="en-US" sz="2400" b="1" dirty="0">
              <a:solidFill>
                <a:schemeClr val="tx1"/>
              </a:solidFill>
            </a:endParaRPr>
          </a:p>
          <a:p>
            <a:pPr marL="571500" indent="-571500" eaLnBrk="1" hangingPunct="1">
              <a:buFont typeface="Wingdings" panose="05000000000000000000" pitchFamily="2" charset="2"/>
              <a:buChar char="§"/>
              <a:defRPr/>
            </a:pPr>
            <a:r>
              <a:rPr lang="en-US" sz="2400" b="1" dirty="0">
                <a:solidFill>
                  <a:schemeClr val="tx1"/>
                </a:solidFill>
              </a:rPr>
              <a:t> Outside lags (Effect or Operational lag) - The time it takes for the policy to actually work.</a:t>
            </a:r>
            <a:r>
              <a:rPr lang="en-CA" sz="2400" dirty="0">
                <a:solidFill>
                  <a:schemeClr val="tx1"/>
                </a:solidFill>
              </a:rPr>
              <a:t> </a:t>
            </a:r>
          </a:p>
          <a:p>
            <a:pPr lvl="1" eaLnBrk="1" hangingPunct="1">
              <a:buSzPct val="90000"/>
              <a:buFont typeface="Wingdings" panose="05000000000000000000" pitchFamily="2" charset="2"/>
              <a:buChar char="§"/>
              <a:defRPr/>
            </a:pPr>
            <a:r>
              <a:rPr lang="en-CA" sz="2400" dirty="0">
                <a:solidFill>
                  <a:schemeClr val="tx1"/>
                </a:solidFill>
              </a:rPr>
              <a:t>Impact lag—the time it takes from passing a tax or spending change to its effect on real GDP being felt</a:t>
            </a:r>
            <a:endParaRPr lang="en-US" sz="2400" b="1" dirty="0">
              <a:solidFill>
                <a:schemeClr val="tx1"/>
              </a:solidFill>
            </a:endParaRPr>
          </a:p>
          <a:p>
            <a:pPr eaLnBrk="1" hangingPunct="1">
              <a:buFontTx/>
              <a:buBlip>
                <a:blip r:embed="rId2"/>
              </a:buBlip>
              <a:defRPr/>
            </a:pPr>
            <a:endParaRPr lang="en-US" dirty="0">
              <a:solidFill>
                <a:schemeClr val="tx1"/>
              </a:solidFill>
            </a:endParaRPr>
          </a:p>
        </p:txBody>
      </p:sp>
      <p:sp>
        <p:nvSpPr>
          <p:cNvPr id="69636" name="Rectangle 6">
            <a:extLst>
              <a:ext uri="{FF2B5EF4-FFF2-40B4-BE49-F238E27FC236}">
                <a16:creationId xmlns:a16="http://schemas.microsoft.com/office/drawing/2014/main" id="{AD8992C1-A760-489D-95E9-5E58825632D6}"/>
              </a:ext>
            </a:extLst>
          </p:cNvPr>
          <p:cNvSpPr>
            <a:spLocks noChangeArrowheads="1"/>
          </p:cNvSpPr>
          <p:nvPr/>
        </p:nvSpPr>
        <p:spPr bwMode="auto">
          <a:xfrm>
            <a:off x="213043" y="114301"/>
            <a:ext cx="9845358"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61963">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defTabSz="461963">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defTabSz="461963">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defTabSz="461963">
              <a:spcBef>
                <a:spcPct val="20000"/>
              </a:spcBef>
              <a:buBlip>
                <a:blip r:embed="rId2"/>
              </a:buBlip>
              <a:defRPr sz="2000">
                <a:solidFill>
                  <a:schemeClr val="tx1"/>
                </a:solidFill>
                <a:latin typeface="Arial" panose="020B0604020202020204" pitchFamily="34" charset="0"/>
                <a:cs typeface="Arial" panose="020B0604020202020204" pitchFamily="34" charset="0"/>
              </a:defRPr>
            </a:lvl4pPr>
            <a:lvl5pPr marL="2057400" indent="-228600" defTabSz="461963">
              <a:spcBef>
                <a:spcPct val="20000"/>
              </a:spcBef>
              <a:buBlip>
                <a:blip r:embed="rId2"/>
              </a:buBlip>
              <a:defRPr sz="2000">
                <a:solidFill>
                  <a:schemeClr val="tx1"/>
                </a:solidFill>
                <a:latin typeface="Arial" panose="020B0604020202020204" pitchFamily="34" charset="0"/>
                <a:cs typeface="Arial" panose="020B0604020202020204" pitchFamily="34" charset="0"/>
              </a:defRPr>
            </a:lvl5pPr>
            <a:lvl6pPr marL="2514600" indent="-228600" defTabSz="461963" eaLnBrk="0" fontAlgn="base" hangingPunct="0">
              <a:spcBef>
                <a:spcPct val="20000"/>
              </a:spcBef>
              <a:spcAft>
                <a:spcPct val="0"/>
              </a:spcAft>
              <a:buBlip>
                <a:blip r:embed="rId2"/>
              </a:buBlip>
              <a:defRPr sz="2000">
                <a:solidFill>
                  <a:schemeClr val="tx1"/>
                </a:solidFill>
                <a:latin typeface="Arial" panose="020B0604020202020204" pitchFamily="34" charset="0"/>
                <a:cs typeface="Arial" panose="020B0604020202020204" pitchFamily="34" charset="0"/>
              </a:defRPr>
            </a:lvl6pPr>
            <a:lvl7pPr marL="2971800" indent="-228600" defTabSz="461963" eaLnBrk="0" fontAlgn="base" hangingPunct="0">
              <a:spcBef>
                <a:spcPct val="20000"/>
              </a:spcBef>
              <a:spcAft>
                <a:spcPct val="0"/>
              </a:spcAft>
              <a:buBlip>
                <a:blip r:embed="rId2"/>
              </a:buBlip>
              <a:defRPr sz="2000">
                <a:solidFill>
                  <a:schemeClr val="tx1"/>
                </a:solidFill>
                <a:latin typeface="Arial" panose="020B0604020202020204" pitchFamily="34" charset="0"/>
                <a:cs typeface="Arial" panose="020B0604020202020204" pitchFamily="34" charset="0"/>
              </a:defRPr>
            </a:lvl7pPr>
            <a:lvl8pPr marL="3429000" indent="-228600" defTabSz="461963" eaLnBrk="0" fontAlgn="base" hangingPunct="0">
              <a:spcBef>
                <a:spcPct val="20000"/>
              </a:spcBef>
              <a:spcAft>
                <a:spcPct val="0"/>
              </a:spcAft>
              <a:buBlip>
                <a:blip r:embed="rId2"/>
              </a:buBlip>
              <a:defRPr sz="2000">
                <a:solidFill>
                  <a:schemeClr val="tx1"/>
                </a:solidFill>
                <a:latin typeface="Arial" panose="020B0604020202020204" pitchFamily="34" charset="0"/>
                <a:cs typeface="Arial" panose="020B0604020202020204" pitchFamily="34" charset="0"/>
              </a:defRPr>
            </a:lvl8pPr>
            <a:lvl9pPr marL="3886200" indent="-228600" defTabSz="461963" eaLnBrk="0" fontAlgn="base" hangingPunct="0">
              <a:spcBef>
                <a:spcPct val="20000"/>
              </a:spcBef>
              <a:spcAft>
                <a:spcPct val="0"/>
              </a:spcAft>
              <a:buBlip>
                <a:blip r:embed="rId2"/>
              </a:buBlip>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3600" dirty="0">
                <a:solidFill>
                  <a:srgbClr val="DA1B2C"/>
                </a:solidFill>
                <a:sym typeface="Helvetica Neue"/>
              </a:rPr>
              <a:t>Time Lags</a:t>
            </a:r>
          </a:p>
          <a:p>
            <a:pPr eaLnBrk="1" hangingPunct="1">
              <a:spcBef>
                <a:spcPct val="0"/>
              </a:spcBef>
              <a:buFontTx/>
              <a:buNone/>
            </a:pPr>
            <a:r>
              <a:rPr lang="en-CA" altLang="en-US" sz="2640" dirty="0"/>
              <a:t> The use of discretionary fiscal policy is seriously hampered by three time lags: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6" y="195163"/>
            <a:ext cx="9996324" cy="987115"/>
          </a:xfrm>
        </p:spPr>
        <p:txBody>
          <a:bodyPr/>
          <a:lstStyle/>
          <a:p>
            <a:r>
              <a:rPr lang="en-US" dirty="0">
                <a:latin typeface="Arial" panose="020B0604020202020204" pitchFamily="34" charset="0"/>
                <a:cs typeface="Arial" panose="020B0604020202020204" pitchFamily="34" charset="0"/>
              </a:rPr>
              <a:t>THE MULTIPLIER</a:t>
            </a:r>
          </a:p>
        </p:txBody>
      </p:sp>
      <p:sp>
        <p:nvSpPr>
          <p:cNvPr id="4" name="Content Placeholder 3"/>
          <p:cNvSpPr>
            <a:spLocks noGrp="1"/>
          </p:cNvSpPr>
          <p:nvPr>
            <p:ph sz="quarter" idx="10"/>
          </p:nvPr>
        </p:nvSpPr>
        <p:spPr>
          <a:xfrm>
            <a:off x="117582" y="1271554"/>
            <a:ext cx="9804186" cy="1912841"/>
          </a:xfrm>
        </p:spPr>
        <p:txBody>
          <a:bodyPr/>
          <a:lstStyle/>
          <a:p>
            <a:r>
              <a:rPr lang="en-US" dirty="0">
                <a:latin typeface="Arial" panose="020B0604020202020204" pitchFamily="34" charset="0"/>
                <a:cs typeface="Arial" panose="020B0604020202020204" pitchFamily="34" charset="0"/>
              </a:rPr>
              <a:t>Recall: The multiplier idea was introduced by Keynes.</a:t>
            </a:r>
          </a:p>
          <a:p>
            <a:pPr marL="914400" lvl="1" indent="-447675"/>
            <a:r>
              <a:rPr lang="en-US" dirty="0">
                <a:latin typeface="Arial" panose="020B0604020202020204" pitchFamily="34" charset="0"/>
                <a:ea typeface="Century Gothic" charset="0"/>
                <a:cs typeface="Arial" panose="020B0604020202020204" pitchFamily="34" charset="0"/>
              </a:rPr>
              <a:t>The multiplier </a:t>
            </a:r>
            <a:r>
              <a:rPr lang="en-US" b="1" dirty="0">
                <a:latin typeface="Arial" panose="020B0604020202020204" pitchFamily="34" charset="0"/>
                <a:ea typeface="Century Gothic" charset="0"/>
                <a:cs typeface="Arial" panose="020B0604020202020204" pitchFamily="34" charset="0"/>
              </a:rPr>
              <a:t>magnifies new spending into greater levels of income and output </a:t>
            </a:r>
            <a:r>
              <a:rPr lang="en-US" dirty="0">
                <a:latin typeface="Arial" panose="020B0604020202020204" pitchFamily="34" charset="0"/>
                <a:ea typeface="Century Gothic" charset="0"/>
                <a:cs typeface="Arial" panose="020B0604020202020204" pitchFamily="34" charset="0"/>
              </a:rPr>
              <a:t>because each round of spending</a:t>
            </a:r>
            <a:r>
              <a:rPr lang="en-US" b="1" dirty="0">
                <a:latin typeface="Arial" panose="020B0604020202020204" pitchFamily="34" charset="0"/>
                <a:ea typeface="Century Gothic" charset="0"/>
                <a:cs typeface="Arial" panose="020B0604020202020204" pitchFamily="34" charset="0"/>
              </a:rPr>
              <a:t> becomes income for someone else.</a:t>
            </a:r>
          </a:p>
        </p:txBody>
      </p:sp>
      <p:pic>
        <p:nvPicPr>
          <p:cNvPr id="7" name="Picture Placeholder 6" descr="Photo of six bundles of hundred-dollar bills, falling like dominoes">
            <a:extLst>
              <a:ext uri="{FF2B5EF4-FFF2-40B4-BE49-F238E27FC236}">
                <a16:creationId xmlns:a16="http://schemas.microsoft.com/office/drawing/2014/main" id="{3140C08C-AB6E-421B-8A4B-B883C2D6F3D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3214598" y="4132205"/>
            <a:ext cx="3781605" cy="3228514"/>
          </a:xfrm>
          <a:prstGeom prst="rect">
            <a:avLst/>
          </a:prstGeom>
        </p:spPr>
      </p:pic>
    </p:spTree>
    <p:extLst>
      <p:ext uri="{BB962C8B-B14F-4D97-AF65-F5344CB8AC3E}">
        <p14:creationId xmlns:p14="http://schemas.microsoft.com/office/powerpoint/2010/main" val="213523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692"/>
            <a:ext cx="9996324" cy="995428"/>
          </a:xfrm>
        </p:spPr>
        <p:txBody>
          <a:bodyPr/>
          <a:lstStyle/>
          <a:p>
            <a:r>
              <a:rPr lang="en-US" dirty="0">
                <a:latin typeface="Arial" panose="020B0604020202020204" pitchFamily="34" charset="0"/>
                <a:cs typeface="Arial" panose="020B0604020202020204" pitchFamily="34" charset="0"/>
              </a:rPr>
              <a:t>FISCAL POLICY AND THE MULTIPLIER</a:t>
            </a:r>
          </a:p>
        </p:txBody>
      </p:sp>
      <p:sp>
        <p:nvSpPr>
          <p:cNvPr id="3" name="Content Placeholder 2"/>
          <p:cNvSpPr>
            <a:spLocks noGrp="1"/>
          </p:cNvSpPr>
          <p:nvPr>
            <p:ph sz="quarter" idx="10"/>
          </p:nvPr>
        </p:nvSpPr>
        <p:spPr>
          <a:xfrm>
            <a:off x="415002" y="1394673"/>
            <a:ext cx="9581322" cy="5658416"/>
          </a:xfrm>
        </p:spPr>
        <p:txBody>
          <a:bodyPr/>
          <a:lstStyle/>
          <a:p>
            <a:pPr>
              <a:spcAft>
                <a:spcPts val="600"/>
              </a:spcAft>
            </a:pPr>
            <a:r>
              <a:rPr lang="en-US" dirty="0">
                <a:latin typeface="Arial" panose="020B0604020202020204" pitchFamily="34" charset="0"/>
                <a:cs typeface="Arial" panose="020B0604020202020204" pitchFamily="34" charset="0"/>
              </a:rPr>
              <a:t>Multiplier effects of an increase in government purchases of goods and services:</a:t>
            </a:r>
          </a:p>
          <a:p>
            <a:pPr>
              <a:spcAft>
                <a:spcPts val="600"/>
              </a:spcAft>
            </a:pPr>
            <a:r>
              <a:rPr lang="en-US" dirty="0">
                <a:latin typeface="Arial" panose="020B0604020202020204" pitchFamily="34" charset="0"/>
                <a:cs typeface="Arial" panose="020B0604020202020204" pitchFamily="34" charset="0"/>
              </a:rPr>
              <a:t>Recall that (if we assume a simple case with no taxes or international trade),</a:t>
            </a:r>
          </a:p>
          <a:p>
            <a:pPr marL="2295525" indent="0">
              <a:spcAft>
                <a:spcPts val="600"/>
              </a:spcAft>
              <a:buNone/>
            </a:pPr>
            <a:r>
              <a:rPr lang="en-US" dirty="0">
                <a:latin typeface="Arial" panose="020B0604020202020204" pitchFamily="34" charset="0"/>
                <a:cs typeface="Arial" panose="020B0604020202020204" pitchFamily="34" charset="0"/>
              </a:rPr>
              <a:t>the multiplier is 1/(1 − </a:t>
            </a:r>
            <a:r>
              <a:rPr lang="en-US" i="1" dirty="0">
                <a:latin typeface="Arial" panose="020B0604020202020204" pitchFamily="34" charset="0"/>
                <a:cs typeface="Arial" panose="020B0604020202020204" pitchFamily="34" charset="0"/>
              </a:rPr>
              <a:t>MPC</a:t>
            </a:r>
            <a:r>
              <a:rPr lang="en-US" dirty="0">
                <a:latin typeface="Arial" panose="020B0604020202020204" pitchFamily="34" charset="0"/>
                <a:cs typeface="Arial" panose="020B0604020202020204" pitchFamily="34" charset="0"/>
              </a:rPr>
              <a:t>)</a:t>
            </a:r>
          </a:p>
          <a:p>
            <a:pPr marL="2295525" indent="0">
              <a:spcAft>
                <a:spcPts val="600"/>
              </a:spcAft>
              <a:buNone/>
            </a:pPr>
            <a:endParaRPr lang="en-US" dirty="0">
              <a:latin typeface="Arial" panose="020B0604020202020204" pitchFamily="34" charset="0"/>
              <a:cs typeface="Arial" panose="020B0604020202020204" pitchFamily="34" charset="0"/>
            </a:endParaRPr>
          </a:p>
          <a:p>
            <a:pPr marL="0" indent="0">
              <a:spcAft>
                <a:spcPts val="600"/>
              </a:spcAft>
              <a:buNone/>
            </a:pPr>
            <a:r>
              <a:rPr lang="en-US" i="1" dirty="0">
                <a:latin typeface="Arial" panose="020B0604020202020204" pitchFamily="34" charset="0"/>
                <a:cs typeface="Arial" panose="020B0604020202020204" pitchFamily="34" charset="0"/>
              </a:rPr>
              <a:t>Example: if </a:t>
            </a:r>
            <a:r>
              <a:rPr lang="en-US" dirty="0">
                <a:latin typeface="Arial" panose="020B0604020202020204" pitchFamily="34" charset="0"/>
                <a:cs typeface="Arial" panose="020B0604020202020204" pitchFamily="34" charset="0"/>
              </a:rPr>
              <a:t>MPC</a:t>
            </a:r>
            <a:r>
              <a:rPr lang="en-US" i="1" dirty="0">
                <a:latin typeface="Arial" panose="020B0604020202020204" pitchFamily="34" charset="0"/>
                <a:cs typeface="Arial" panose="020B0604020202020204" pitchFamily="34" charset="0"/>
              </a:rPr>
              <a:t> = 0.5, the multiplier would be </a:t>
            </a:r>
          </a:p>
          <a:p>
            <a:pPr marL="0" indent="0">
              <a:spcAft>
                <a:spcPts val="600"/>
              </a:spcAft>
              <a:buNone/>
            </a:pPr>
            <a:r>
              <a:rPr lang="en-US" i="1" dirty="0"/>
              <a:t>                            </a:t>
            </a:r>
            <a:r>
              <a:rPr lang="en-US" i="1" dirty="0">
                <a:latin typeface="Arial" panose="020B0604020202020204" pitchFamily="34" charset="0"/>
                <a:cs typeface="Arial" panose="020B0604020202020204" pitchFamily="34" charset="0"/>
              </a:rPr>
              <a:t>1/(1 − 0.5)= 2.</a:t>
            </a:r>
          </a:p>
          <a:p>
            <a:pPr marL="0" indent="0">
              <a:spcAft>
                <a:spcPts val="600"/>
              </a:spcAft>
              <a:buNone/>
            </a:pPr>
            <a:r>
              <a:rPr lang="en-US" i="1" dirty="0">
                <a:latin typeface="Arial" panose="020B0604020202020204" pitchFamily="34" charset="0"/>
                <a:cs typeface="Arial" panose="020B0604020202020204" pitchFamily="34" charset="0"/>
              </a:rPr>
              <a:t>So, $50 billion of new government spending would create ($50 billion) × 2 = $100 billion increase in real GDP.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341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594005"/>
            <a:ext cx="9996324" cy="1094971"/>
          </a:xfrm>
        </p:spPr>
        <p:txBody>
          <a:bodyPr/>
          <a:lstStyle/>
          <a:p>
            <a:r>
              <a:rPr lang="en-US" dirty="0">
                <a:latin typeface="Arial" panose="020B0604020202020204" pitchFamily="34" charset="0"/>
                <a:cs typeface="Arial" panose="020B0604020202020204" pitchFamily="34" charset="0"/>
              </a:rPr>
              <a:t>FISCAL POLICY AND THE MULTIPLIER IN ACTION (1 of 2)</a:t>
            </a:r>
          </a:p>
        </p:txBody>
      </p:sp>
      <p:sp>
        <p:nvSpPr>
          <p:cNvPr id="4" name="Content Placeholder 3"/>
          <p:cNvSpPr>
            <a:spLocks noGrp="1"/>
          </p:cNvSpPr>
          <p:nvPr>
            <p:ph sz="quarter" idx="10"/>
          </p:nvPr>
        </p:nvSpPr>
        <p:spPr/>
        <p:txBody>
          <a:bodyPr/>
          <a:lstStyle/>
          <a:p>
            <a:pPr>
              <a:spcAft>
                <a:spcPts val="600"/>
              </a:spcAft>
            </a:pPr>
            <a:r>
              <a:rPr lang="en-US" b="1" dirty="0">
                <a:latin typeface="Arial" panose="020B0604020202020204" pitchFamily="34" charset="0"/>
                <a:cs typeface="Arial" panose="020B0604020202020204" pitchFamily="34" charset="0"/>
              </a:rPr>
              <a:t>Multiplier effects of changes in government transfers and taxes</a:t>
            </a:r>
            <a:endParaRPr lang="en-US" b="1" dirty="0">
              <a:latin typeface="Arial" panose="020B0604020202020204" pitchFamily="34" charset="0"/>
              <a:ea typeface="Century Gothic" charset="0"/>
              <a:cs typeface="Arial" panose="020B0604020202020204" pitchFamily="34" charset="0"/>
            </a:endParaRPr>
          </a:p>
          <a:p>
            <a:pPr>
              <a:spcAft>
                <a:spcPts val="600"/>
              </a:spcAft>
            </a:pPr>
            <a:r>
              <a:rPr lang="en-US" dirty="0">
                <a:latin typeface="Arial" panose="020B0604020202020204" pitchFamily="34" charset="0"/>
                <a:ea typeface="Century Gothic" charset="0"/>
                <a:cs typeface="Arial" panose="020B0604020202020204" pitchFamily="34" charset="0"/>
              </a:rPr>
              <a:t>Will a $50 billion tax cut (or increase in transfers) have the same effect as a $50 billion increase in government purchases?</a:t>
            </a:r>
            <a:endParaRPr lang="en-US" b="1" dirty="0">
              <a:latin typeface="Arial" panose="020B0604020202020204" pitchFamily="34" charset="0"/>
              <a:ea typeface="Century Gothic"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No. Example: </a:t>
            </a:r>
            <a:r>
              <a:rPr lang="en-US" b="1" dirty="0">
                <a:latin typeface="Arial" panose="020B0604020202020204" pitchFamily="34" charset="0"/>
                <a:cs typeface="Arial" panose="020B0604020202020204" pitchFamily="34" charset="0"/>
              </a:rPr>
              <a:t>If the </a:t>
            </a:r>
            <a:r>
              <a:rPr lang="en-US" b="1" i="1" dirty="0">
                <a:latin typeface="Arial" panose="020B0604020202020204" pitchFamily="34" charset="0"/>
                <a:cs typeface="Arial" panose="020B0604020202020204" pitchFamily="34" charset="0"/>
              </a:rPr>
              <a:t>MPS </a:t>
            </a:r>
            <a:r>
              <a:rPr lang="en-US" b="1" dirty="0">
                <a:latin typeface="Arial" panose="020B0604020202020204" pitchFamily="34" charset="0"/>
                <a:cs typeface="Arial" panose="020B0604020202020204" pitchFamily="34" charset="0"/>
              </a:rPr>
              <a:t>= 0.5, a change in tax or transfers is smaller than an equivalent change in government purchases from the outset.</a:t>
            </a:r>
          </a:p>
        </p:txBody>
      </p:sp>
    </p:spTree>
    <p:extLst>
      <p:ext uri="{BB962C8B-B14F-4D97-AF65-F5344CB8AC3E}">
        <p14:creationId xmlns:p14="http://schemas.microsoft.com/office/powerpoint/2010/main" val="1255741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06" y="224448"/>
            <a:ext cx="9996324" cy="1085827"/>
          </a:xfrm>
        </p:spPr>
        <p:txBody>
          <a:bodyPr/>
          <a:lstStyle/>
          <a:p>
            <a:r>
              <a:rPr lang="en-US" dirty="0">
                <a:latin typeface="Arial" panose="020B0604020202020204" pitchFamily="34" charset="0"/>
                <a:cs typeface="Arial" panose="020B0604020202020204" pitchFamily="34" charset="0"/>
              </a:rPr>
              <a:t>FISCAL POLICY AND THE MULTIPLIER IN ACTION (2 of 2)</a:t>
            </a:r>
          </a:p>
        </p:txBody>
      </p:sp>
      <p:sp>
        <p:nvSpPr>
          <p:cNvPr id="5" name="Content Placeholder 4"/>
          <p:cNvSpPr>
            <a:spLocks noGrp="1"/>
          </p:cNvSpPr>
          <p:nvPr>
            <p:ph sz="quarter" idx="10"/>
          </p:nvPr>
        </p:nvSpPr>
        <p:spPr>
          <a:xfrm>
            <a:off x="254214" y="1442340"/>
            <a:ext cx="9804186" cy="944619"/>
          </a:xfrm>
        </p:spPr>
        <p:txBody>
          <a:bodyPr/>
          <a:lstStyle/>
          <a:p>
            <a:pPr marL="0" indent="0">
              <a:buNone/>
            </a:pPr>
            <a:r>
              <a:rPr lang="en-IN" b="1" dirty="0">
                <a:latin typeface="Arial" panose="020B0604020202020204" pitchFamily="34" charset="0"/>
                <a:cs typeface="Arial" panose="020B0604020202020204" pitchFamily="34" charset="0"/>
              </a:rPr>
              <a:t>TABLE 13-1 Hypothetical Effects of a Fiscal Policy When </a:t>
            </a:r>
            <a:r>
              <a:rPr lang="en-IN" b="1" i="1" dirty="0">
                <a:latin typeface="Arial" panose="020B0604020202020204" pitchFamily="34" charset="0"/>
                <a:cs typeface="Arial" panose="020B0604020202020204" pitchFamily="34" charset="0"/>
              </a:rPr>
              <a:t>MPC</a:t>
            </a:r>
            <a:r>
              <a:rPr lang="en-IN" b="1" dirty="0">
                <a:latin typeface="Arial" panose="020B0604020202020204" pitchFamily="34" charset="0"/>
                <a:cs typeface="Arial" panose="020B0604020202020204" pitchFamily="34" charset="0"/>
              </a:rPr>
              <a:t> = 0.5</a:t>
            </a:r>
          </a:p>
        </p:txBody>
      </p:sp>
      <p:graphicFrame>
        <p:nvGraphicFramePr>
          <p:cNvPr id="9" name="Table Placeholder 8">
            <a:extLst>
              <a:ext uri="{FF2B5EF4-FFF2-40B4-BE49-F238E27FC236}">
                <a16:creationId xmlns:a16="http://schemas.microsoft.com/office/drawing/2014/main" id="{C3E62AE9-C865-475A-9BC5-7E6BC4F4D2A6}"/>
              </a:ext>
            </a:extLst>
          </p:cNvPr>
          <p:cNvGraphicFramePr>
            <a:graphicFrameLocks noGrp="1"/>
          </p:cNvGraphicFramePr>
          <p:nvPr>
            <p:ph type="tbl" sz="quarter" idx="13"/>
            <p:extLst>
              <p:ext uri="{D42A27DB-BD31-4B8C-83A1-F6EECF244321}">
                <p14:modId xmlns:p14="http://schemas.microsoft.com/office/powerpoint/2010/main" val="2841080906"/>
              </p:ext>
            </p:extLst>
          </p:nvPr>
        </p:nvGraphicFramePr>
        <p:xfrm>
          <a:off x="334978" y="2731966"/>
          <a:ext cx="9215355" cy="4149089"/>
        </p:xfrm>
        <a:graphic>
          <a:graphicData uri="http://schemas.openxmlformats.org/drawingml/2006/table">
            <a:tbl>
              <a:tblPr firstRow="1">
                <a:tableStyleId>{5940675A-B579-460E-94D1-54222C63F5DA}</a:tableStyleId>
              </a:tblPr>
              <a:tblGrid>
                <a:gridCol w="1669186">
                  <a:extLst>
                    <a:ext uri="{9D8B030D-6E8A-4147-A177-3AD203B41FA5}">
                      <a16:colId xmlns:a16="http://schemas.microsoft.com/office/drawing/2014/main" val="20000"/>
                    </a:ext>
                  </a:extLst>
                </a:gridCol>
                <a:gridCol w="3908121">
                  <a:extLst>
                    <a:ext uri="{9D8B030D-6E8A-4147-A177-3AD203B41FA5}">
                      <a16:colId xmlns:a16="http://schemas.microsoft.com/office/drawing/2014/main" val="20001"/>
                    </a:ext>
                  </a:extLst>
                </a:gridCol>
                <a:gridCol w="3638048">
                  <a:extLst>
                    <a:ext uri="{9D8B030D-6E8A-4147-A177-3AD203B41FA5}">
                      <a16:colId xmlns:a16="http://schemas.microsoft.com/office/drawing/2014/main" val="20002"/>
                    </a:ext>
                  </a:extLst>
                </a:gridCol>
              </a:tblGrid>
              <a:tr h="857249">
                <a:tc>
                  <a:txBody>
                    <a:bodyPr/>
                    <a:lstStyle/>
                    <a:p>
                      <a:pPr algn="ctr" fontAlgn="ctr"/>
                      <a:r>
                        <a:rPr lang="en-US" sz="1800" b="1" u="none" strike="noStrike" dirty="0">
                          <a:solidFill>
                            <a:schemeClr val="tx1"/>
                          </a:solidFill>
                          <a:effectLst/>
                          <a:latin typeface="Arial" panose="020B0604020202020204" pitchFamily="34" charset="0"/>
                          <a:cs typeface="Arial" panose="020B0604020202020204" pitchFamily="34" charset="0"/>
                        </a:rPr>
                        <a:t>Effect on real GDP</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anchor="ctr"/>
                </a:tc>
                <a:tc>
                  <a:txBody>
                    <a:bodyPr/>
                    <a:lstStyle/>
                    <a:p>
                      <a:pPr algn="ctr" fontAlgn="ctr"/>
                      <a:r>
                        <a:rPr lang="en-IN" sz="1800" b="1" u="none" strike="noStrike" dirty="0">
                          <a:solidFill>
                            <a:schemeClr val="tx1"/>
                          </a:solidFill>
                          <a:effectLst/>
                          <a:latin typeface="Arial" panose="020B0604020202020204" pitchFamily="34" charset="0"/>
                          <a:cs typeface="Arial" panose="020B0604020202020204" pitchFamily="34" charset="0"/>
                        </a:rPr>
                        <a:t>$50 billion rise in government purchases of goods and services</a:t>
                      </a:r>
                      <a:endParaRPr lang="en-IN" sz="1800" b="1" i="0" u="none" strike="noStrike" dirty="0">
                        <a:solidFill>
                          <a:schemeClr val="tx1"/>
                        </a:solidFill>
                        <a:effectLst/>
                        <a:latin typeface="Arial" panose="020B0604020202020204" pitchFamily="34" charset="0"/>
                        <a:cs typeface="Arial" panose="020B0604020202020204" pitchFamily="34" charset="0"/>
                      </a:endParaRPr>
                    </a:p>
                  </a:txBody>
                  <a:tcPr anchor="ctr"/>
                </a:tc>
                <a:tc>
                  <a:txBody>
                    <a:bodyPr/>
                    <a:lstStyle/>
                    <a:p>
                      <a:pPr algn="ctr" fontAlgn="ctr"/>
                      <a:r>
                        <a:rPr lang="en-IN" sz="1800" b="1" u="none" strike="noStrike" dirty="0">
                          <a:solidFill>
                            <a:schemeClr val="tx1"/>
                          </a:solidFill>
                          <a:effectLst/>
                          <a:latin typeface="Arial" panose="020B0604020202020204" pitchFamily="34" charset="0"/>
                          <a:cs typeface="Arial" panose="020B0604020202020204" pitchFamily="34" charset="0"/>
                        </a:rPr>
                        <a:t>$50 billion rise in government transfer payments</a:t>
                      </a:r>
                      <a:endParaRPr lang="en-IN" sz="1800" b="1" i="0" u="none" strike="noStrike" dirty="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70509">
                <a:tc>
                  <a:txBody>
                    <a:bodyPr/>
                    <a:lstStyle/>
                    <a:p>
                      <a:pPr algn="l" fontAlgn="ctr"/>
                      <a:r>
                        <a:rPr lang="en-US" sz="1800" u="none" strike="noStrike" dirty="0">
                          <a:solidFill>
                            <a:schemeClr val="tx1"/>
                          </a:solidFill>
                          <a:effectLst/>
                          <a:latin typeface="Arial" panose="020B0604020202020204" pitchFamily="34" charset="0"/>
                          <a:cs typeface="Arial" panose="020B0604020202020204" pitchFamily="34" charset="0"/>
                        </a:rPr>
                        <a:t>First round</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$50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$25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36219">
                <a:tc>
                  <a:txBody>
                    <a:bodyPr/>
                    <a:lstStyle/>
                    <a:p>
                      <a:pPr algn="l" fontAlgn="ctr"/>
                      <a:r>
                        <a:rPr lang="en-US" sz="1800" u="none" strike="noStrike" dirty="0">
                          <a:solidFill>
                            <a:schemeClr val="tx1"/>
                          </a:solidFill>
                          <a:effectLst/>
                          <a:latin typeface="Arial" panose="020B0604020202020204" pitchFamily="34" charset="0"/>
                          <a:cs typeface="Arial" panose="020B0604020202020204" pitchFamily="34" charset="0"/>
                        </a:rPr>
                        <a:t>Second round</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$25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$12.5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20979">
                <a:tc>
                  <a:txBody>
                    <a:bodyPr/>
                    <a:lstStyle/>
                    <a:p>
                      <a:pPr algn="l" fontAlgn="ctr"/>
                      <a:r>
                        <a:rPr lang="en-US" sz="1800" u="none" strike="noStrike" dirty="0">
                          <a:solidFill>
                            <a:schemeClr val="tx1"/>
                          </a:solidFill>
                          <a:effectLst/>
                          <a:latin typeface="Arial" panose="020B0604020202020204" pitchFamily="34" charset="0"/>
                          <a:cs typeface="Arial" panose="020B0604020202020204" pitchFamily="34" charset="0"/>
                        </a:rPr>
                        <a:t>Third round</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$12.5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$6.25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77239">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p>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p>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p>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p>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p>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p>
                    <a:p>
                      <a:pPr algn="ctr" fontAlgn="ctr"/>
                      <a:r>
                        <a:rPr lang="en-US" sz="1800" u="none" strike="noStrike" dirty="0">
                          <a:solidFill>
                            <a:schemeClr val="tx1"/>
                          </a:solidFill>
                          <a:effectLst/>
                          <a:latin typeface="Arial" panose="020B0604020202020204" pitchFamily="34" charset="0"/>
                          <a:cs typeface="Arial" panose="020B0604020202020204" pitchFamily="34" charset="0"/>
                        </a:rPr>
                        <a: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171449">
                <a:tc>
                  <a:txBody>
                    <a:bodyPr/>
                    <a:lstStyle/>
                    <a:p>
                      <a:pPr algn="l" fontAlgn="ctr"/>
                      <a:r>
                        <a:rPr lang="en-US" sz="1800" u="none" strike="noStrike" dirty="0">
                          <a:solidFill>
                            <a:schemeClr val="tx1"/>
                          </a:solidFill>
                          <a:effectLst/>
                          <a:latin typeface="Arial" panose="020B0604020202020204" pitchFamily="34" charset="0"/>
                          <a:cs typeface="Arial" panose="020B0604020202020204" pitchFamily="34" charset="0"/>
                        </a:rPr>
                        <a:t>Total effect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$100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n-US" sz="1800" u="none" strike="noStrike" dirty="0">
                          <a:solidFill>
                            <a:schemeClr val="tx1"/>
                          </a:solidFill>
                          <a:effectLst/>
                          <a:latin typeface="Arial" panose="020B0604020202020204" pitchFamily="34" charset="0"/>
                          <a:cs typeface="Arial" panose="020B0604020202020204" pitchFamily="34" charset="0"/>
                        </a:rPr>
                        <a:t>$50 billion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575309">
                <a:tc>
                  <a:txBody>
                    <a:bodyPr/>
                    <a:lstStyle/>
                    <a:p>
                      <a:pPr algn="l" fontAlgn="ctr"/>
                      <a:r>
                        <a:rPr lang="en-IN" sz="1800" b="1" u="none" strike="noStrike" dirty="0">
                          <a:solidFill>
                            <a:schemeClr val="tx1"/>
                          </a:solidFill>
                          <a:effectLst/>
                          <a:latin typeface="Arial" panose="020B0604020202020204" pitchFamily="34" charset="0"/>
                          <a:cs typeface="Arial" panose="020B0604020202020204" pitchFamily="34" charset="0"/>
                        </a:rPr>
                        <a:t>Total effect in terms of multiplier</a:t>
                      </a:r>
                      <a:endParaRPr lang="en-IN" sz="1800" b="1"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l-GR" sz="1800" b="1" dirty="0">
                          <a:solidFill>
                            <a:schemeClr val="tx1"/>
                          </a:solidFill>
                          <a:latin typeface="Arial" panose="020B0604020202020204" pitchFamily="34" charset="0"/>
                          <a:cs typeface="Arial" panose="020B0604020202020204" pitchFamily="34" charset="0"/>
                        </a:rPr>
                        <a:t>Δ</a:t>
                      </a:r>
                      <a:r>
                        <a:rPr lang="pl-PL" sz="1800" b="1" i="1" u="none" strike="noStrike" dirty="0">
                          <a:solidFill>
                            <a:schemeClr val="tx1"/>
                          </a:solidFill>
                          <a:effectLst/>
                          <a:latin typeface="Arial" panose="020B0604020202020204" pitchFamily="34" charset="0"/>
                          <a:cs typeface="Arial" panose="020B0604020202020204" pitchFamily="34" charset="0"/>
                        </a:rPr>
                        <a:t>Y</a:t>
                      </a:r>
                      <a:r>
                        <a:rPr lang="pl-PL" sz="1800" b="1" u="none" strike="noStrike" dirty="0">
                          <a:solidFill>
                            <a:schemeClr val="tx1"/>
                          </a:solidFill>
                          <a:effectLst/>
                          <a:latin typeface="Arial" panose="020B0604020202020204" pitchFamily="34" charset="0"/>
                          <a:cs typeface="Arial" panose="020B0604020202020204" pitchFamily="34" charset="0"/>
                        </a:rPr>
                        <a:t> = </a:t>
                      </a:r>
                      <a:r>
                        <a:rPr lang="el-GR" sz="1800" b="1" dirty="0">
                          <a:solidFill>
                            <a:schemeClr val="tx1"/>
                          </a:solidFill>
                          <a:latin typeface="Arial" panose="020B0604020202020204" pitchFamily="34" charset="0"/>
                          <a:cs typeface="Arial" panose="020B0604020202020204" pitchFamily="34" charset="0"/>
                        </a:rPr>
                        <a:t>Δ</a:t>
                      </a:r>
                      <a:r>
                        <a:rPr lang="pl-PL" sz="1800" b="1" i="1" u="none" strike="noStrike" dirty="0">
                          <a:solidFill>
                            <a:schemeClr val="tx1"/>
                          </a:solidFill>
                          <a:effectLst/>
                          <a:latin typeface="Arial" panose="020B0604020202020204" pitchFamily="34" charset="0"/>
                          <a:cs typeface="Arial" panose="020B0604020202020204" pitchFamily="34" charset="0"/>
                        </a:rPr>
                        <a:t>G</a:t>
                      </a:r>
                      <a:r>
                        <a:rPr lang="pl-PL" sz="1800" b="1" u="none" strike="noStrike" dirty="0">
                          <a:solidFill>
                            <a:schemeClr val="tx1"/>
                          </a:solidFill>
                          <a:effectLst/>
                          <a:latin typeface="Arial" panose="020B0604020202020204" pitchFamily="34" charset="0"/>
                          <a:cs typeface="Arial" panose="020B0604020202020204" pitchFamily="34" charset="0"/>
                        </a:rPr>
                        <a:t> </a:t>
                      </a:r>
                      <a:r>
                        <a:rPr lang="en-US" sz="1800" b="1" u="none" strike="noStrike" dirty="0">
                          <a:solidFill>
                            <a:schemeClr val="tx1"/>
                          </a:solidFill>
                          <a:effectLst/>
                          <a:latin typeface="Arial" panose="020B0604020202020204" pitchFamily="34" charset="0"/>
                          <a:cs typeface="Arial" panose="020B0604020202020204" pitchFamily="34" charset="0"/>
                        </a:rPr>
                        <a:t>x</a:t>
                      </a:r>
                      <a:r>
                        <a:rPr lang="pl-PL" sz="1800" b="1" u="none" strike="noStrike" dirty="0">
                          <a:solidFill>
                            <a:schemeClr val="tx1"/>
                          </a:solidFill>
                          <a:effectLst/>
                          <a:latin typeface="Arial" panose="020B0604020202020204" pitchFamily="34" charset="0"/>
                          <a:cs typeface="Arial" panose="020B0604020202020204" pitchFamily="34" charset="0"/>
                        </a:rPr>
                        <a:t> 1/(1 - </a:t>
                      </a:r>
                      <a:r>
                        <a:rPr lang="pl-PL" sz="1800" b="1" i="1" u="none" strike="noStrike" dirty="0">
                          <a:solidFill>
                            <a:schemeClr val="tx1"/>
                          </a:solidFill>
                          <a:effectLst/>
                          <a:latin typeface="Arial" panose="020B0604020202020204" pitchFamily="34" charset="0"/>
                          <a:cs typeface="Arial" panose="020B0604020202020204" pitchFamily="34" charset="0"/>
                        </a:rPr>
                        <a:t>MPC</a:t>
                      </a:r>
                      <a:r>
                        <a:rPr lang="pl-PL" sz="1800" b="1" u="none" strike="noStrike" dirty="0">
                          <a:solidFill>
                            <a:schemeClr val="tx1"/>
                          </a:solidFill>
                          <a:effectLst/>
                          <a:latin typeface="Arial" panose="020B0604020202020204" pitchFamily="34" charset="0"/>
                          <a:cs typeface="Arial" panose="020B0604020202020204" pitchFamily="34" charset="0"/>
                        </a:rPr>
                        <a:t>)</a:t>
                      </a:r>
                      <a:endParaRPr lang="pl-PL" sz="1800" b="1"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algn="ctr" fontAlgn="ctr"/>
                      <a:r>
                        <a:rPr lang="el-GR" sz="1800" b="1" dirty="0">
                          <a:solidFill>
                            <a:schemeClr val="tx1"/>
                          </a:solidFill>
                          <a:latin typeface="Arial" panose="020B0604020202020204" pitchFamily="34" charset="0"/>
                          <a:cs typeface="Arial" panose="020B0604020202020204" pitchFamily="34" charset="0"/>
                        </a:rPr>
                        <a:t>Δ</a:t>
                      </a:r>
                      <a:r>
                        <a:rPr lang="en-US" sz="1800" b="1" i="1" u="none" strike="noStrike" dirty="0">
                          <a:solidFill>
                            <a:schemeClr val="tx1"/>
                          </a:solidFill>
                          <a:effectLst/>
                          <a:latin typeface="Arial" panose="020B0604020202020204" pitchFamily="34" charset="0"/>
                          <a:cs typeface="Arial" panose="020B0604020202020204" pitchFamily="34" charset="0"/>
                        </a:rPr>
                        <a:t>Y</a:t>
                      </a:r>
                      <a:r>
                        <a:rPr lang="en-US" sz="1800" b="1" u="none" strike="noStrike" dirty="0">
                          <a:solidFill>
                            <a:schemeClr val="tx1"/>
                          </a:solidFill>
                          <a:effectLst/>
                          <a:latin typeface="Arial" panose="020B0604020202020204" pitchFamily="34" charset="0"/>
                          <a:cs typeface="Arial" panose="020B0604020202020204" pitchFamily="34" charset="0"/>
                        </a:rPr>
                        <a:t> = </a:t>
                      </a:r>
                      <a:r>
                        <a:rPr lang="el-GR" sz="1800" b="1" dirty="0">
                          <a:solidFill>
                            <a:schemeClr val="tx1"/>
                          </a:solidFill>
                          <a:latin typeface="Arial" panose="020B0604020202020204" pitchFamily="34" charset="0"/>
                          <a:cs typeface="Arial" panose="020B0604020202020204" pitchFamily="34" charset="0"/>
                        </a:rPr>
                        <a:t>Δ</a:t>
                      </a:r>
                      <a:r>
                        <a:rPr lang="en-US" sz="1800" b="1" i="1" u="none" strike="noStrike" dirty="0">
                          <a:solidFill>
                            <a:schemeClr val="tx1"/>
                          </a:solidFill>
                          <a:effectLst/>
                          <a:latin typeface="Arial" panose="020B0604020202020204" pitchFamily="34" charset="0"/>
                          <a:cs typeface="Arial" panose="020B0604020202020204" pitchFamily="34" charset="0"/>
                        </a:rPr>
                        <a:t>TR</a:t>
                      </a:r>
                      <a:r>
                        <a:rPr lang="en-US" sz="1800" b="1" u="none" strike="noStrike" dirty="0">
                          <a:solidFill>
                            <a:schemeClr val="tx1"/>
                          </a:solidFill>
                          <a:effectLst/>
                          <a:latin typeface="Arial" panose="020B0604020202020204" pitchFamily="34" charset="0"/>
                          <a:cs typeface="Arial" panose="020B0604020202020204" pitchFamily="34" charset="0"/>
                        </a:rPr>
                        <a:t> x </a:t>
                      </a:r>
                      <a:r>
                        <a:rPr lang="en-US" sz="1800" b="1" i="1" u="none" strike="noStrike" dirty="0">
                          <a:solidFill>
                            <a:schemeClr val="tx1"/>
                          </a:solidFill>
                          <a:effectLst/>
                          <a:latin typeface="Arial" panose="020B0604020202020204" pitchFamily="34" charset="0"/>
                          <a:cs typeface="Arial" panose="020B0604020202020204" pitchFamily="34" charset="0"/>
                        </a:rPr>
                        <a:t>MPC</a:t>
                      </a:r>
                      <a:r>
                        <a:rPr lang="en-US" sz="1800" b="1" u="none" strike="noStrike" dirty="0">
                          <a:solidFill>
                            <a:schemeClr val="tx1"/>
                          </a:solidFill>
                          <a:effectLst/>
                          <a:latin typeface="Arial" panose="020B0604020202020204" pitchFamily="34" charset="0"/>
                          <a:cs typeface="Arial" panose="020B0604020202020204" pitchFamily="34" charset="0"/>
                        </a:rPr>
                        <a:t> x 1/(1 - </a:t>
                      </a:r>
                      <a:r>
                        <a:rPr lang="en-US" sz="1800" b="1" i="1" u="none" strike="noStrike" dirty="0">
                          <a:solidFill>
                            <a:schemeClr val="tx1"/>
                          </a:solidFill>
                          <a:effectLst/>
                          <a:latin typeface="Arial" panose="020B0604020202020204" pitchFamily="34" charset="0"/>
                          <a:cs typeface="Arial" panose="020B0604020202020204" pitchFamily="34" charset="0"/>
                        </a:rPr>
                        <a:t>MPC</a:t>
                      </a:r>
                      <a:r>
                        <a:rPr lang="en-US" sz="1800" b="1" u="none" strike="noStrike" dirty="0">
                          <a:solidFill>
                            <a:schemeClr val="tx1"/>
                          </a:solidFill>
                          <a:effectLst/>
                          <a:latin typeface="Arial" panose="020B0604020202020204" pitchFamily="34" charset="0"/>
                          <a:cs typeface="Arial" panose="020B0604020202020204" pitchFamily="34" charset="0"/>
                        </a:rPr>
                        <a:t>)</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pic>
        <p:nvPicPr>
          <p:cNvPr id="6" name="Picture 3" descr="C:\Users\solina\Dropbox\Krugman 3e Dynamic PPTs\Krugman 3e material\Images_High Res\CH28\CH28\Krug3e_table_28_01.jpg">
            <a:extLst>
              <a:ext uri="{FF2B5EF4-FFF2-40B4-BE49-F238E27FC236}">
                <a16:creationId xmlns:a16="http://schemas.microsoft.com/office/drawing/2014/main" id="{D3EC54A7-B716-4CD9-B93F-788C915C91C2}"/>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34979" y="2519024"/>
            <a:ext cx="9215354" cy="34534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0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32801"/>
            <a:ext cx="9996324" cy="995428"/>
          </a:xfrm>
        </p:spPr>
        <p:txBody>
          <a:bodyPr/>
          <a:lstStyle/>
          <a:p>
            <a:r>
              <a:rPr lang="en-US" sz="3200" dirty="0">
                <a:latin typeface="Arial" panose="020B0604020202020204" pitchFamily="34" charset="0"/>
                <a:cs typeface="Arial" panose="020B0604020202020204" pitchFamily="34" charset="0"/>
              </a:rPr>
              <a:t>LEARN BY DOING PRACTICE QUESTION 4</a:t>
            </a:r>
          </a:p>
        </p:txBody>
      </p:sp>
      <p:sp>
        <p:nvSpPr>
          <p:cNvPr id="3" name="Content Placeholder 2"/>
          <p:cNvSpPr>
            <a:spLocks noGrp="1"/>
          </p:cNvSpPr>
          <p:nvPr>
            <p:ph sz="quarter" idx="10"/>
          </p:nvPr>
        </p:nvSpPr>
        <p:spPr>
          <a:xfrm>
            <a:off x="127107" y="1619783"/>
            <a:ext cx="9804186" cy="5422102"/>
          </a:xfrm>
        </p:spPr>
        <p:txBody>
          <a:bodyPr>
            <a:noAutofit/>
          </a:bodyPr>
          <a:lstStyle/>
          <a:p>
            <a:pPr>
              <a:spcAft>
                <a:spcPts val="600"/>
              </a:spcAft>
            </a:pPr>
            <a:r>
              <a:rPr lang="en-US" sz="2800" dirty="0">
                <a:latin typeface="Arial" panose="020B0604020202020204" pitchFamily="34" charset="0"/>
                <a:cs typeface="Arial" panose="020B0604020202020204" pitchFamily="34" charset="0"/>
              </a:rPr>
              <a:t>Holding everything else constant, the multiplier effect for taxes or transfers:</a:t>
            </a:r>
          </a:p>
          <a:p>
            <a:pPr marL="719138" indent="-365125">
              <a:spcAft>
                <a:spcPts val="600"/>
              </a:spcAft>
              <a:buFont typeface="+mj-lt"/>
              <a:buAutoNum type="alphaLcParenR"/>
            </a:pPr>
            <a:r>
              <a:rPr lang="en-US" dirty="0">
                <a:latin typeface="Arial" panose="020B0604020202020204" pitchFamily="34" charset="0"/>
                <a:cs typeface="Arial" panose="020B0604020202020204" pitchFamily="34" charset="0"/>
              </a:rPr>
              <a:t>is the same as the multiplier effect for changes in autonomous aggregate spending.</a:t>
            </a:r>
          </a:p>
          <a:p>
            <a:pPr marL="719138" indent="-365125">
              <a:spcAft>
                <a:spcPts val="600"/>
              </a:spcAft>
              <a:buFont typeface="+mj-lt"/>
              <a:buAutoNum type="alphaLcParenR"/>
            </a:pPr>
            <a:r>
              <a:rPr lang="en-US" dirty="0">
                <a:latin typeface="Arial" panose="020B0604020202020204" pitchFamily="34" charset="0"/>
                <a:cs typeface="Arial" panose="020B0604020202020204" pitchFamily="34" charset="0"/>
              </a:rPr>
              <a:t>is smaller than the multiplier effect for changes in autonomous aggregate spending.</a:t>
            </a:r>
          </a:p>
          <a:p>
            <a:pPr marL="719138" indent="-365125">
              <a:spcAft>
                <a:spcPts val="600"/>
              </a:spcAft>
              <a:buFont typeface="+mj-lt"/>
              <a:buAutoNum type="alphaLcParenR"/>
            </a:pPr>
            <a:r>
              <a:rPr lang="en-US" dirty="0">
                <a:latin typeface="Arial" panose="020B0604020202020204" pitchFamily="34" charset="0"/>
                <a:cs typeface="Arial" panose="020B0604020202020204" pitchFamily="34" charset="0"/>
              </a:rPr>
              <a:t>is larger than the multiplier effect for changes in autonomous aggregate spending.</a:t>
            </a:r>
          </a:p>
          <a:p>
            <a:pPr marL="719138" indent="-365125">
              <a:spcAft>
                <a:spcPts val="600"/>
              </a:spcAft>
              <a:buFont typeface="+mj-lt"/>
              <a:buAutoNum type="alphaLcParenR"/>
            </a:pPr>
            <a:r>
              <a:rPr lang="en-US" dirty="0">
                <a:latin typeface="Arial" panose="020B0604020202020204" pitchFamily="34" charset="0"/>
                <a:cs typeface="Arial" panose="020B0604020202020204" pitchFamily="34" charset="0"/>
              </a:rPr>
              <a:t>may be smaller than, larger than, or equal to the multiplier effect for changes in autonomous aggregate spending.</a:t>
            </a:r>
          </a:p>
        </p:txBody>
      </p:sp>
    </p:spTree>
    <p:extLst>
      <p:ext uri="{BB962C8B-B14F-4D97-AF65-F5344CB8AC3E}">
        <p14:creationId xmlns:p14="http://schemas.microsoft.com/office/powerpoint/2010/main" val="125928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LEARN BY DOING PRACTICE QUESTION 4</a:t>
            </a:r>
            <a:br>
              <a:rPr lang="en-US" sz="3200" dirty="0"/>
            </a:br>
            <a:r>
              <a:rPr lang="en-US" sz="3200" dirty="0"/>
              <a:t>(Answer)</a:t>
            </a:r>
          </a:p>
        </p:txBody>
      </p:sp>
      <p:sp>
        <p:nvSpPr>
          <p:cNvPr id="3" name="Content Placeholder 2"/>
          <p:cNvSpPr>
            <a:spLocks noGrp="1"/>
          </p:cNvSpPr>
          <p:nvPr>
            <p:ph sz="quarter" idx="10"/>
          </p:nvPr>
        </p:nvSpPr>
        <p:spPr/>
        <p:txBody>
          <a:bodyPr>
            <a:normAutofit/>
          </a:bodyPr>
          <a:lstStyle/>
          <a:p>
            <a:pPr>
              <a:spcAft>
                <a:spcPts val="600"/>
              </a:spcAft>
            </a:pPr>
            <a:r>
              <a:rPr lang="en-US" sz="2800" dirty="0">
                <a:latin typeface="Arial" panose="020B0604020202020204" pitchFamily="34" charset="0"/>
                <a:cs typeface="Arial" panose="020B0604020202020204" pitchFamily="34" charset="0"/>
              </a:rPr>
              <a:t>Holding everything else constant, the multiplier effect for taxes or transfers:</a:t>
            </a:r>
          </a:p>
          <a:p>
            <a:pPr marL="811213" indent="-457200">
              <a:spcAft>
                <a:spcPts val="600"/>
              </a:spcAft>
              <a:buFont typeface="+mj-lt"/>
              <a:buAutoNum type="alphaLcParenR"/>
            </a:pPr>
            <a:r>
              <a:rPr lang="en-US" dirty="0">
                <a:latin typeface="Arial" panose="020B0604020202020204" pitchFamily="34" charset="0"/>
                <a:cs typeface="Arial" panose="020B0604020202020204" pitchFamily="34" charset="0"/>
              </a:rPr>
              <a:t>is the same as the multiplier effect for changes in autonomous aggregate spending.</a:t>
            </a:r>
          </a:p>
          <a:p>
            <a:pPr marL="811213" indent="-457200">
              <a:spcAft>
                <a:spcPts val="600"/>
              </a:spcAft>
              <a:buFont typeface="+mj-lt"/>
              <a:buAutoNum type="alphaLcParenR"/>
            </a:pPr>
            <a:r>
              <a:rPr lang="en-US" b="1" dirty="0">
                <a:latin typeface="Arial" panose="020B0604020202020204" pitchFamily="34" charset="0"/>
                <a:cs typeface="Arial" panose="020B0604020202020204" pitchFamily="34" charset="0"/>
              </a:rPr>
              <a:t>is smaller than the multiplier effect for changes in autonomous aggregate spending. (correct answer)</a:t>
            </a:r>
          </a:p>
          <a:p>
            <a:pPr marL="811213" indent="-457200">
              <a:spcAft>
                <a:spcPts val="600"/>
              </a:spcAft>
              <a:buFont typeface="+mj-lt"/>
              <a:buAutoNum type="alphaLcParenR"/>
            </a:pPr>
            <a:r>
              <a:rPr lang="en-US" dirty="0">
                <a:latin typeface="Arial" panose="020B0604020202020204" pitchFamily="34" charset="0"/>
                <a:cs typeface="Arial" panose="020B0604020202020204" pitchFamily="34" charset="0"/>
              </a:rPr>
              <a:t>is larger than the multiplier effect for changes in autonomous aggregate spending.</a:t>
            </a:r>
          </a:p>
          <a:p>
            <a:pPr marL="811213" indent="-457200">
              <a:spcAft>
                <a:spcPts val="600"/>
              </a:spcAft>
              <a:buFont typeface="+mj-lt"/>
              <a:buAutoNum type="alphaLcParenR"/>
            </a:pPr>
            <a:r>
              <a:rPr lang="en-US" dirty="0">
                <a:latin typeface="Arial" panose="020B0604020202020204" pitchFamily="34" charset="0"/>
                <a:cs typeface="Arial" panose="020B0604020202020204" pitchFamily="34" charset="0"/>
              </a:rPr>
              <a:t>may be smaller than, larger than, or equal to the multiplier effect for changes in autonomous aggregate spending.</a:t>
            </a:r>
          </a:p>
        </p:txBody>
      </p:sp>
    </p:spTree>
    <p:extLst>
      <p:ext uri="{BB962C8B-B14F-4D97-AF65-F5344CB8AC3E}">
        <p14:creationId xmlns:p14="http://schemas.microsoft.com/office/powerpoint/2010/main" val="97988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16"/>
            <a:ext cx="9996324" cy="987115"/>
          </a:xfrm>
        </p:spPr>
        <p:txBody>
          <a:bodyPr/>
          <a:lstStyle/>
          <a:p>
            <a:r>
              <a:rPr lang="en-US" dirty="0">
                <a:latin typeface="Arial" panose="020B0604020202020204" pitchFamily="34" charset="0"/>
                <a:cs typeface="Arial" panose="020B0604020202020204" pitchFamily="34" charset="0"/>
              </a:rPr>
              <a:t>FISCAL POLICY: THE BASICS (1 of 2)</a:t>
            </a:r>
          </a:p>
        </p:txBody>
      </p:sp>
      <p:sp>
        <p:nvSpPr>
          <p:cNvPr id="4" name="Content Placeholder 3"/>
          <p:cNvSpPr>
            <a:spLocks noGrp="1"/>
          </p:cNvSpPr>
          <p:nvPr>
            <p:ph sz="quarter" idx="10"/>
          </p:nvPr>
        </p:nvSpPr>
        <p:spPr>
          <a:xfrm>
            <a:off x="127107" y="1159331"/>
            <a:ext cx="9804186" cy="1079721"/>
          </a:xfrm>
        </p:spPr>
        <p:txBody>
          <a:bodyPr/>
          <a:lstStyle/>
          <a:p>
            <a:r>
              <a:rPr lang="en-US" dirty="0">
                <a:latin typeface="Arial" panose="020B0604020202020204" pitchFamily="34" charset="0"/>
                <a:cs typeface="Arial" panose="020B0604020202020204" pitchFamily="34" charset="0"/>
              </a:rPr>
              <a:t>Government spending and tax revenue for some high-income countries in 2019:</a:t>
            </a:r>
          </a:p>
        </p:txBody>
      </p:sp>
      <p:pic>
        <p:nvPicPr>
          <p:cNvPr id="5" name="Picture 4">
            <a:extLst>
              <a:ext uri="{FF2B5EF4-FFF2-40B4-BE49-F238E27FC236}">
                <a16:creationId xmlns:a16="http://schemas.microsoft.com/office/drawing/2014/main" id="{364E42F3-BB7E-28A1-5627-95FAA36EA945}"/>
              </a:ext>
            </a:extLst>
          </p:cNvPr>
          <p:cNvPicPr>
            <a:picLocks noChangeAspect="1"/>
          </p:cNvPicPr>
          <p:nvPr/>
        </p:nvPicPr>
        <p:blipFill>
          <a:blip r:embed="rId2"/>
          <a:stretch>
            <a:fillRect/>
          </a:stretch>
        </p:blipFill>
        <p:spPr>
          <a:xfrm>
            <a:off x="385213" y="1035554"/>
            <a:ext cx="9424993" cy="6364313"/>
          </a:xfrm>
          <a:prstGeom prst="rect">
            <a:avLst/>
          </a:prstGeom>
        </p:spPr>
      </p:pic>
    </p:spTree>
    <p:extLst>
      <p:ext uri="{BB962C8B-B14F-4D97-AF65-F5344CB8AC3E}">
        <p14:creationId xmlns:p14="http://schemas.microsoft.com/office/powerpoint/2010/main" val="1723753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169909"/>
            <a:ext cx="8675370" cy="1093589"/>
          </a:xfrm>
        </p:spPr>
        <p:txBody>
          <a:bodyPr>
            <a:normAutofit/>
          </a:bodyPr>
          <a:lstStyle/>
          <a:p>
            <a:pPr algn="ctr"/>
            <a:r>
              <a:rPr lang="en-US" sz="2970" dirty="0"/>
              <a:t>The “Balanced Budget” multiplier</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E89EFB-24BD-42A1-BB77-A0A7ED6FBDC2}" type="slidenum">
              <a:rPr lang="en-US" smtClean="0"/>
              <a:pPr/>
              <a:t>40</a:t>
            </a:fld>
            <a:endParaRPr lang="en-US"/>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5F3C37B-8AED-B4F7-4EAF-19AF046ADD07}"/>
                  </a:ext>
                </a:extLst>
              </p:cNvPr>
              <p:cNvSpPr txBox="1">
                <a:spLocks/>
              </p:cNvSpPr>
              <p:nvPr/>
            </p:nvSpPr>
            <p:spPr>
              <a:xfrm>
                <a:off x="465512" y="1357608"/>
                <a:ext cx="9070373" cy="5774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Suppose we increase government spending and taxes both by $10 billion; what would happen to real GDP?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from</m:t>
                    </m:r>
                    <m: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government</m:t>
                    </m:r>
                    <m: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purchases</m:t>
                    </m:r>
                    <m: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increase</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 </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𝐺</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f>
                      <m:fPr>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den>
                    </m:f>
                  </m:oMath>
                </a14:m>
                <a:endParaRPr kumimoji="0" lang="en-US" sz="2800" b="0" i="1" u="none" strike="noStrike" kern="120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from</m:t>
                    </m:r>
                    <m:r>
                      <a:rPr kumimoji="0" lang="en-US" sz="2800" b="0" i="0"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tax</m:t>
                    </m:r>
                    <m: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increase</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 </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𝑇</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f>
                      <m:fPr>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num>
                      <m:den>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den>
                    </m:f>
                  </m:oMath>
                </a14:m>
                <a:endParaRPr kumimoji="0" lang="en-US" sz="2800" b="0" i="1" u="none" strike="noStrike" kern="1200" cap="none" spc="0" normalizeH="0" baseline="0" noProof="0" dirty="0">
                  <a:ln>
                    <a:noFill/>
                  </a:ln>
                  <a:solidFill>
                    <a:sysClr val="windowText" lastClr="000000"/>
                  </a:solidFill>
                  <a:effectLst/>
                  <a:uLnTx/>
                  <a:uFillTx/>
                  <a:latin typeface="Cambria Math" panose="020405030504060302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Cambria Math" panose="02040503050406030204" pitchFamily="18" charset="0"/>
                    <a:cs typeface="+mn-cs"/>
                  </a:rPr>
                  <a:t>So the overall </a:t>
                </a:r>
                <a14:m>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 </m:t>
                    </m:r>
                  </m:oMath>
                </a14:m>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is the sum of these: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=$10 </m:t>
                    </m:r>
                    <m:r>
                      <m:rPr>
                        <m:sty m:val="p"/>
                      </m:rP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billion</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f>
                      <m:fPr>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den>
                    </m:f>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+$10 </m:t>
                    </m:r>
                    <m:r>
                      <m:rPr>
                        <m:sty m:val="p"/>
                      </m:rPr>
                      <a:rPr kumimoji="0" lang="en-US" sz="28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billion</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f>
                      <m:fPr>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num>
                      <m:den>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den>
                    </m:f>
                  </m:oMath>
                </a14:m>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=$10 </m:t>
                    </m:r>
                    <m:r>
                      <m:rPr>
                        <m:sty m:val="p"/>
                      </m:rPr>
                      <a:rPr kumimoji="0" lang="en-US" sz="2800" b="0" i="0"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billion</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ctrlPr>
                      </m:dPr>
                      <m:e>
                        <m:f>
                          <m:fPr>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den>
                        </m:f>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num>
                          <m:den>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den>
                        </m:f>
                      </m:e>
                    </m:d>
                  </m:oMath>
                </a14:m>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=$10 </m:t>
                    </m:r>
                    <m:r>
                      <m:rPr>
                        <m:sty m:val="p"/>
                      </m:rPr>
                      <a:rPr kumimoji="0" lang="en-US" sz="2800" b="0" i="0"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billion</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ctrlPr>
                      </m:dPr>
                      <m:e>
                        <m:f>
                          <m:fPr>
                            <m:ctrlP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mn-cs"/>
                              </a:rPr>
                              <m:t>𝑀𝑃𝐶</m:t>
                            </m:r>
                          </m:num>
                          <m:den>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𝑀𝑃𝐶</m:t>
                            </m:r>
                          </m:den>
                        </m:f>
                      </m:e>
                    </m:d>
                  </m:oMath>
                </a14:m>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=$10 </m:t>
                    </m:r>
                    <m:r>
                      <m:rPr>
                        <m:sty m:val="p"/>
                      </m:rPr>
                      <a:rPr kumimoji="0" lang="en-US" sz="2800" b="0" i="0"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mn-cs"/>
                      </a:rPr>
                      <m:t>billion</m:t>
                    </m:r>
                  </m:oMath>
                </a14:m>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7" name="Content Placeholder 2">
                <a:extLst>
                  <a:ext uri="{FF2B5EF4-FFF2-40B4-BE49-F238E27FC236}">
                    <a16:creationId xmlns:a16="http://schemas.microsoft.com/office/drawing/2014/main" id="{55F3C37B-8AED-B4F7-4EAF-19AF046ADD07}"/>
                  </a:ext>
                </a:extLst>
              </p:cNvPr>
              <p:cNvSpPr txBox="1">
                <a:spLocks noRot="1" noChangeAspect="1" noMove="1" noResize="1" noEditPoints="1" noAdjustHandles="1" noChangeArrowheads="1" noChangeShapeType="1" noTextEdit="1"/>
              </p:cNvSpPr>
              <p:nvPr/>
            </p:nvSpPr>
            <p:spPr>
              <a:xfrm>
                <a:off x="465512" y="1357608"/>
                <a:ext cx="9070373" cy="5774712"/>
              </a:xfrm>
              <a:prstGeom prst="rect">
                <a:avLst/>
              </a:prstGeom>
              <a:blipFill>
                <a:blip r:embed="rId2"/>
                <a:stretch>
                  <a:fillRect l="-1210" t="-1795" r="-134"/>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BCA05F29-5AEA-EEA8-E801-99B6424EB0AC}"/>
              </a:ext>
            </a:extLst>
          </p:cNvPr>
          <p:cNvSpPr txBox="1">
            <a:spLocks/>
          </p:cNvSpPr>
          <p:nvPr/>
        </p:nvSpPr>
        <p:spPr>
          <a:xfrm>
            <a:off x="838200" y="136525"/>
            <a:ext cx="7953103" cy="1325563"/>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Helvetica Neue"/>
              <a:buNone/>
              <a:defRPr sz="4900" b="1" i="0" u="none" strike="noStrike" cap="none">
                <a:solidFill>
                  <a:schemeClr val="lt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b="0" dirty="0">
                <a:solidFill>
                  <a:srgbClr val="DA1B2C"/>
                </a:solidFill>
                <a:latin typeface="Arial" panose="020B0604020202020204" pitchFamily="34" charset="0"/>
                <a:cs typeface="Arial" panose="020B0604020202020204" pitchFamily="34" charset="0"/>
              </a:rPr>
              <a:t>The “Balanced Budget” multiplier</a:t>
            </a:r>
          </a:p>
        </p:txBody>
      </p:sp>
    </p:spTree>
    <p:extLst>
      <p:ext uri="{BB962C8B-B14F-4D97-AF65-F5344CB8AC3E}">
        <p14:creationId xmlns:p14="http://schemas.microsoft.com/office/powerpoint/2010/main" val="12715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2" y="180692"/>
            <a:ext cx="9996324" cy="995428"/>
          </a:xfrm>
        </p:spPr>
        <p:txBody>
          <a:bodyPr/>
          <a:lstStyle/>
          <a:p>
            <a:r>
              <a:rPr lang="en-US" dirty="0">
                <a:latin typeface="Arial" panose="020B0604020202020204" pitchFamily="34" charset="0"/>
                <a:cs typeface="Arial" panose="020B0604020202020204" pitchFamily="34" charset="0"/>
              </a:rPr>
              <a:t>TAXES AND THE MULTIPLIER</a:t>
            </a:r>
          </a:p>
        </p:txBody>
      </p:sp>
      <p:sp>
        <p:nvSpPr>
          <p:cNvPr id="3" name="Content Placeholder 2"/>
          <p:cNvSpPr>
            <a:spLocks noGrp="1"/>
          </p:cNvSpPr>
          <p:nvPr>
            <p:ph sz="quarter" idx="10"/>
          </p:nvPr>
        </p:nvSpPr>
        <p:spPr>
          <a:xfrm>
            <a:off x="117582" y="927562"/>
            <a:ext cx="9804186" cy="5658416"/>
          </a:xfrm>
        </p:spPr>
        <p:txBody>
          <a:bodyPr/>
          <a:lstStyle/>
          <a:p>
            <a:r>
              <a:rPr lang="en-US" b="1" dirty="0">
                <a:latin typeface="Arial" panose="020B0604020202020204" pitchFamily="34" charset="0"/>
                <a:cs typeface="Arial" panose="020B0604020202020204" pitchFamily="34" charset="0"/>
              </a:rPr>
              <a:t>The size of the shift of the aggregate demand curve depends on the type of fiscal policy.</a:t>
            </a:r>
          </a:p>
          <a:p>
            <a:r>
              <a:rPr lang="en-US" dirty="0">
                <a:latin typeface="Arial" panose="020B0604020202020204" pitchFamily="34" charset="0"/>
                <a:cs typeface="Arial" panose="020B0604020202020204" pitchFamily="34" charset="0"/>
              </a:rPr>
              <a:t>Changes in government purchases have a more powerful effect on the economy than equal-sized changes in taxes or transfers.</a:t>
            </a:r>
          </a:p>
        </p:txBody>
      </p:sp>
      <p:sp>
        <p:nvSpPr>
          <p:cNvPr id="5" name="Rectangle 4">
            <a:extLst>
              <a:ext uri="{FF2B5EF4-FFF2-40B4-BE49-F238E27FC236}">
                <a16:creationId xmlns:a16="http://schemas.microsoft.com/office/drawing/2014/main" id="{7CD5AA53-37D0-456C-A188-FC042CA07E96}"/>
              </a:ext>
            </a:extLst>
          </p:cNvPr>
          <p:cNvSpPr/>
          <p:nvPr/>
        </p:nvSpPr>
        <p:spPr>
          <a:xfrm>
            <a:off x="435279" y="3443620"/>
            <a:ext cx="9335022" cy="4001095"/>
          </a:xfrm>
          <a:prstGeom prst="rect">
            <a:avLst/>
          </a:prstGeom>
        </p:spPr>
        <p:txBody>
          <a:bodyPr wrap="square">
            <a:spAutoFit/>
          </a:bodyPr>
          <a:lstStyle/>
          <a:p>
            <a:pPr marL="457200" lvl="0" indent="-457200">
              <a:spcBef>
                <a:spcPts val="624"/>
              </a:spcBef>
              <a:spcAft>
                <a:spcPts val="1200"/>
              </a:spcAft>
              <a:buClr>
                <a:srgbClr val="4E4E4E"/>
              </a:buClr>
              <a:buFont typeface="Arial" pitchFamily="34" charset="0"/>
              <a:buChar char="•"/>
            </a:pPr>
            <a:r>
              <a:rPr lang="en-US" sz="2800" dirty="0">
                <a:latin typeface="Arial" panose="020B0604020202020204" pitchFamily="34" charset="0"/>
                <a:cs typeface="Arial" panose="020B0604020202020204" pitchFamily="34" charset="0"/>
                <a:sym typeface="Helvetica Neue"/>
              </a:rPr>
              <a:t>A few notes:</a:t>
            </a:r>
          </a:p>
          <a:p>
            <a:pPr marL="457200" lvl="0" indent="-457200">
              <a:spcBef>
                <a:spcPts val="624"/>
              </a:spcBef>
              <a:spcAft>
                <a:spcPts val="1200"/>
              </a:spcAft>
              <a:buClr>
                <a:srgbClr val="4E4E4E"/>
              </a:buClr>
              <a:buFont typeface="Arial" pitchFamily="34" charset="0"/>
              <a:buChar char="•"/>
            </a:pPr>
            <a:r>
              <a:rPr lang="en-US" sz="2800" dirty="0">
                <a:latin typeface="Arial" panose="020B0604020202020204" pitchFamily="34" charset="0"/>
                <a:cs typeface="Arial" panose="020B0604020202020204" pitchFamily="34" charset="0"/>
                <a:sym typeface="Helvetica Neue"/>
              </a:rPr>
              <a:t>It’s actually </a:t>
            </a:r>
            <a:r>
              <a:rPr lang="en-US" sz="2800" b="1" dirty="0">
                <a:latin typeface="Arial" panose="020B0604020202020204" pitchFamily="34" charset="0"/>
                <a:cs typeface="Arial" panose="020B0604020202020204" pitchFamily="34" charset="0"/>
                <a:sym typeface="Helvetica Neue"/>
              </a:rPr>
              <a:t>more complicated, because (unlike most </a:t>
            </a:r>
            <a:r>
              <a:rPr lang="en-US" sz="2800" b="1" i="1" dirty="0">
                <a:latin typeface="Arial" panose="020B0604020202020204" pitchFamily="34" charset="0"/>
                <a:cs typeface="Arial" panose="020B0604020202020204" pitchFamily="34" charset="0"/>
                <a:sym typeface="Helvetica Neue"/>
              </a:rPr>
              <a:t>real</a:t>
            </a:r>
            <a:r>
              <a:rPr lang="en-US" sz="2800" b="1" dirty="0">
                <a:latin typeface="Arial" panose="020B0604020202020204" pitchFamily="34" charset="0"/>
                <a:cs typeface="Arial" panose="020B0604020202020204" pitchFamily="34" charset="0"/>
                <a:sym typeface="Helvetica Neue"/>
              </a:rPr>
              <a:t> tax policy) </a:t>
            </a:r>
            <a:r>
              <a:rPr lang="en-US" sz="2800" dirty="0">
                <a:latin typeface="Arial" panose="020B0604020202020204" pitchFamily="34" charset="0"/>
                <a:cs typeface="Arial" panose="020B0604020202020204" pitchFamily="34" charset="0"/>
                <a:sym typeface="Helvetica Neue"/>
              </a:rPr>
              <a:t>we use simple </a:t>
            </a:r>
            <a:r>
              <a:rPr lang="en-US" sz="2800" b="1" dirty="0">
                <a:solidFill>
                  <a:srgbClr val="FF0000"/>
                </a:solidFill>
                <a:latin typeface="Arial" panose="020B0604020202020204" pitchFamily="34" charset="0"/>
                <a:cs typeface="Arial" panose="020B0604020202020204" pitchFamily="34" charset="0"/>
                <a:sym typeface="Helvetica Neue"/>
              </a:rPr>
              <a:t>lump-sum taxes</a:t>
            </a:r>
            <a:r>
              <a:rPr lang="en-US" sz="2800" b="1" dirty="0">
                <a:latin typeface="Arial" panose="020B0604020202020204" pitchFamily="34" charset="0"/>
                <a:cs typeface="Arial" panose="020B0604020202020204" pitchFamily="34" charset="0"/>
                <a:sym typeface="Helvetica Neue"/>
              </a:rPr>
              <a:t>: </a:t>
            </a:r>
            <a:r>
              <a:rPr lang="en-US" sz="2800" dirty="0">
                <a:latin typeface="Arial" panose="020B0604020202020204" pitchFamily="34" charset="0"/>
                <a:cs typeface="Arial" panose="020B0604020202020204" pitchFamily="34" charset="0"/>
                <a:sym typeface="Helvetica Neue"/>
              </a:rPr>
              <a:t>taxes that </a:t>
            </a:r>
            <a:r>
              <a:rPr lang="en-US" sz="2800" b="1" dirty="0">
                <a:latin typeface="Arial" panose="020B0604020202020204" pitchFamily="34" charset="0"/>
                <a:cs typeface="Arial" panose="020B0604020202020204" pitchFamily="34" charset="0"/>
                <a:sym typeface="Helvetica Neue"/>
              </a:rPr>
              <a:t>do not depend</a:t>
            </a:r>
            <a:r>
              <a:rPr lang="en-US" sz="2800" b="1" i="1" dirty="0">
                <a:latin typeface="Arial" panose="020B0604020202020204" pitchFamily="34" charset="0"/>
                <a:cs typeface="Arial" panose="020B0604020202020204" pitchFamily="34" charset="0"/>
                <a:sym typeface="Helvetica Neue"/>
              </a:rPr>
              <a:t> </a:t>
            </a:r>
            <a:r>
              <a:rPr lang="en-US" sz="2800" dirty="0">
                <a:latin typeface="Arial" panose="020B0604020202020204" pitchFamily="34" charset="0"/>
                <a:cs typeface="Arial" panose="020B0604020202020204" pitchFamily="34" charset="0"/>
                <a:sym typeface="Helvetica Neue"/>
              </a:rPr>
              <a:t>on the taxpayer’s income.</a:t>
            </a:r>
          </a:p>
          <a:p>
            <a:pPr marL="457200" lvl="0" indent="-457200">
              <a:spcBef>
                <a:spcPts val="624"/>
              </a:spcBef>
              <a:spcAft>
                <a:spcPts val="1200"/>
              </a:spcAft>
              <a:buClr>
                <a:srgbClr val="4E4E4E"/>
              </a:buClr>
              <a:buFont typeface="Arial" pitchFamily="34" charset="0"/>
              <a:buChar char="•"/>
            </a:pPr>
            <a:r>
              <a:rPr lang="en-US" sz="2800" b="1" dirty="0">
                <a:latin typeface="Arial" panose="020B0604020202020204" pitchFamily="34" charset="0"/>
                <a:cs typeface="Arial" panose="020B0604020202020204" pitchFamily="34" charset="0"/>
                <a:sym typeface="Helvetica Neue"/>
              </a:rPr>
              <a:t>If it’s not a lump-sum tax, the tax revenue will depend on the level of real GDP (and reduce the size of the multiplier).</a:t>
            </a:r>
          </a:p>
        </p:txBody>
      </p:sp>
    </p:spTree>
    <p:extLst>
      <p:ext uri="{BB962C8B-B14F-4D97-AF65-F5344CB8AC3E}">
        <p14:creationId xmlns:p14="http://schemas.microsoft.com/office/powerpoint/2010/main" val="1320575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180692"/>
            <a:ext cx="9996324" cy="995428"/>
          </a:xfrm>
        </p:spPr>
        <p:txBody>
          <a:bodyPr/>
          <a:lstStyle/>
          <a:p>
            <a:r>
              <a:rPr lang="en-US" dirty="0">
                <a:latin typeface="Arial" panose="020B0604020202020204" pitchFamily="34" charset="0"/>
                <a:cs typeface="Arial" panose="020B0604020202020204" pitchFamily="34" charset="0"/>
              </a:rPr>
              <a:t>TYPES OF FISCAL POLICY</a:t>
            </a:r>
          </a:p>
        </p:txBody>
      </p:sp>
      <p:sp>
        <p:nvSpPr>
          <p:cNvPr id="3" name="Content Placeholder 2"/>
          <p:cNvSpPr>
            <a:spLocks noGrp="1"/>
          </p:cNvSpPr>
          <p:nvPr>
            <p:ph sz="quarter" idx="10"/>
          </p:nvPr>
        </p:nvSpPr>
        <p:spPr>
          <a:xfrm>
            <a:off x="21513" y="1294465"/>
            <a:ext cx="9804186" cy="5658416"/>
          </a:xfrm>
        </p:spPr>
        <p:txBody>
          <a:bodyPr/>
          <a:lstStyle/>
          <a:p>
            <a:r>
              <a:rPr lang="en-US" b="1" dirty="0">
                <a:latin typeface="Arial" panose="020B0604020202020204" pitchFamily="34" charset="0"/>
                <a:cs typeface="Arial" panose="020B0604020202020204" pitchFamily="34" charset="0"/>
              </a:rPr>
              <a:t>Automatic stabilizers: </a:t>
            </a:r>
            <a:r>
              <a:rPr lang="en-US" dirty="0">
                <a:latin typeface="Arial" panose="020B0604020202020204" pitchFamily="34" charset="0"/>
                <a:cs typeface="Arial" panose="020B0604020202020204" pitchFamily="34" charset="0"/>
              </a:rPr>
              <a:t>government spending and taxation rules that cause fiscal policy to be automatically expansionary when the economy contracts and automatically contractionary when the economy expands </a:t>
            </a:r>
            <a:r>
              <a:rPr lang="en-US" i="1" dirty="0">
                <a:latin typeface="Arial" panose="020B0604020202020204" pitchFamily="34" charset="0"/>
                <a:cs typeface="Arial" panose="020B0604020202020204" pitchFamily="34" charset="0"/>
              </a:rPr>
              <a:t>(unemployment insurance)</a:t>
            </a:r>
          </a:p>
          <a:p>
            <a:r>
              <a:rPr lang="en-US" dirty="0">
                <a:latin typeface="Arial" panose="020B0604020202020204" pitchFamily="34" charset="0"/>
                <a:cs typeface="Arial" panose="020B0604020202020204" pitchFamily="34" charset="0"/>
              </a:rPr>
              <a:t>In contrast, </a:t>
            </a:r>
            <a:r>
              <a:rPr lang="en-US" b="1" dirty="0">
                <a:latin typeface="Arial" panose="020B0604020202020204" pitchFamily="34" charset="0"/>
                <a:cs typeface="Arial" panose="020B0604020202020204" pitchFamily="34" charset="0"/>
              </a:rPr>
              <a:t>discretionary fiscal policy </a:t>
            </a:r>
            <a:r>
              <a:rPr lang="en-US" dirty="0">
                <a:latin typeface="Arial" panose="020B0604020202020204" pitchFamily="34" charset="0"/>
                <a:cs typeface="Arial" panose="020B0604020202020204" pitchFamily="34" charset="0"/>
              </a:rPr>
              <a:t>arises from deliberate actions by policy makers rather than rules (the Obama stimulus).</a:t>
            </a:r>
          </a:p>
        </p:txBody>
      </p:sp>
    </p:spTree>
    <p:extLst>
      <p:ext uri="{BB962C8B-B14F-4D97-AF65-F5344CB8AC3E}">
        <p14:creationId xmlns:p14="http://schemas.microsoft.com/office/powerpoint/2010/main" val="3579715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D3A1DA7-404C-4042-B135-9836EDDBAE95}"/>
              </a:ext>
            </a:extLst>
          </p:cNvPr>
          <p:cNvSpPr>
            <a:spLocks noGrp="1" noChangeArrowheads="1"/>
          </p:cNvSpPr>
          <p:nvPr>
            <p:ph type="title"/>
          </p:nvPr>
        </p:nvSpPr>
        <p:spPr>
          <a:xfrm>
            <a:off x="574517" y="407670"/>
            <a:ext cx="9049068" cy="796290"/>
          </a:xfrm>
        </p:spPr>
        <p:txBody>
          <a:bodyPr rtlCol="0">
            <a:normAutofit/>
          </a:bodyPr>
          <a:lstStyle/>
          <a:p>
            <a:pPr defTabSz="461963">
              <a:spcBef>
                <a:spcPct val="0"/>
              </a:spcBef>
              <a:defRPr/>
            </a:pPr>
            <a:r>
              <a:rPr lang="en-US" sz="3600" b="0" dirty="0">
                <a:solidFill>
                  <a:srgbClr val="DA1B2C"/>
                </a:solidFill>
                <a:latin typeface="Arial" panose="020B0604020202020204" pitchFamily="34" charset="0"/>
                <a:cs typeface="Arial" panose="020B0604020202020204" pitchFamily="34" charset="0"/>
              </a:rPr>
              <a:t>Built-In Stability - Automatic Stabilizers</a:t>
            </a:r>
          </a:p>
        </p:txBody>
      </p:sp>
      <p:sp>
        <p:nvSpPr>
          <p:cNvPr id="20483" name="Rectangle 3">
            <a:extLst>
              <a:ext uri="{FF2B5EF4-FFF2-40B4-BE49-F238E27FC236}">
                <a16:creationId xmlns:a16="http://schemas.microsoft.com/office/drawing/2014/main" id="{6BC6C7F5-9790-4319-85BA-FF3EBAE5092F}"/>
              </a:ext>
            </a:extLst>
          </p:cNvPr>
          <p:cNvSpPr>
            <a:spLocks noGrp="1" noChangeArrowheads="1"/>
          </p:cNvSpPr>
          <p:nvPr>
            <p:ph idx="1"/>
          </p:nvPr>
        </p:nvSpPr>
        <p:spPr>
          <a:xfrm>
            <a:off x="289877" y="1385570"/>
            <a:ext cx="9333707" cy="5622925"/>
          </a:xfrm>
        </p:spPr>
        <p:txBody>
          <a:bodyPr rtlCol="0">
            <a:normAutofit fontScale="92500"/>
          </a:bodyPr>
          <a:lstStyle/>
          <a:p>
            <a:pPr marL="457200" indent="-457200">
              <a:buClr>
                <a:schemeClr val="tx1"/>
              </a:buClr>
              <a:buFont typeface="Wingdings" panose="05000000000000000000" pitchFamily="2" charset="2"/>
              <a:buChar char="§"/>
              <a:defRPr/>
            </a:pPr>
            <a:r>
              <a:rPr lang="en-US" sz="3080" b="1" dirty="0">
                <a:solidFill>
                  <a:schemeClr val="tx1"/>
                </a:solidFill>
              </a:rPr>
              <a:t>Automatic Stabilizer: an element of fiscal policy that changes automatically as income changes.</a:t>
            </a:r>
          </a:p>
          <a:p>
            <a:pPr marL="457200" indent="-457200">
              <a:buClr>
                <a:schemeClr val="tx1"/>
              </a:buClr>
              <a:buFont typeface="Wingdings" panose="05000000000000000000" pitchFamily="2" charset="2"/>
              <a:buChar char="§"/>
              <a:defRPr/>
            </a:pPr>
            <a:endParaRPr lang="en-US" sz="3080" b="1" dirty="0">
              <a:solidFill>
                <a:schemeClr val="tx1"/>
              </a:solidFill>
            </a:endParaRPr>
          </a:p>
          <a:p>
            <a:pPr marL="457200" indent="-457200">
              <a:buClr>
                <a:schemeClr val="tx1"/>
              </a:buClr>
              <a:buFont typeface="Wingdings" panose="05000000000000000000" pitchFamily="2" charset="2"/>
              <a:buChar char="§"/>
              <a:defRPr/>
            </a:pPr>
            <a:r>
              <a:rPr lang="en-US" sz="3080" b="1" dirty="0">
                <a:solidFill>
                  <a:schemeClr val="tx1"/>
                </a:solidFill>
              </a:rPr>
              <a:t>Progressive Taxes: a tax whose rate rises as income rises</a:t>
            </a:r>
          </a:p>
          <a:p>
            <a:pPr marL="1361725" lvl="2" indent="-342900">
              <a:buClr>
                <a:schemeClr val="accent1">
                  <a:shade val="75000"/>
                </a:schemeClr>
              </a:buClr>
              <a:buFont typeface="Wingdings" panose="05000000000000000000" pitchFamily="2" charset="2"/>
              <a:buChar char="§"/>
              <a:defRPr/>
            </a:pPr>
            <a:r>
              <a:rPr lang="en-US" sz="2200" b="1" dirty="0">
                <a:solidFill>
                  <a:schemeClr val="tx1"/>
                </a:solidFill>
              </a:rPr>
              <a:t>U.S. income taxes currently range from a rate of 10% to 30% depending upon annual income.</a:t>
            </a:r>
          </a:p>
          <a:p>
            <a:pPr marL="1361725" lvl="2" indent="-342900">
              <a:buClr>
                <a:schemeClr val="accent1">
                  <a:shade val="75000"/>
                </a:schemeClr>
              </a:buClr>
              <a:buFont typeface="Wingdings" panose="05000000000000000000" pitchFamily="2" charset="2"/>
              <a:buChar char="§"/>
              <a:defRPr/>
            </a:pPr>
            <a:endParaRPr lang="en-US" sz="2200" b="1" dirty="0">
              <a:solidFill>
                <a:schemeClr val="tx1"/>
              </a:solidFill>
            </a:endParaRPr>
          </a:p>
          <a:p>
            <a:pPr marL="457200" indent="-457200">
              <a:buClr>
                <a:schemeClr val="tx1"/>
              </a:buClr>
              <a:buFont typeface="Wingdings" panose="05000000000000000000" pitchFamily="2" charset="2"/>
              <a:buChar char="§"/>
              <a:defRPr/>
            </a:pPr>
            <a:r>
              <a:rPr lang="en-US" sz="3080" b="1" dirty="0">
                <a:solidFill>
                  <a:schemeClr val="tx1"/>
                </a:solidFill>
              </a:rPr>
              <a:t>Transfer Payments: a payment to one person that is funded by taxing others</a:t>
            </a:r>
          </a:p>
          <a:p>
            <a:pPr marL="1361725" lvl="2" indent="-342900">
              <a:buClr>
                <a:schemeClr val="accent1">
                  <a:shade val="75000"/>
                </a:schemeClr>
              </a:buClr>
              <a:buFont typeface="Wingdings" panose="05000000000000000000" pitchFamily="2" charset="2"/>
              <a:buChar char="§"/>
              <a:defRPr/>
            </a:pPr>
            <a:r>
              <a:rPr lang="en-US" sz="2200" b="1" dirty="0">
                <a:solidFill>
                  <a:schemeClr val="tx1"/>
                </a:solidFill>
              </a:rPr>
              <a:t>Employees and employers in the U.S. pay a 7.65% Social Security tax to fund a variety of benefits administered through the  Social Security program</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9527"/>
            <a:ext cx="9996324" cy="1094971"/>
          </a:xfrm>
        </p:spPr>
        <p:txBody>
          <a:bodyPr/>
          <a:lstStyle/>
          <a:p>
            <a:r>
              <a:rPr lang="en-US" sz="3200" dirty="0">
                <a:latin typeface="Arial" panose="020B0604020202020204" pitchFamily="34" charset="0"/>
                <a:cs typeface="Arial" panose="020B0604020202020204" pitchFamily="34" charset="0"/>
              </a:rPr>
              <a:t>THE BUDGET BALANCE MEASURES FISCAL POLICY</a:t>
            </a:r>
          </a:p>
        </p:txBody>
      </p:sp>
      <p:sp>
        <p:nvSpPr>
          <p:cNvPr id="3" name="Content Placeholder 2"/>
          <p:cNvSpPr>
            <a:spLocks noGrp="1"/>
          </p:cNvSpPr>
          <p:nvPr>
            <p:ph sz="quarter" idx="10"/>
          </p:nvPr>
        </p:nvSpPr>
        <p:spPr>
          <a:xfrm>
            <a:off x="192138" y="1593092"/>
            <a:ext cx="9804186" cy="5658416"/>
          </a:xfrm>
        </p:spPr>
        <p:txBody>
          <a:bodyPr/>
          <a:lstStyle/>
          <a:p>
            <a:pPr marL="2286000" indent="0">
              <a:spcAft>
                <a:spcPts val="600"/>
              </a:spcAft>
              <a:buNone/>
            </a:pPr>
            <a:r>
              <a:rPr lang="en-US" b="1" i="1" dirty="0">
                <a:latin typeface="Arial" panose="020B0604020202020204" pitchFamily="34" charset="0"/>
                <a:cs typeface="Arial" panose="020B0604020202020204" pitchFamily="34" charset="0"/>
              </a:rPr>
              <a:t>S</a:t>
            </a:r>
            <a:r>
              <a:rPr lang="en-US" b="1" i="1" baseline="-25000" dirty="0">
                <a:latin typeface="Arial" panose="020B0604020202020204" pitchFamily="34" charset="0"/>
                <a:cs typeface="Arial" panose="020B0604020202020204" pitchFamily="34" charset="0"/>
              </a:rPr>
              <a:t>Government</a:t>
            </a:r>
            <a:r>
              <a:rPr lang="en-US" b="1"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T </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 </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TR</a:t>
            </a:r>
            <a:endParaRPr lang="en-US" b="1" dirty="0">
              <a:latin typeface="Arial" panose="020B0604020202020204" pitchFamily="34" charset="0"/>
              <a:cs typeface="Arial" panose="020B0604020202020204" pitchFamily="34" charset="0"/>
            </a:endParaRPr>
          </a:p>
          <a:p>
            <a:pPr>
              <a:spcAft>
                <a:spcPts val="600"/>
              </a:spcAft>
            </a:pPr>
            <a:r>
              <a:rPr lang="en-US" b="1" dirty="0">
                <a:latin typeface="Arial" panose="020B0604020202020204" pitchFamily="34" charset="0"/>
                <a:cs typeface="Arial" panose="020B0604020202020204" pitchFamily="34" charset="0"/>
              </a:rPr>
              <a:t>Government saving (</a:t>
            </a:r>
            <a:r>
              <a:rPr lang="en-US" b="1" i="1" dirty="0">
                <a:latin typeface="Arial" panose="020B0604020202020204" pitchFamily="34" charset="0"/>
                <a:cs typeface="Arial" panose="020B0604020202020204" pitchFamily="34" charset="0"/>
              </a:rPr>
              <a:t>S</a:t>
            </a:r>
            <a:r>
              <a:rPr lang="en-US" b="1" dirty="0">
                <a:latin typeface="Arial" panose="020B0604020202020204" pitchFamily="34" charset="0"/>
                <a:cs typeface="Arial" panose="020B0604020202020204" pitchFamily="34" charset="0"/>
              </a:rPr>
              <a:t>urplus) = tax revenues (</a:t>
            </a:r>
            <a:r>
              <a:rPr lang="en-US" b="1" i="1" dirty="0">
                <a:latin typeface="Arial" panose="020B0604020202020204" pitchFamily="34" charset="0"/>
                <a:cs typeface="Arial" panose="020B0604020202020204" pitchFamily="34" charset="0"/>
              </a:rPr>
              <a:t>T</a:t>
            </a:r>
            <a:r>
              <a:rPr lang="en-US" b="1" dirty="0">
                <a:latin typeface="Arial" panose="020B0604020202020204" pitchFamily="34" charset="0"/>
                <a:cs typeface="Arial" panose="020B0604020202020204" pitchFamily="34" charset="0"/>
              </a:rPr>
              <a:t>) – government purchases (</a:t>
            </a:r>
            <a:r>
              <a:rPr lang="en-US" b="1" i="1" dirty="0">
                <a:latin typeface="Arial" panose="020B0604020202020204" pitchFamily="34" charset="0"/>
                <a:cs typeface="Arial" panose="020B0604020202020204" pitchFamily="34" charset="0"/>
              </a:rPr>
              <a:t>G</a:t>
            </a:r>
            <a:r>
              <a:rPr lang="en-US" b="1" dirty="0">
                <a:latin typeface="Arial" panose="020B0604020202020204" pitchFamily="34" charset="0"/>
                <a:cs typeface="Arial" panose="020B0604020202020204" pitchFamily="34" charset="0"/>
              </a:rPr>
              <a:t>) and transfers (</a:t>
            </a:r>
            <a:r>
              <a:rPr lang="en-US" b="1" i="1" dirty="0">
                <a:latin typeface="Arial" panose="020B0604020202020204" pitchFamily="34" charset="0"/>
                <a:cs typeface="Arial" panose="020B0604020202020204" pitchFamily="34" charset="0"/>
              </a:rPr>
              <a:t>TR</a:t>
            </a:r>
            <a:r>
              <a:rPr lang="en-US" b="1" dirty="0">
                <a:latin typeface="Arial" panose="020B0604020202020204" pitchFamily="34" charset="0"/>
                <a:cs typeface="Arial" panose="020B0604020202020204" pitchFamily="34" charset="0"/>
              </a:rPr>
              <a:t>)</a:t>
            </a:r>
          </a:p>
          <a:p>
            <a:pPr>
              <a:spcAft>
                <a:spcPts val="600"/>
              </a:spcAft>
            </a:pPr>
            <a:r>
              <a:rPr lang="en-US" b="1" dirty="0">
                <a:latin typeface="Arial" panose="020B0604020202020204" pitchFamily="34" charset="0"/>
                <a:cs typeface="Arial" panose="020B0604020202020204" pitchFamily="34" charset="0"/>
              </a:rPr>
              <a:t>A budget surplus is a positive budget balance, and a budget</a:t>
            </a:r>
            <a:r>
              <a:rPr lang="en-US" b="1"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deficit</a:t>
            </a:r>
            <a:r>
              <a:rPr lang="en-US" b="1"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is a negative budget balance.</a:t>
            </a:r>
          </a:p>
          <a:p>
            <a:pPr lvl="1">
              <a:spcAft>
                <a:spcPts val="600"/>
              </a:spcAft>
            </a:pPr>
            <a:r>
              <a:rPr lang="en-US" b="1" dirty="0">
                <a:latin typeface="Arial" panose="020B0604020202020204" pitchFamily="34" charset="0"/>
                <a:ea typeface="Century Gothic" charset="0"/>
                <a:cs typeface="Arial" panose="020B0604020202020204" pitchFamily="34" charset="0"/>
              </a:rPr>
              <a:t>Other things equal, discretionary expansionary fiscal policies reduce the budget balance for that year.</a:t>
            </a:r>
          </a:p>
          <a:p>
            <a:pPr lvl="1">
              <a:spcAft>
                <a:spcPts val="600"/>
              </a:spcAft>
            </a:pPr>
            <a:r>
              <a:rPr lang="en-US" b="1" dirty="0">
                <a:latin typeface="Arial" panose="020B0604020202020204" pitchFamily="34" charset="0"/>
                <a:ea typeface="Century Gothic" charset="0"/>
                <a:cs typeface="Arial" panose="020B0604020202020204" pitchFamily="34" charset="0"/>
              </a:rPr>
              <a:t>Other things equal, discretionary contractionary fiscal policies increase the budget balance for that year.</a:t>
            </a:r>
          </a:p>
        </p:txBody>
      </p:sp>
    </p:spTree>
    <p:extLst>
      <p:ext uri="{BB962C8B-B14F-4D97-AF65-F5344CB8AC3E}">
        <p14:creationId xmlns:p14="http://schemas.microsoft.com/office/powerpoint/2010/main" val="2706723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9527"/>
            <a:ext cx="9996324" cy="1094971"/>
          </a:xfrm>
        </p:spPr>
        <p:txBody>
          <a:bodyPr/>
          <a:lstStyle/>
          <a:p>
            <a:r>
              <a:rPr lang="en-US" sz="3200" dirty="0">
                <a:latin typeface="Arial" panose="020B0604020202020204" pitchFamily="34" charset="0"/>
                <a:cs typeface="Arial" panose="020B0604020202020204" pitchFamily="34" charset="0"/>
              </a:rPr>
              <a:t>THE BUDGET BALANCE</a:t>
            </a:r>
          </a:p>
        </p:txBody>
      </p:sp>
      <p:sp>
        <p:nvSpPr>
          <p:cNvPr id="3" name="Content Placeholder 2"/>
          <p:cNvSpPr>
            <a:spLocks noGrp="1"/>
          </p:cNvSpPr>
          <p:nvPr>
            <p:ph sz="quarter" idx="10"/>
          </p:nvPr>
        </p:nvSpPr>
        <p:spPr>
          <a:xfrm>
            <a:off x="280670" y="1454498"/>
            <a:ext cx="9508790" cy="5658416"/>
          </a:xfrm>
        </p:spPr>
        <p:txBody>
          <a:bodyPr/>
          <a:lstStyle/>
          <a:p>
            <a:r>
              <a:rPr lang="en-US" dirty="0"/>
              <a:t>How do surpluses and deficits fit into the analysis of fiscal policy? </a:t>
            </a:r>
          </a:p>
          <a:p>
            <a:r>
              <a:rPr lang="en-US" dirty="0"/>
              <a:t>Are deficits ever a good thing and surpluses a bad thing?</a:t>
            </a:r>
          </a:p>
          <a:p>
            <a:r>
              <a:rPr lang="en-US" dirty="0"/>
              <a:t>(And what’s the difference between deficit and debt?)</a:t>
            </a:r>
          </a:p>
          <a:p>
            <a:pPr marL="2286000" indent="0">
              <a:spcAft>
                <a:spcPts val="600"/>
              </a:spcAft>
              <a:buNone/>
            </a:pPr>
            <a:endParaRPr lang="en-US" b="1" dirty="0">
              <a:latin typeface="Arial" panose="020B0604020202020204" pitchFamily="34" charset="0"/>
              <a:ea typeface="Century Gothic" charset="0"/>
              <a:cs typeface="Arial" panose="020B0604020202020204" pitchFamily="34" charset="0"/>
            </a:endParaRPr>
          </a:p>
        </p:txBody>
      </p:sp>
      <p:sp>
        <p:nvSpPr>
          <p:cNvPr id="5" name="Rectangle 4"/>
          <p:cNvSpPr/>
          <p:nvPr/>
        </p:nvSpPr>
        <p:spPr>
          <a:xfrm>
            <a:off x="2863070" y="6818293"/>
            <a:ext cx="4580100" cy="954107"/>
          </a:xfrm>
          <a:prstGeom prst="rect">
            <a:avLst/>
          </a:prstGeom>
        </p:spPr>
        <p:txBody>
          <a:bodyPr wrap="none">
            <a:spAutoFit/>
          </a:bodyPr>
          <a:lstStyle/>
          <a:p>
            <a:r>
              <a:rPr lang="en-US" sz="2800" dirty="0">
                <a:hlinkClick r:id="rId3"/>
              </a:rPr>
              <a:t>http://www.usdebtclock.org/</a:t>
            </a:r>
            <a:endParaRPr lang="en-US" sz="2800" dirty="0"/>
          </a:p>
          <a:p>
            <a:endParaRPr lang="en-US" sz="2800" dirty="0"/>
          </a:p>
        </p:txBody>
      </p:sp>
      <p:pic>
        <p:nvPicPr>
          <p:cNvPr id="9" name="Picture 8"/>
          <p:cNvPicPr>
            <a:picLocks noChangeAspect="1"/>
          </p:cNvPicPr>
          <p:nvPr/>
        </p:nvPicPr>
        <p:blipFill>
          <a:blip r:embed="rId4"/>
          <a:stretch>
            <a:fillRect/>
          </a:stretch>
        </p:blipFill>
        <p:spPr>
          <a:xfrm>
            <a:off x="1711587" y="4308673"/>
            <a:ext cx="7228018" cy="2212932"/>
          </a:xfrm>
          <a:prstGeom prst="rect">
            <a:avLst/>
          </a:prstGeom>
        </p:spPr>
      </p:pic>
    </p:spTree>
    <p:extLst>
      <p:ext uri="{BB962C8B-B14F-4D97-AF65-F5344CB8AC3E}">
        <p14:creationId xmlns:p14="http://schemas.microsoft.com/office/powerpoint/2010/main" val="1338148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842"/>
            <a:ext cx="9996324" cy="987115"/>
          </a:xfrm>
        </p:spPr>
        <p:txBody>
          <a:bodyPr/>
          <a:lstStyle/>
          <a:p>
            <a:r>
              <a:rPr lang="en-US" dirty="0">
                <a:latin typeface="Arial" panose="020B0604020202020204" pitchFamily="34" charset="0"/>
                <a:cs typeface="Arial" panose="020B0604020202020204" pitchFamily="34" charset="0"/>
              </a:rPr>
              <a:t>THE BUDGET BALANCE AND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BUSINESS CYCLE</a:t>
            </a:r>
          </a:p>
        </p:txBody>
      </p:sp>
      <p:sp>
        <p:nvSpPr>
          <p:cNvPr id="4" name="Content Placeholder 3"/>
          <p:cNvSpPr>
            <a:spLocks noGrp="1"/>
          </p:cNvSpPr>
          <p:nvPr>
            <p:ph sz="quarter" idx="10"/>
          </p:nvPr>
        </p:nvSpPr>
        <p:spPr>
          <a:xfrm>
            <a:off x="192138" y="1463304"/>
            <a:ext cx="9804186" cy="1694775"/>
          </a:xfrm>
        </p:spPr>
        <p:txBody>
          <a:bodyPr/>
          <a:lstStyle/>
          <a:p>
            <a:pPr marL="0" indent="0">
              <a:buNone/>
            </a:pPr>
            <a:r>
              <a:rPr lang="en-US" sz="2600" dirty="0"/>
              <a:t>The budget tends to move into deficit when the economy is in a recession (look at the shaded areas), but deficits tend to get smaller or even turn into surpluses when the economy is expanding.</a:t>
            </a:r>
          </a:p>
        </p:txBody>
      </p:sp>
      <p:sp>
        <p:nvSpPr>
          <p:cNvPr id="7" name="TextBox 6"/>
          <p:cNvSpPr txBox="1"/>
          <p:nvPr/>
        </p:nvSpPr>
        <p:spPr>
          <a:xfrm>
            <a:off x="2704234" y="3101408"/>
            <a:ext cx="4419600" cy="400110"/>
          </a:xfrm>
          <a:prstGeom prst="rect">
            <a:avLst/>
          </a:prstGeom>
          <a:noFill/>
        </p:spPr>
        <p:txBody>
          <a:bodyPr wrap="square" rtlCol="0">
            <a:spAutoFit/>
          </a:bodyPr>
          <a:lstStyle/>
          <a:p>
            <a:pPr algn="ctr"/>
            <a:r>
              <a:rPr lang="en-US" sz="2000" dirty="0"/>
              <a:t>Figure 13-8</a:t>
            </a:r>
          </a:p>
        </p:txBody>
      </p:sp>
      <p:pic>
        <p:nvPicPr>
          <p:cNvPr id="5" name="Picture 4">
            <a:extLst>
              <a:ext uri="{FF2B5EF4-FFF2-40B4-BE49-F238E27FC236}">
                <a16:creationId xmlns:a16="http://schemas.microsoft.com/office/drawing/2014/main" id="{F239DE92-756D-9D6A-5906-99734B425ED5}"/>
              </a:ext>
            </a:extLst>
          </p:cNvPr>
          <p:cNvPicPr>
            <a:picLocks noChangeAspect="1"/>
          </p:cNvPicPr>
          <p:nvPr/>
        </p:nvPicPr>
        <p:blipFill>
          <a:blip r:embed="rId2"/>
          <a:stretch>
            <a:fillRect/>
          </a:stretch>
        </p:blipFill>
        <p:spPr>
          <a:xfrm>
            <a:off x="1770605" y="3216167"/>
            <a:ext cx="6517189" cy="3846909"/>
          </a:xfrm>
          <a:prstGeom prst="rect">
            <a:avLst/>
          </a:prstGeom>
        </p:spPr>
      </p:pic>
    </p:spTree>
    <p:extLst>
      <p:ext uri="{BB962C8B-B14F-4D97-AF65-F5344CB8AC3E}">
        <p14:creationId xmlns:p14="http://schemas.microsoft.com/office/powerpoint/2010/main" val="394860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583"/>
            <a:ext cx="9996324" cy="1085827"/>
          </a:xfrm>
        </p:spPr>
        <p:txBody>
          <a:bodyPr/>
          <a:lstStyle/>
          <a:p>
            <a:r>
              <a:rPr lang="en-US" dirty="0">
                <a:latin typeface="Arial" panose="020B0604020202020204" pitchFamily="34" charset="0"/>
                <a:cs typeface="Arial" panose="020B0604020202020204" pitchFamily="34" charset="0"/>
              </a:rPr>
              <a:t>THE BUDGET BALANCE AND UNEMPLOYMENT</a:t>
            </a:r>
          </a:p>
        </p:txBody>
      </p:sp>
      <p:sp>
        <p:nvSpPr>
          <p:cNvPr id="3" name="TextBox 2">
            <a:extLst>
              <a:ext uri="{FF2B5EF4-FFF2-40B4-BE49-F238E27FC236}">
                <a16:creationId xmlns:a16="http://schemas.microsoft.com/office/drawing/2014/main" id="{BEC903D3-C2D7-488D-8544-7CA000852122}"/>
              </a:ext>
            </a:extLst>
          </p:cNvPr>
          <p:cNvSpPr txBox="1"/>
          <p:nvPr/>
        </p:nvSpPr>
        <p:spPr>
          <a:xfrm>
            <a:off x="152400" y="1299954"/>
            <a:ext cx="9843924" cy="954107"/>
          </a:xfrm>
          <a:prstGeom prst="rect">
            <a:avLst/>
          </a:prstGeom>
          <a:noFill/>
        </p:spPr>
        <p:txBody>
          <a:bodyPr wrap="square" rtlCol="0">
            <a:spAutoFit/>
          </a:bodyPr>
          <a:lstStyle/>
          <a:p>
            <a:r>
              <a:rPr lang="en-US" sz="2800" dirty="0"/>
              <a:t>The budget deficit rises when the unemployment rate rises and falls when the unemployment rate falls.</a:t>
            </a:r>
            <a:endParaRPr lang="en-CA" sz="2800" dirty="0"/>
          </a:p>
        </p:txBody>
      </p:sp>
      <p:sp>
        <p:nvSpPr>
          <p:cNvPr id="7" name="TextBox 6"/>
          <p:cNvSpPr txBox="1"/>
          <p:nvPr/>
        </p:nvSpPr>
        <p:spPr>
          <a:xfrm>
            <a:off x="2788361" y="2557484"/>
            <a:ext cx="4419600" cy="400110"/>
          </a:xfrm>
          <a:prstGeom prst="rect">
            <a:avLst/>
          </a:prstGeom>
          <a:noFill/>
        </p:spPr>
        <p:txBody>
          <a:bodyPr wrap="square" rtlCol="0">
            <a:spAutoFit/>
          </a:bodyPr>
          <a:lstStyle/>
          <a:p>
            <a:pPr algn="ctr"/>
            <a:r>
              <a:rPr lang="en-US" sz="2000" dirty="0"/>
              <a:t>Figure 13-9</a:t>
            </a:r>
          </a:p>
        </p:txBody>
      </p:sp>
      <p:pic>
        <p:nvPicPr>
          <p:cNvPr id="4" name="Picture 3">
            <a:extLst>
              <a:ext uri="{FF2B5EF4-FFF2-40B4-BE49-F238E27FC236}">
                <a16:creationId xmlns:a16="http://schemas.microsoft.com/office/drawing/2014/main" id="{97E0B537-620B-0365-94C8-3F4265E81340}"/>
              </a:ext>
            </a:extLst>
          </p:cNvPr>
          <p:cNvPicPr>
            <a:picLocks noChangeAspect="1"/>
          </p:cNvPicPr>
          <p:nvPr/>
        </p:nvPicPr>
        <p:blipFill>
          <a:blip r:embed="rId2"/>
          <a:stretch>
            <a:fillRect/>
          </a:stretch>
        </p:blipFill>
        <p:spPr>
          <a:xfrm>
            <a:off x="1029321" y="2557484"/>
            <a:ext cx="7937680" cy="4346825"/>
          </a:xfrm>
          <a:prstGeom prst="rect">
            <a:avLst/>
          </a:prstGeom>
        </p:spPr>
      </p:pic>
    </p:spTree>
    <p:extLst>
      <p:ext uri="{BB962C8B-B14F-4D97-AF65-F5344CB8AC3E}">
        <p14:creationId xmlns:p14="http://schemas.microsoft.com/office/powerpoint/2010/main" val="4236838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13565"/>
            <a:ext cx="9996324" cy="1094971"/>
          </a:xfrm>
        </p:spPr>
        <p:txBody>
          <a:bodyPr>
            <a:normAutofit fontScale="90000"/>
          </a:bodyPr>
          <a:lstStyle/>
          <a:p>
            <a:r>
              <a:rPr lang="en-US" sz="3200" dirty="0">
                <a:latin typeface="Arial" panose="020B0604020202020204" pitchFamily="34" charset="0"/>
                <a:cs typeface="Arial" panose="020B0604020202020204" pitchFamily="34" charset="0"/>
              </a:rPr>
              <a:t>THE BUSINESS CYCLE AND THE CYCLICALLY ADJUSTED BUDGET BALANCE</a:t>
            </a:r>
          </a:p>
        </p:txBody>
      </p:sp>
      <p:sp>
        <p:nvSpPr>
          <p:cNvPr id="4" name="Content Placeholder 3"/>
          <p:cNvSpPr>
            <a:spLocks noGrp="1"/>
          </p:cNvSpPr>
          <p:nvPr>
            <p:ph sz="quarter" idx="10"/>
          </p:nvPr>
        </p:nvSpPr>
        <p:spPr>
          <a:xfrm>
            <a:off x="0" y="1008003"/>
            <a:ext cx="9921768" cy="2339072"/>
          </a:xfrm>
        </p:spPr>
        <p:txBody>
          <a:bodyPr>
            <a:noAutofit/>
          </a:bodyPr>
          <a:lstStyle/>
          <a:p>
            <a:r>
              <a:rPr lang="en-US" sz="2400" dirty="0">
                <a:latin typeface="Arial" panose="020B0604020202020204" pitchFamily="34" charset="0"/>
                <a:cs typeface="Arial" panose="020B0604020202020204" pitchFamily="34" charset="0"/>
              </a:rPr>
              <a:t>To separate the effects of the business cycle from the effects of discretionary fiscal policy, governments estimate the </a:t>
            </a:r>
            <a:r>
              <a:rPr lang="en-US" sz="2400" b="1" dirty="0">
                <a:latin typeface="Arial" panose="020B0604020202020204" pitchFamily="34" charset="0"/>
                <a:cs typeface="Arial" panose="020B0604020202020204" pitchFamily="34" charset="0"/>
              </a:rPr>
              <a:t>cyclically adjusted budget balance </a:t>
            </a:r>
            <a:r>
              <a:rPr lang="en-US" sz="2400" dirty="0">
                <a:latin typeface="Arial" panose="020B0604020202020204" pitchFamily="34" charset="0"/>
                <a:cs typeface="Arial" panose="020B0604020202020204" pitchFamily="34" charset="0"/>
              </a:rPr>
              <a:t>(an estimate of the budget balance if GDP equaled potential output).</a:t>
            </a:r>
          </a:p>
          <a:p>
            <a:r>
              <a:rPr lang="en-US" sz="2400" dirty="0">
                <a:latin typeface="Arial" panose="020B0604020202020204" pitchFamily="34" charset="0"/>
                <a:cs typeface="Arial" panose="020B0604020202020204" pitchFamily="34" charset="0"/>
              </a:rPr>
              <a:t>Years of large budget deficits tend to be years when the economy has a large recessionary gap.</a:t>
            </a:r>
          </a:p>
        </p:txBody>
      </p:sp>
      <p:pic>
        <p:nvPicPr>
          <p:cNvPr id="3" name="Picture 2">
            <a:extLst>
              <a:ext uri="{FF2B5EF4-FFF2-40B4-BE49-F238E27FC236}">
                <a16:creationId xmlns:a16="http://schemas.microsoft.com/office/drawing/2014/main" id="{0FC5348D-23D7-4A4C-ED18-37340816AC91}"/>
              </a:ext>
            </a:extLst>
          </p:cNvPr>
          <p:cNvPicPr>
            <a:picLocks noChangeAspect="1"/>
          </p:cNvPicPr>
          <p:nvPr/>
        </p:nvPicPr>
        <p:blipFill>
          <a:blip r:embed="rId2"/>
          <a:stretch>
            <a:fillRect/>
          </a:stretch>
        </p:blipFill>
        <p:spPr>
          <a:xfrm>
            <a:off x="1342394" y="3886200"/>
            <a:ext cx="7192006" cy="3249450"/>
          </a:xfrm>
          <a:prstGeom prst="rect">
            <a:avLst/>
          </a:prstGeom>
        </p:spPr>
      </p:pic>
    </p:spTree>
    <p:extLst>
      <p:ext uri="{BB962C8B-B14F-4D97-AF65-F5344CB8AC3E}">
        <p14:creationId xmlns:p14="http://schemas.microsoft.com/office/powerpoint/2010/main" val="999407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5861-498A-4904-A31B-F4721A6FEC17}"/>
              </a:ext>
            </a:extLst>
          </p:cNvPr>
          <p:cNvSpPr>
            <a:spLocks noGrp="1"/>
          </p:cNvSpPr>
          <p:nvPr>
            <p:ph type="title"/>
          </p:nvPr>
        </p:nvSpPr>
        <p:spPr>
          <a:xfrm>
            <a:off x="0" y="384008"/>
            <a:ext cx="9996324" cy="987115"/>
          </a:xfrm>
        </p:spPr>
        <p:txBody>
          <a:bodyPr/>
          <a:lstStyle/>
          <a:p>
            <a:r>
              <a:rPr lang="en-US" dirty="0"/>
              <a:t>SHOULD THE BUDGET BE BALANCED?</a:t>
            </a:r>
            <a:endParaRPr lang="en-CA" dirty="0"/>
          </a:p>
        </p:txBody>
      </p:sp>
      <p:sp>
        <p:nvSpPr>
          <p:cNvPr id="3" name="Content Placeholder 2">
            <a:extLst>
              <a:ext uri="{FF2B5EF4-FFF2-40B4-BE49-F238E27FC236}">
                <a16:creationId xmlns:a16="http://schemas.microsoft.com/office/drawing/2014/main" id="{235B07C6-A1E5-4899-A606-EC5F9E00B79F}"/>
              </a:ext>
            </a:extLst>
          </p:cNvPr>
          <p:cNvSpPr>
            <a:spLocks noGrp="1"/>
          </p:cNvSpPr>
          <p:nvPr>
            <p:ph sz="quarter" idx="10"/>
          </p:nvPr>
        </p:nvSpPr>
        <p:spPr>
          <a:xfrm>
            <a:off x="127107" y="1849261"/>
            <a:ext cx="9804186" cy="3626252"/>
          </a:xfrm>
        </p:spPr>
        <p:txBody>
          <a:bodyPr/>
          <a:lstStyle/>
          <a:p>
            <a:r>
              <a:rPr lang="en-US" dirty="0"/>
              <a:t>Most economists don’t think so. </a:t>
            </a:r>
          </a:p>
          <a:p>
            <a:r>
              <a:rPr lang="en-US" dirty="0"/>
              <a:t>They believe that the government should only balance its budget on average—that it is okay to run deficits in bad years, offset by surpluses in good years. </a:t>
            </a:r>
          </a:p>
          <a:p>
            <a:r>
              <a:rPr lang="en-US" dirty="0"/>
              <a:t>The government should be forced to run a balanced budget every year because this would undermine the role of taxes and transfers as automatic stabilizers. </a:t>
            </a:r>
            <a:endParaRPr lang="en-CA" dirty="0"/>
          </a:p>
        </p:txBody>
      </p:sp>
    </p:spTree>
    <p:extLst>
      <p:ext uri="{BB962C8B-B14F-4D97-AF65-F5344CB8AC3E}">
        <p14:creationId xmlns:p14="http://schemas.microsoft.com/office/powerpoint/2010/main" val="423354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2" y="180692"/>
            <a:ext cx="9996324" cy="995428"/>
          </a:xfrm>
        </p:spPr>
        <p:txBody>
          <a:bodyPr/>
          <a:lstStyle/>
          <a:p>
            <a:r>
              <a:rPr lang="en-US" dirty="0">
                <a:latin typeface="Arial" panose="020B0604020202020204" pitchFamily="34" charset="0"/>
                <a:cs typeface="Arial" panose="020B0604020202020204" pitchFamily="34" charset="0"/>
              </a:rPr>
              <a:t>FISCAL POLICY: THE BASICS (2 of 2)</a:t>
            </a:r>
          </a:p>
        </p:txBody>
      </p:sp>
      <p:sp>
        <p:nvSpPr>
          <p:cNvPr id="3" name="Content Placeholder 2"/>
          <p:cNvSpPr>
            <a:spLocks noGrp="1"/>
          </p:cNvSpPr>
          <p:nvPr>
            <p:ph sz="quarter" idx="10"/>
          </p:nvPr>
        </p:nvSpPr>
        <p:spPr>
          <a:xfrm>
            <a:off x="136632" y="1056992"/>
            <a:ext cx="9804186" cy="5211286"/>
          </a:xfrm>
        </p:spPr>
        <p:txBody>
          <a:bodyPr/>
          <a:lstStyle/>
          <a:p>
            <a:r>
              <a:rPr lang="en-US" sz="2400" dirty="0"/>
              <a:t>The government funds many programs through tax revenues.</a:t>
            </a:r>
          </a:p>
          <a:p>
            <a:r>
              <a:rPr lang="en-US" sz="2400" b="1" dirty="0"/>
              <a:t>Some important terms:</a:t>
            </a:r>
          </a:p>
          <a:p>
            <a:pPr lvl="1"/>
            <a:r>
              <a:rPr lang="en-US" sz="2400" b="1" dirty="0">
                <a:ea typeface="Century Gothic" charset="0"/>
              </a:rPr>
              <a:t>Government transfers: </a:t>
            </a:r>
            <a:r>
              <a:rPr lang="en-US" sz="2400" dirty="0">
                <a:ea typeface="Century Gothic" charset="0"/>
              </a:rPr>
              <a:t>payments by the government to households for which no good or service is provided in return</a:t>
            </a:r>
          </a:p>
          <a:p>
            <a:pPr lvl="1"/>
            <a:r>
              <a:rPr lang="en-US" sz="2400" b="1" dirty="0">
                <a:ea typeface="Century Gothic" charset="0"/>
              </a:rPr>
              <a:t>Social insurance programs: </a:t>
            </a:r>
            <a:r>
              <a:rPr lang="en-US" sz="2400" dirty="0">
                <a:ea typeface="Century Gothic" charset="0"/>
              </a:rPr>
              <a:t>government programs (transfer payments) intended to protect families against economic hardship</a:t>
            </a:r>
          </a:p>
          <a:p>
            <a:pPr marL="1371600" lvl="2"/>
            <a:r>
              <a:rPr lang="en-US" b="1" i="1" dirty="0">
                <a:ea typeface="Century Gothic" charset="0"/>
              </a:rPr>
              <a:t>Social Security</a:t>
            </a:r>
          </a:p>
          <a:p>
            <a:pPr marL="1371600" lvl="2"/>
            <a:r>
              <a:rPr lang="en-US" b="1" i="1" dirty="0">
                <a:ea typeface="Century Gothic" charset="0"/>
              </a:rPr>
              <a:t>Medicare</a:t>
            </a:r>
          </a:p>
          <a:p>
            <a:pPr marL="1371600" lvl="2"/>
            <a:r>
              <a:rPr lang="en-US" b="1" i="1" dirty="0">
                <a:ea typeface="Century Gothic" charset="0"/>
              </a:rPr>
              <a:t>Medicaid</a:t>
            </a:r>
          </a:p>
        </p:txBody>
      </p:sp>
      <p:sp>
        <p:nvSpPr>
          <p:cNvPr id="4" name="Content Placeholder 3">
            <a:extLst>
              <a:ext uri="{FF2B5EF4-FFF2-40B4-BE49-F238E27FC236}">
                <a16:creationId xmlns:a16="http://schemas.microsoft.com/office/drawing/2014/main" id="{441DDA55-5A7D-4AE0-9E23-69D17187AFB4}"/>
              </a:ext>
            </a:extLst>
          </p:cNvPr>
          <p:cNvSpPr txBox="1">
            <a:spLocks/>
          </p:cNvSpPr>
          <p:nvPr/>
        </p:nvSpPr>
        <p:spPr>
          <a:xfrm>
            <a:off x="309720" y="6383461"/>
            <a:ext cx="9804186" cy="152223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57200" marR="0" lvl="0" indent="-457200" algn="l" rtl="0">
              <a:lnSpc>
                <a:spcPct val="100000"/>
              </a:lnSpc>
              <a:spcBef>
                <a:spcPts val="624"/>
              </a:spcBef>
              <a:spcAft>
                <a:spcPts val="1200"/>
              </a:spcAft>
              <a:buClr>
                <a:srgbClr val="4E4E4E"/>
              </a:buClr>
              <a:buFont typeface="Arial" pitchFamily="34" charset="0"/>
              <a:buChar char="•"/>
              <a:defRPr sz="2800" b="0" i="0" u="none" strike="noStrike" cap="none">
                <a:solidFill>
                  <a:schemeClr val="tx1"/>
                </a:solidFill>
                <a:latin typeface="Arial" pitchFamily="34" charset="0"/>
                <a:ea typeface="Helvetica Neue"/>
                <a:cs typeface="Arial" pitchFamily="34" charset="0"/>
                <a:sym typeface="Helvetica Neue"/>
              </a:defRPr>
            </a:lvl1pPr>
            <a:lvl2pPr marL="914400" marR="0" lvl="1" indent="-449263" algn="l" rtl="0">
              <a:lnSpc>
                <a:spcPct val="100000"/>
              </a:lnSpc>
              <a:spcBef>
                <a:spcPts val="624"/>
              </a:spcBef>
              <a:spcAft>
                <a:spcPts val="1200"/>
              </a:spcAft>
              <a:buClr>
                <a:srgbClr val="4E4E4E"/>
              </a:buClr>
              <a:buFont typeface="Arial" pitchFamily="34" charset="0"/>
              <a:buChar char="–"/>
              <a:defRPr sz="2600" b="0" i="0" u="none" strike="noStrike" cap="none">
                <a:solidFill>
                  <a:schemeClr val="tx1"/>
                </a:solidFill>
                <a:latin typeface="Arial" pitchFamily="34" charset="0"/>
                <a:ea typeface="Helvetica Neue"/>
                <a:cs typeface="Arial" pitchFamily="34" charset="0"/>
                <a:sym typeface="Helvetica Neue"/>
              </a:defRPr>
            </a:lvl2pPr>
            <a:lvl3pPr marL="1473200" marR="0" lvl="2" indent="-457200" algn="l" rtl="0">
              <a:lnSpc>
                <a:spcPct val="100000"/>
              </a:lnSpc>
              <a:spcBef>
                <a:spcPts val="624"/>
              </a:spcBef>
              <a:spcAft>
                <a:spcPts val="1200"/>
              </a:spcAft>
              <a:buClr>
                <a:srgbClr val="4E4E4E"/>
              </a:buClr>
              <a:buFont typeface="Wingdings" pitchFamily="2" charset="2"/>
              <a:buChar char="§"/>
              <a:defRPr sz="2400" b="0" i="0" u="none" strike="noStrike" cap="none">
                <a:solidFill>
                  <a:schemeClr val="tx1"/>
                </a:solidFill>
                <a:latin typeface="Arial" pitchFamily="34" charset="0"/>
                <a:ea typeface="Helvetica Neue"/>
                <a:cs typeface="Arial" pitchFamily="34" charset="0"/>
                <a:sym typeface="Helvetica Neue"/>
              </a:defRPr>
            </a:lvl3pPr>
            <a:lvl4pPr marL="1866900" marR="0" lvl="3" indent="-342900" algn="l" rtl="0">
              <a:lnSpc>
                <a:spcPct val="100000"/>
              </a:lnSpc>
              <a:spcBef>
                <a:spcPts val="624"/>
              </a:spcBef>
              <a:spcAft>
                <a:spcPts val="1200"/>
              </a:spcAft>
              <a:buClr>
                <a:srgbClr val="4E4E4E"/>
              </a:buClr>
              <a:buFont typeface="Wingdings" pitchFamily="2" charset="2"/>
              <a:buChar char="q"/>
              <a:defRPr sz="2000" b="0" i="0" u="none" strike="noStrike" cap="none">
                <a:solidFill>
                  <a:schemeClr val="tx1"/>
                </a:solidFill>
                <a:latin typeface="Arial" pitchFamily="34" charset="0"/>
                <a:ea typeface="Helvetica Neue"/>
                <a:cs typeface="Arial" pitchFamily="34" charset="0"/>
                <a:sym typeface="Helvetica Neue"/>
              </a:defRPr>
            </a:lvl4pPr>
            <a:lvl5pPr marL="2374900" marR="0" lvl="4" indent="-342900" algn="l" rtl="0">
              <a:lnSpc>
                <a:spcPct val="100000"/>
              </a:lnSpc>
              <a:spcBef>
                <a:spcPts val="624"/>
              </a:spcBef>
              <a:spcAft>
                <a:spcPts val="1200"/>
              </a:spcAft>
              <a:buClr>
                <a:srgbClr val="4E4E4E"/>
              </a:buClr>
              <a:buFont typeface="Arial" pitchFamily="34" charset="0"/>
              <a:buChar char="•"/>
              <a:defRPr sz="2200" b="0" i="0" u="none" strike="noStrike" cap="none">
                <a:solidFill>
                  <a:schemeClr val="tx1"/>
                </a:solidFill>
                <a:latin typeface="Arial" pitchFamily="34" charset="0"/>
                <a:ea typeface="Helvetica Neue"/>
                <a:cs typeface="Arial" pitchFamily="34" charset="0"/>
                <a:sym typeface="Helvetica Neue"/>
              </a:defRPr>
            </a:lvl5pPr>
            <a:lvl6pPr marL="2801767" marR="0" lvl="5" indent="-12206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r>
              <a:rPr lang="en-US" sz="2400" b="1" dirty="0"/>
              <a:t>Government purchases: national defense and education are the biggest categories</a:t>
            </a:r>
          </a:p>
        </p:txBody>
      </p:sp>
    </p:spTree>
    <p:extLst>
      <p:ext uri="{BB962C8B-B14F-4D97-AF65-F5344CB8AC3E}">
        <p14:creationId xmlns:p14="http://schemas.microsoft.com/office/powerpoint/2010/main" val="1566320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532"/>
            <a:ext cx="9996324" cy="1085827"/>
          </a:xfrm>
        </p:spPr>
        <p:txBody>
          <a:bodyPr/>
          <a:lstStyle/>
          <a:p>
            <a:r>
              <a:rPr lang="en-US" dirty="0">
                <a:latin typeface="Arial" panose="020B0604020202020204" pitchFamily="34" charset="0"/>
                <a:cs typeface="Arial" panose="020B0604020202020204" pitchFamily="34" charset="0"/>
              </a:rPr>
              <a:t>LONG-RUN IMPLICATIONS OF FISCAL POLICY</a:t>
            </a:r>
          </a:p>
        </p:txBody>
      </p:sp>
      <p:sp>
        <p:nvSpPr>
          <p:cNvPr id="4" name="Content Placeholder 3"/>
          <p:cNvSpPr>
            <a:spLocks noGrp="1"/>
          </p:cNvSpPr>
          <p:nvPr>
            <p:ph sz="quarter" idx="10"/>
          </p:nvPr>
        </p:nvSpPr>
        <p:spPr>
          <a:xfrm>
            <a:off x="0" y="1335359"/>
            <a:ext cx="5415082" cy="5299931"/>
          </a:xfrm>
        </p:spPr>
        <p:txBody>
          <a:bodyPr/>
          <a:lstStyle/>
          <a:p>
            <a:pPr>
              <a:spcAft>
                <a:spcPts val="1200"/>
              </a:spcAft>
            </a:pPr>
            <a:r>
              <a:rPr lang="en-US" dirty="0">
                <a:latin typeface="Arial" panose="020B0604020202020204" pitchFamily="34" charset="0"/>
                <a:cs typeface="Arial" panose="020B0604020202020204" pitchFamily="34" charset="0"/>
              </a:rPr>
              <a:t>Persistent budget deficits have long-run consequences because they lead to an increase in </a:t>
            </a:r>
            <a:r>
              <a:rPr lang="en-US" b="1" dirty="0">
                <a:latin typeface="Arial" panose="020B0604020202020204" pitchFamily="34" charset="0"/>
                <a:cs typeface="Arial" panose="020B0604020202020204" pitchFamily="34" charset="0"/>
              </a:rPr>
              <a:t>public debt. </a:t>
            </a:r>
          </a:p>
          <a:p>
            <a:pPr>
              <a:spcAft>
                <a:spcPts val="1200"/>
              </a:spcAft>
            </a:pPr>
            <a:r>
              <a:rPr lang="en-US" b="1" dirty="0">
                <a:latin typeface="Arial" panose="020B0604020202020204" pitchFamily="34" charset="0"/>
                <a:cs typeface="Arial" panose="020B0604020202020204" pitchFamily="34" charset="0"/>
              </a:rPr>
              <a:t>In 2008, the government of Greece could borrow at interest rates barely higher than those of Germany (widely considered a very safe borrower).  Things changed in 2009…</a:t>
            </a:r>
            <a:endParaRPr lang="en-US" b="1"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0D371D6-8346-CAD1-DB10-CE231BEBA911}"/>
              </a:ext>
            </a:extLst>
          </p:cNvPr>
          <p:cNvPicPr>
            <a:picLocks noChangeAspect="1"/>
          </p:cNvPicPr>
          <p:nvPr/>
        </p:nvPicPr>
        <p:blipFill>
          <a:blip r:embed="rId2"/>
          <a:stretch>
            <a:fillRect/>
          </a:stretch>
        </p:blipFill>
        <p:spPr>
          <a:xfrm>
            <a:off x="5415082" y="1659467"/>
            <a:ext cx="3908771" cy="4777574"/>
          </a:xfrm>
          <a:prstGeom prst="rect">
            <a:avLst/>
          </a:prstGeom>
        </p:spPr>
      </p:pic>
    </p:spTree>
    <p:extLst>
      <p:ext uri="{BB962C8B-B14F-4D97-AF65-F5344CB8AC3E}">
        <p14:creationId xmlns:p14="http://schemas.microsoft.com/office/powerpoint/2010/main" val="3926418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692"/>
            <a:ext cx="9996324" cy="995428"/>
          </a:xfrm>
        </p:spPr>
        <p:txBody>
          <a:bodyPr/>
          <a:lstStyle/>
          <a:p>
            <a:r>
              <a:rPr lang="en-US" dirty="0">
                <a:solidFill>
                  <a:schemeClr val="bg2"/>
                </a:solidFill>
                <a:latin typeface="Arial" panose="020B0604020202020204" pitchFamily="34" charset="0"/>
                <a:cs typeface="Arial" panose="020B0604020202020204" pitchFamily="34" charset="0"/>
              </a:rPr>
              <a:t>DEFICITS VS. DEBT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127107" y="1176120"/>
            <a:ext cx="9804186" cy="5658416"/>
          </a:xfrm>
        </p:spPr>
        <p:txBody>
          <a:bodyPr/>
          <a:lstStyle/>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deficit </a:t>
            </a:r>
            <a:r>
              <a:rPr lang="en-US" dirty="0">
                <a:latin typeface="Arial" panose="020B0604020202020204" pitchFamily="34" charset="0"/>
                <a:cs typeface="Arial" panose="020B0604020202020204" pitchFamily="34" charset="0"/>
              </a:rPr>
              <a:t>is the difference between the amount of money a government spends and the amount it receives in taxes </a:t>
            </a:r>
            <a:r>
              <a:rPr lang="en-US" b="1" dirty="0">
                <a:latin typeface="Arial" panose="020B0604020202020204" pitchFamily="34" charset="0"/>
                <a:cs typeface="Arial" panose="020B0604020202020204" pitchFamily="34" charset="0"/>
              </a:rPr>
              <a:t>over a given period. </a:t>
            </a:r>
          </a:p>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debt</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sum of money a government owes </a:t>
            </a:r>
            <a:r>
              <a:rPr lang="en-US" b="1" dirty="0">
                <a:latin typeface="Arial" panose="020B0604020202020204" pitchFamily="34" charset="0"/>
                <a:cs typeface="Arial" panose="020B0604020202020204" pitchFamily="34" charset="0"/>
              </a:rPr>
              <a:t>at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particular time. </a:t>
            </a:r>
          </a:p>
          <a:p>
            <a:r>
              <a:rPr lang="en-US" b="1" dirty="0">
                <a:latin typeface="Arial" panose="020B0604020202020204" pitchFamily="34" charset="0"/>
                <a:cs typeface="Arial" panose="020B0604020202020204" pitchFamily="34" charset="0"/>
              </a:rPr>
              <a:t>Deficits and debt are linked, </a:t>
            </a:r>
            <a:r>
              <a:rPr lang="en-US" dirty="0">
                <a:latin typeface="Arial" panose="020B0604020202020204" pitchFamily="34" charset="0"/>
                <a:cs typeface="Arial" panose="020B0604020202020204" pitchFamily="34" charset="0"/>
              </a:rPr>
              <a:t>because government debt grows when governments run deficits. But they aren’t the same thing, and they can tell different stories.</a:t>
            </a:r>
          </a:p>
        </p:txBody>
      </p:sp>
    </p:spTree>
    <p:extLst>
      <p:ext uri="{BB962C8B-B14F-4D97-AF65-F5344CB8AC3E}">
        <p14:creationId xmlns:p14="http://schemas.microsoft.com/office/powerpoint/2010/main" val="464977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99" y="284952"/>
            <a:ext cx="9996324" cy="1094971"/>
          </a:xfrm>
        </p:spPr>
        <p:txBody>
          <a:bodyPr>
            <a:normAutofit/>
          </a:bodyPr>
          <a:lstStyle/>
          <a:p>
            <a:r>
              <a:rPr lang="en-US" sz="2800" dirty="0">
                <a:latin typeface="Arial" panose="020B0604020202020204" pitchFamily="34" charset="0"/>
                <a:cs typeface="Arial" panose="020B0604020202020204" pitchFamily="34" charset="0"/>
              </a:rPr>
              <a:t>DANGERS POSED BY RISING GOVERNMENT DEBT</a:t>
            </a:r>
          </a:p>
        </p:txBody>
      </p:sp>
      <p:sp>
        <p:nvSpPr>
          <p:cNvPr id="3" name="Content Placeholder 2"/>
          <p:cNvSpPr>
            <a:spLocks noGrp="1"/>
          </p:cNvSpPr>
          <p:nvPr>
            <p:ph sz="quarter" idx="10"/>
          </p:nvPr>
        </p:nvSpPr>
        <p:spPr>
          <a:xfrm>
            <a:off x="285166" y="1219574"/>
            <a:ext cx="9488067" cy="4794080"/>
          </a:xfrm>
        </p:spPr>
        <p:txBody>
          <a:bodyPr>
            <a:noAutofit/>
          </a:bodyPr>
          <a:lstStyle/>
          <a:p>
            <a:r>
              <a:rPr lang="en-US" sz="2200" b="1" dirty="0">
                <a:latin typeface="Arial" panose="020B0604020202020204" pitchFamily="34" charset="0"/>
                <a:cs typeface="Arial" panose="020B0604020202020204" pitchFamily="34" charset="0"/>
              </a:rPr>
              <a:t>Crowding out</a:t>
            </a:r>
            <a:r>
              <a:rPr lang="en-US" sz="2200" dirty="0">
                <a:latin typeface="Arial" panose="020B0604020202020204" pitchFamily="34" charset="0"/>
                <a:cs typeface="Arial" panose="020B0604020202020204" pitchFamily="34" charset="0"/>
              </a:rPr>
              <a:t>: </a:t>
            </a:r>
            <a:r>
              <a:rPr lang="en-US" sz="2200" dirty="0"/>
              <a:t>the government’s borrowing may crowd out private investments, raising interest rates and reducing the economy’s long-run growth</a:t>
            </a:r>
            <a:r>
              <a:rPr lang="en-US" sz="2200" dirty="0">
                <a:latin typeface="Arial" panose="020B0604020202020204" pitchFamily="34" charset="0"/>
                <a:cs typeface="Arial" panose="020B0604020202020204" pitchFamily="34" charset="0"/>
              </a:rPr>
              <a:t>.</a:t>
            </a:r>
          </a:p>
          <a:p>
            <a:r>
              <a:rPr lang="en-US" sz="2200" b="1" dirty="0">
                <a:latin typeface="Arial" panose="020B0604020202020204" pitchFamily="34" charset="0"/>
                <a:cs typeface="Arial" panose="020B0604020202020204" pitchFamily="34" charset="0"/>
              </a:rPr>
              <a:t>Financial pressure and default: </a:t>
            </a:r>
          </a:p>
          <a:p>
            <a:pPr lvl="1"/>
            <a:r>
              <a:rPr lang="en-US" sz="2200" dirty="0"/>
              <a:t>Deficits place financial pressure on future budgets. </a:t>
            </a:r>
          </a:p>
          <a:p>
            <a:pPr lvl="1"/>
            <a:r>
              <a:rPr lang="en-US" sz="2200" dirty="0"/>
              <a:t>A government paying large sums in interest must raise taxes, cut spending—or it must borrow even more. If it borrows to pay the interest, it pushes itself even deeper into debt—the </a:t>
            </a:r>
            <a:r>
              <a:rPr lang="en-US" sz="2200" b="1" dirty="0"/>
              <a:t>debt spiral</a:t>
            </a:r>
            <a:r>
              <a:rPr lang="en-US" sz="2200" dirty="0"/>
              <a:t>. The debt spiral may end up in a default when the government stops paying what it owes, </a:t>
            </a:r>
            <a:r>
              <a:rPr lang="en-US" sz="2200" dirty="0">
                <a:latin typeface="Arial" panose="020B0604020202020204" pitchFamily="34" charset="0"/>
                <a:cs typeface="Arial" panose="020B0604020202020204" pitchFamily="34" charset="0"/>
              </a:rPr>
              <a:t>resulting in economic and financial turmoil.</a:t>
            </a:r>
          </a:p>
          <a:p>
            <a:r>
              <a:rPr lang="en-US" sz="2200" b="1" dirty="0">
                <a:latin typeface="Arial" panose="020B0604020202020204" pitchFamily="34" charset="0"/>
                <a:ea typeface="Century Gothic" charset="0"/>
                <a:cs typeface="Arial" panose="020B0604020202020204" pitchFamily="34" charset="0"/>
              </a:rPr>
              <a:t>Can’t a government that has trouble borrowing just print money to pay its bills?</a:t>
            </a:r>
          </a:p>
          <a:p>
            <a:r>
              <a:rPr lang="en-US" sz="2200" b="1" dirty="0">
                <a:latin typeface="Arial" panose="020B0604020202020204" pitchFamily="34" charset="0"/>
                <a:ea typeface="Century Gothic" charset="0"/>
                <a:cs typeface="Arial" panose="020B0604020202020204" pitchFamily="34" charset="0"/>
              </a:rPr>
              <a:t>Yes, it can, but this leads to another problem: inflation. More on this in a later chapter</a:t>
            </a:r>
            <a:r>
              <a:rPr lang="en-US" sz="2200" dirty="0">
                <a:latin typeface="Arial" panose="020B0604020202020204" pitchFamily="34" charset="0"/>
                <a:ea typeface="Century Gothic" charset="0"/>
                <a:cs typeface="Arial" panose="020B0604020202020204" pitchFamily="34" charset="0"/>
              </a:rPr>
              <a:t>…</a:t>
            </a:r>
          </a:p>
        </p:txBody>
      </p:sp>
    </p:spTree>
    <p:extLst>
      <p:ext uri="{BB962C8B-B14F-4D97-AF65-F5344CB8AC3E}">
        <p14:creationId xmlns:p14="http://schemas.microsoft.com/office/powerpoint/2010/main" val="3113526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843"/>
            <a:ext cx="9996324" cy="987115"/>
          </a:xfrm>
        </p:spPr>
        <p:txBody>
          <a:bodyPr/>
          <a:lstStyle/>
          <a:p>
            <a:r>
              <a:rPr lang="en-US" sz="2800" dirty="0">
                <a:solidFill>
                  <a:srgbClr val="DA1B2C"/>
                </a:solidFill>
              </a:rPr>
              <a:t>DEFICITS AND DEBT IN PRACTICE</a:t>
            </a:r>
          </a:p>
        </p:txBody>
      </p:sp>
      <p:sp>
        <p:nvSpPr>
          <p:cNvPr id="4" name="Content Placeholder 3"/>
          <p:cNvSpPr>
            <a:spLocks noGrp="1"/>
          </p:cNvSpPr>
          <p:nvPr>
            <p:ph sz="quarter" idx="10"/>
          </p:nvPr>
        </p:nvSpPr>
        <p:spPr>
          <a:xfrm>
            <a:off x="136632" y="1060958"/>
            <a:ext cx="9804186" cy="2825242"/>
          </a:xfrm>
        </p:spPr>
        <p:txBody>
          <a:bodyPr/>
          <a:lstStyle/>
          <a:p>
            <a:pPr marL="354013" indent="-354013"/>
            <a:r>
              <a:rPr lang="en-US" sz="2400" dirty="0"/>
              <a:t>To assess the government’s ability to pay its debt, we use the </a:t>
            </a:r>
            <a:r>
              <a:rPr lang="en-US" sz="2400" b="1" dirty="0"/>
              <a:t>debt</a:t>
            </a:r>
            <a:r>
              <a:rPr lang="en-US" sz="2400" dirty="0"/>
              <a:t>–</a:t>
            </a:r>
            <a:r>
              <a:rPr lang="en-US" sz="2400" b="1" dirty="0"/>
              <a:t>GDP ratio</a:t>
            </a:r>
            <a:r>
              <a:rPr lang="en-US" sz="2400" dirty="0"/>
              <a:t>.</a:t>
            </a:r>
          </a:p>
          <a:p>
            <a:pPr marL="354013" indent="-354013"/>
            <a:r>
              <a:rPr lang="en-US" sz="2400" dirty="0"/>
              <a:t>Panel (a): The U.S. government ran huge deficits during World War II and has run smaller deficits ever since.</a:t>
            </a:r>
          </a:p>
          <a:p>
            <a:pPr marL="354013" indent="-354013"/>
            <a:r>
              <a:rPr lang="en-US" sz="2400" dirty="0"/>
              <a:t>Panel (b): The debt–GDP ratio has declined despite government deficits.</a:t>
            </a:r>
          </a:p>
        </p:txBody>
      </p:sp>
      <p:pic>
        <p:nvPicPr>
          <p:cNvPr id="6" name="Picture 5" descr="Two line graphs show the U.S. federal deficit and the U.S. public debt to G D P ratio from 19 40 to 2022.&#10;Graph (a) is titled The U.S. Federal Budget Deficit Since 19 40. The horizontal axis shows the years from 19 40 to 2020 in intervals of 20 years. The vertical axis shows percentages with markings from negative 5 to 30 percent in increments of 5 percent. The curve begins at 3 percent in 19 40 and sharply increases to 27 percent in 19 44 before falling to negative 4.5 percent in 19 48. The curve gradually increases with fluctuations to 5 percent in 19 80 before falling to negative 2 percent in 2000. The curve then increases to a peak of 7.5 percent in 2009 before falling to 2.5 percent in 2013. The curve increases to 14 percent in 2020 and falls to end at 5 percent in 2022.&#10;Graph (b) is titled The U.S. Public Debt to G D P Ratio Since 19 40. The horizontal axis shows the years from 19 40 to 2020 in intervals of 20 years. The vertical axis shows percentages ranging from 0 to 120 percent in increments of 20 percent. The curve begins at 40 percent in 19 40 and increases to 110 percent in 19 44 before falling to 25 percent in 19 75. The curve then increases to 50 percent in 19 95 before falling to 35 percent in 2000. The curve then increases to end at 100 percent in 2022.">
            <a:extLst>
              <a:ext uri="{FF2B5EF4-FFF2-40B4-BE49-F238E27FC236}">
                <a16:creationId xmlns:a16="http://schemas.microsoft.com/office/drawing/2014/main" id="{94B86BBF-6975-E5A1-B763-604F53B43109}"/>
              </a:ext>
            </a:extLst>
          </p:cNvPr>
          <p:cNvPicPr>
            <a:picLocks noChangeAspect="1"/>
          </p:cNvPicPr>
          <p:nvPr/>
        </p:nvPicPr>
        <p:blipFill>
          <a:blip r:embed="rId2"/>
          <a:stretch>
            <a:fillRect/>
          </a:stretch>
        </p:blipFill>
        <p:spPr>
          <a:xfrm>
            <a:off x="1169352" y="3472467"/>
            <a:ext cx="7657620" cy="3775000"/>
          </a:xfrm>
          <a:prstGeom prst="rect">
            <a:avLst/>
          </a:prstGeom>
        </p:spPr>
      </p:pic>
      <p:sp>
        <p:nvSpPr>
          <p:cNvPr id="3" name="TextBox 2">
            <a:extLst>
              <a:ext uri="{FF2B5EF4-FFF2-40B4-BE49-F238E27FC236}">
                <a16:creationId xmlns:a16="http://schemas.microsoft.com/office/drawing/2014/main" id="{1FDB7FFD-C6A1-F8C7-89A0-84175F3FDFF9}"/>
              </a:ext>
            </a:extLst>
          </p:cNvPr>
          <p:cNvSpPr txBox="1"/>
          <p:nvPr/>
        </p:nvSpPr>
        <p:spPr>
          <a:xfrm>
            <a:off x="9435402" y="7335297"/>
            <a:ext cx="402674" cy="307777"/>
          </a:xfrm>
          <a:prstGeom prst="rect">
            <a:avLst/>
          </a:prstGeom>
          <a:noFill/>
        </p:spPr>
        <p:txBody>
          <a:bodyPr wrap="none" rtlCol="0">
            <a:spAutoFit/>
          </a:bodyPr>
          <a:lstStyle/>
          <a:p>
            <a:fld id="{D037B7E8-9B27-4ACC-B000-F42F5EF5531C}" type="slidenum">
              <a:rPr lang="en-US" b="1" smtClean="0"/>
              <a:t>53</a:t>
            </a:fld>
            <a:endParaRPr lang="en-US" b="1" dirty="0"/>
          </a:p>
        </p:txBody>
      </p:sp>
    </p:spTree>
    <p:extLst>
      <p:ext uri="{BB962C8B-B14F-4D97-AF65-F5344CB8AC3E}">
        <p14:creationId xmlns:p14="http://schemas.microsoft.com/office/powerpoint/2010/main" val="2471710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08655"/>
            <a:ext cx="9996324" cy="987115"/>
          </a:xfrm>
        </p:spPr>
        <p:txBody>
          <a:bodyPr/>
          <a:lstStyle/>
          <a:p>
            <a:r>
              <a:rPr lang="en-US" sz="2800" dirty="0">
                <a:solidFill>
                  <a:srgbClr val="DA1B2C"/>
                </a:solidFill>
              </a:rPr>
              <a:t>IMPLICIT LIABILITIES (1/2)</a:t>
            </a:r>
          </a:p>
        </p:txBody>
      </p:sp>
      <p:sp>
        <p:nvSpPr>
          <p:cNvPr id="4" name="Content Placeholder 3"/>
          <p:cNvSpPr>
            <a:spLocks noGrp="1"/>
          </p:cNvSpPr>
          <p:nvPr>
            <p:ph sz="quarter" idx="10"/>
          </p:nvPr>
        </p:nvSpPr>
        <p:spPr>
          <a:xfrm>
            <a:off x="136632" y="1184114"/>
            <a:ext cx="9804186" cy="2799883"/>
          </a:xfrm>
        </p:spPr>
        <p:txBody>
          <a:bodyPr/>
          <a:lstStyle/>
          <a:p>
            <a:pPr marL="354013" indent="-354013"/>
            <a:r>
              <a:rPr lang="en-US" sz="2400" dirty="0"/>
              <a:t>Experts on long-run budget issues view the situation of the United States (and other countries such as Japan and Italy) with alarm.</a:t>
            </a:r>
          </a:p>
          <a:p>
            <a:pPr marL="354013" indent="-354013"/>
            <a:r>
              <a:rPr lang="en-US" sz="2400" dirty="0"/>
              <a:t>The reason is </a:t>
            </a:r>
            <a:r>
              <a:rPr lang="en-US" sz="2400" b="1" dirty="0"/>
              <a:t>implicit liabilities</a:t>
            </a:r>
            <a:r>
              <a:rPr lang="en-US" sz="2400" dirty="0"/>
              <a:t>: spending promises made by governments that are effectively a debt despite the fact that they are not included in the usual debt statistics. The aging population and rising health care costs will soon pose real problems for the federal budget.</a:t>
            </a:r>
          </a:p>
        </p:txBody>
      </p:sp>
      <p:pic>
        <p:nvPicPr>
          <p:cNvPr id="5" name="Picture 4" descr="A vertical bar graph shows the spending as a percent of G D P on social security and major health care programs in 2023 and the projected spending in 2053.&#10;The horizontal axis shows the categories of Social security and Major health care programs. The vertical axis is labeled Spending as a percent of G D P and shows markings from 2 to 10 percent in increments of 2 percent. Two vertical bars extend from each category on the horizontal axis representing 2023 and 2053 (projected). The data presented on the graph read as follows:&#10;• Social Security: 2023, 5.1 percent; 2053 (projected), 6.4 percent.&#10;• Major health care programs: 2023, 5.7 percent; 2053 (projected), 8.5 percent.">
            <a:extLst>
              <a:ext uri="{FF2B5EF4-FFF2-40B4-BE49-F238E27FC236}">
                <a16:creationId xmlns:a16="http://schemas.microsoft.com/office/drawing/2014/main" id="{3543D072-1975-7155-4929-162CA3751FE6}"/>
              </a:ext>
            </a:extLst>
          </p:cNvPr>
          <p:cNvPicPr>
            <a:picLocks noChangeAspect="1"/>
          </p:cNvPicPr>
          <p:nvPr/>
        </p:nvPicPr>
        <p:blipFill>
          <a:blip r:embed="rId2"/>
          <a:stretch>
            <a:fillRect/>
          </a:stretch>
        </p:blipFill>
        <p:spPr>
          <a:xfrm>
            <a:off x="2527753" y="3886200"/>
            <a:ext cx="4567314" cy="3665680"/>
          </a:xfrm>
          <a:prstGeom prst="rect">
            <a:avLst/>
          </a:prstGeom>
        </p:spPr>
      </p:pic>
      <p:sp>
        <p:nvSpPr>
          <p:cNvPr id="3" name="TextBox 2">
            <a:extLst>
              <a:ext uri="{FF2B5EF4-FFF2-40B4-BE49-F238E27FC236}">
                <a16:creationId xmlns:a16="http://schemas.microsoft.com/office/drawing/2014/main" id="{7A5CF2F1-904A-4D4D-CB6B-EA7EDDF1B068}"/>
              </a:ext>
            </a:extLst>
          </p:cNvPr>
          <p:cNvSpPr txBox="1"/>
          <p:nvPr/>
        </p:nvSpPr>
        <p:spPr>
          <a:xfrm>
            <a:off x="9435402" y="7335297"/>
            <a:ext cx="402674" cy="307777"/>
          </a:xfrm>
          <a:prstGeom prst="rect">
            <a:avLst/>
          </a:prstGeom>
          <a:noFill/>
        </p:spPr>
        <p:txBody>
          <a:bodyPr wrap="none" rtlCol="0">
            <a:spAutoFit/>
          </a:bodyPr>
          <a:lstStyle/>
          <a:p>
            <a:fld id="{D037B7E8-9B27-4ACC-B000-F42F5EF5531C}" type="slidenum">
              <a:rPr lang="en-US" b="1" smtClean="0"/>
              <a:t>54</a:t>
            </a:fld>
            <a:endParaRPr lang="en-US" b="1" dirty="0"/>
          </a:p>
        </p:txBody>
      </p:sp>
    </p:spTree>
    <p:extLst>
      <p:ext uri="{BB962C8B-B14F-4D97-AF65-F5344CB8AC3E}">
        <p14:creationId xmlns:p14="http://schemas.microsoft.com/office/powerpoint/2010/main" val="973767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IMPLICIT LIABILITIES (2/2)</a:t>
            </a:r>
          </a:p>
        </p:txBody>
      </p:sp>
      <p:sp>
        <p:nvSpPr>
          <p:cNvPr id="4" name="Content Placeholder 3"/>
          <p:cNvSpPr>
            <a:spLocks noGrp="1"/>
          </p:cNvSpPr>
          <p:nvPr>
            <p:ph sz="quarter" idx="10"/>
          </p:nvPr>
        </p:nvSpPr>
        <p:spPr/>
        <p:txBody>
          <a:bodyPr>
            <a:normAutofit/>
          </a:bodyPr>
          <a:lstStyle/>
          <a:p>
            <a:pPr>
              <a:spcAft>
                <a:spcPts val="1200"/>
              </a:spcAft>
            </a:pPr>
            <a:r>
              <a:rPr lang="en-US" dirty="0"/>
              <a:t>Social Security and part of Medicare are supported by dedicated taxes (special taxes on wages). At times, these dedicated taxes yield more revenue than is needed to pay current benefits.</a:t>
            </a:r>
          </a:p>
          <a:p>
            <a:pPr>
              <a:spcAft>
                <a:spcPts val="1200"/>
              </a:spcAft>
            </a:pPr>
            <a:r>
              <a:rPr lang="en-US" dirty="0"/>
              <a:t>Since the mid-1980s the Social Security system has been taking in more revenue than it needs. This surplus has been used to accumulate a Social Security trust fund, which was $2.8 trillion at the end of fiscal 2022.</a:t>
            </a:r>
          </a:p>
        </p:txBody>
      </p:sp>
    </p:spTree>
    <p:extLst>
      <p:ext uri="{BB962C8B-B14F-4D97-AF65-F5344CB8AC3E}">
        <p14:creationId xmlns:p14="http://schemas.microsoft.com/office/powerpoint/2010/main" val="488513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1B8FDF-E757-40E2-9986-49CE17241851}"/>
              </a:ext>
            </a:extLst>
          </p:cNvPr>
          <p:cNvPicPr>
            <a:picLocks noChangeAspect="1"/>
          </p:cNvPicPr>
          <p:nvPr/>
        </p:nvPicPr>
        <p:blipFill>
          <a:blip r:embed="rId2"/>
          <a:stretch>
            <a:fillRect/>
          </a:stretch>
        </p:blipFill>
        <p:spPr>
          <a:xfrm>
            <a:off x="497577" y="1258956"/>
            <a:ext cx="9063245" cy="6003235"/>
          </a:xfrm>
          <a:prstGeom prst="rect">
            <a:avLst/>
          </a:prstGeom>
        </p:spPr>
      </p:pic>
      <p:sp>
        <p:nvSpPr>
          <p:cNvPr id="4" name="TextBox 3">
            <a:extLst>
              <a:ext uri="{FF2B5EF4-FFF2-40B4-BE49-F238E27FC236}">
                <a16:creationId xmlns:a16="http://schemas.microsoft.com/office/drawing/2014/main" id="{DE467C09-5A44-4232-B153-D2E204B731F6}"/>
              </a:ext>
            </a:extLst>
          </p:cNvPr>
          <p:cNvSpPr txBox="1"/>
          <p:nvPr/>
        </p:nvSpPr>
        <p:spPr>
          <a:xfrm>
            <a:off x="8375374" y="5221357"/>
            <a:ext cx="1185449" cy="1855304"/>
          </a:xfrm>
          <a:prstGeom prst="rect">
            <a:avLst/>
          </a:prstGeom>
          <a:solidFill>
            <a:schemeClr val="bg1"/>
          </a:solidFill>
        </p:spPr>
        <p:txBody>
          <a:bodyPr wrap="square" rtlCol="0">
            <a:spAutoFit/>
          </a:bodyPr>
          <a:lstStyle/>
          <a:p>
            <a:endParaRPr lang="en-US" dirty="0"/>
          </a:p>
        </p:txBody>
      </p:sp>
      <p:sp>
        <p:nvSpPr>
          <p:cNvPr id="6" name="Title 1">
            <a:extLst>
              <a:ext uri="{FF2B5EF4-FFF2-40B4-BE49-F238E27FC236}">
                <a16:creationId xmlns:a16="http://schemas.microsoft.com/office/drawing/2014/main" id="{F195D7A2-3934-46D0-A457-E0A02B98DC59}"/>
              </a:ext>
            </a:extLst>
          </p:cNvPr>
          <p:cNvSpPr txBox="1">
            <a:spLocks/>
          </p:cNvSpPr>
          <p:nvPr/>
        </p:nvSpPr>
        <p:spPr>
          <a:xfrm>
            <a:off x="0" y="173627"/>
            <a:ext cx="9996324" cy="9871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600" dirty="0">
                <a:solidFill>
                  <a:srgbClr val="DA1B2C"/>
                </a:solidFill>
                <a:latin typeface="Arial" panose="020B0604020202020204" pitchFamily="34" charset="0"/>
                <a:cs typeface="Arial" panose="020B0604020202020204" pitchFamily="34" charset="0"/>
                <a:sym typeface="Helvetica Neue"/>
              </a:rPr>
              <a:t>Review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57153"/>
            <a:ext cx="9996324" cy="1343024"/>
          </a:xfrm>
        </p:spPr>
        <p:txBody>
          <a:bodyPr/>
          <a:lstStyle/>
          <a:p>
            <a:r>
              <a:rPr lang="en-US" sz="3200" dirty="0">
                <a:solidFill>
                  <a:srgbClr val="DA1B2C"/>
                </a:solidFill>
              </a:rPr>
              <a:t>SOURCES OF TAX REVENUE IN THE UNITED STATES, 2022</a:t>
            </a:r>
          </a:p>
        </p:txBody>
      </p:sp>
      <p:pic>
        <p:nvPicPr>
          <p:cNvPr id="7" name="Picture 6" descr="A pie chart shows the percentage breakdown of sources of tax revenue in the United States in 2022.&#10;The data presented on the pie chart reads as follows:&#10;• Corporate profit taxes: 6.0 percent.&#10;• Personal income taxes: 42.1 percent.&#10;• Other taxes: 29.7 percent.&#10;• Social insurance taxes: 22.1 percent.">
            <a:extLst>
              <a:ext uri="{FF2B5EF4-FFF2-40B4-BE49-F238E27FC236}">
                <a16:creationId xmlns:a16="http://schemas.microsoft.com/office/drawing/2014/main" id="{ED387CD2-A5B8-452E-4522-ED25276FBBFE}"/>
              </a:ext>
            </a:extLst>
          </p:cNvPr>
          <p:cNvPicPr>
            <a:picLocks noChangeAspect="1"/>
          </p:cNvPicPr>
          <p:nvPr/>
        </p:nvPicPr>
        <p:blipFill rotWithShape="1">
          <a:blip r:embed="rId2"/>
          <a:srcRect b="4801"/>
          <a:stretch/>
        </p:blipFill>
        <p:spPr>
          <a:xfrm>
            <a:off x="2197134" y="1638633"/>
            <a:ext cx="5664131" cy="3422978"/>
          </a:xfrm>
          <a:prstGeom prst="rect">
            <a:avLst/>
          </a:prstGeom>
        </p:spPr>
      </p:pic>
      <p:sp>
        <p:nvSpPr>
          <p:cNvPr id="12" name="Content Placeholder 11">
            <a:extLst>
              <a:ext uri="{FF2B5EF4-FFF2-40B4-BE49-F238E27FC236}">
                <a16:creationId xmlns:a16="http://schemas.microsoft.com/office/drawing/2014/main" id="{6F1E7EF6-D892-75FA-1524-9CB6C4EF65BA}"/>
              </a:ext>
            </a:extLst>
          </p:cNvPr>
          <p:cNvSpPr txBox="1">
            <a:spLocks noGrp="1"/>
          </p:cNvSpPr>
          <p:nvPr>
            <p:ph sz="quarter" idx="11"/>
          </p:nvPr>
        </p:nvSpPr>
        <p:spPr>
          <a:xfrm>
            <a:off x="127107" y="5300068"/>
            <a:ext cx="9804186" cy="1874842"/>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2600" dirty="0">
                <a:latin typeface="+mn-lt"/>
              </a:rPr>
              <a:t>Personal income taxes, taxes on corporate profits, and social insurance taxes account for most government tax revenue.</a:t>
            </a:r>
          </a:p>
          <a:p>
            <a:pPr marL="457200" indent="-457200">
              <a:buClr>
                <a:schemeClr val="tx1"/>
              </a:buClr>
              <a:buFont typeface="Arial" panose="020B0604020202020204" pitchFamily="34" charset="0"/>
              <a:buChar char="•"/>
            </a:pPr>
            <a:r>
              <a:rPr lang="en-US" sz="2600" dirty="0">
                <a:latin typeface="+mn-lt"/>
              </a:rPr>
              <a:t>The rest is a mix of property taxes, sales taxes, and other sources of revenue.</a:t>
            </a:r>
            <a:endParaRPr lang="en-US" sz="2600" dirty="0">
              <a:latin typeface="+mn-lt"/>
              <a:cs typeface="Arial" panose="020B0604020202020204" pitchFamily="34" charset="0"/>
            </a:endParaRPr>
          </a:p>
        </p:txBody>
      </p:sp>
      <p:sp>
        <p:nvSpPr>
          <p:cNvPr id="3" name="TextBox 2">
            <a:extLst>
              <a:ext uri="{FF2B5EF4-FFF2-40B4-BE49-F238E27FC236}">
                <a16:creationId xmlns:a16="http://schemas.microsoft.com/office/drawing/2014/main" id="{E9DB4C0B-B2C5-E89E-C656-22C4C82FE6F5}"/>
              </a:ext>
            </a:extLst>
          </p:cNvPr>
          <p:cNvSpPr txBox="1"/>
          <p:nvPr/>
        </p:nvSpPr>
        <p:spPr>
          <a:xfrm>
            <a:off x="9435402" y="7335297"/>
            <a:ext cx="402674" cy="307777"/>
          </a:xfrm>
          <a:prstGeom prst="rect">
            <a:avLst/>
          </a:prstGeom>
          <a:noFill/>
        </p:spPr>
        <p:txBody>
          <a:bodyPr wrap="none" rtlCol="0">
            <a:spAutoFit/>
          </a:bodyPr>
          <a:lstStyle/>
          <a:p>
            <a:fld id="{D037B7E8-9B27-4ACC-B000-F42F5EF5531C}" type="slidenum">
              <a:rPr lang="en-US" b="1" smtClean="0"/>
              <a:t>6</a:t>
            </a:fld>
            <a:endParaRPr lang="en-US" b="1" dirty="0"/>
          </a:p>
        </p:txBody>
      </p:sp>
    </p:spTree>
    <p:extLst>
      <p:ext uri="{BB962C8B-B14F-4D97-AF65-F5344CB8AC3E}">
        <p14:creationId xmlns:p14="http://schemas.microsoft.com/office/powerpoint/2010/main" val="269509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114301"/>
            <a:ext cx="9996324" cy="1243012"/>
          </a:xfrm>
        </p:spPr>
        <p:txBody>
          <a:bodyPr/>
          <a:lstStyle/>
          <a:p>
            <a:r>
              <a:rPr lang="en-US" sz="3200" dirty="0">
                <a:solidFill>
                  <a:srgbClr val="DA1B2C"/>
                </a:solidFill>
              </a:rPr>
              <a:t>GOVERNMENT SPENDING IN THE </a:t>
            </a:r>
            <a:br>
              <a:rPr lang="en-US" sz="3200" dirty="0">
                <a:solidFill>
                  <a:srgbClr val="DA1B2C"/>
                </a:solidFill>
              </a:rPr>
            </a:br>
            <a:r>
              <a:rPr lang="en-US" sz="3200" dirty="0">
                <a:solidFill>
                  <a:srgbClr val="DA1B2C"/>
                </a:solidFill>
              </a:rPr>
              <a:t>UNITED STATES, 2022</a:t>
            </a:r>
          </a:p>
        </p:txBody>
      </p:sp>
      <p:pic>
        <p:nvPicPr>
          <p:cNvPr id="5" name="Picture 4" descr="A pie chart shows the percentage breakdown of government spending in the United States in 2022.&#10;The data presented on the pie chart reads as follows:&#10;• Medicare, Medicaid, and the A C A: 19.0 percent.&#10;• Other goods and services: 18.3 percent.&#10;• Other government transfers: 13.9 percent.&#10;• Social security: 13.5 percent.&#10;• Interest payments: 12.5 percent.&#10;• Education: 12.2 percent.&#10;• National defense: 10.6 percent.">
            <a:extLst>
              <a:ext uri="{FF2B5EF4-FFF2-40B4-BE49-F238E27FC236}">
                <a16:creationId xmlns:a16="http://schemas.microsoft.com/office/drawing/2014/main" id="{377799AB-66AC-2F14-327C-6F7DC51C4AC3}"/>
              </a:ext>
            </a:extLst>
          </p:cNvPr>
          <p:cNvPicPr>
            <a:picLocks noChangeAspect="1"/>
          </p:cNvPicPr>
          <p:nvPr/>
        </p:nvPicPr>
        <p:blipFill rotWithShape="1">
          <a:blip r:embed="rId2"/>
          <a:srcRect t="3652" b="2963"/>
          <a:stretch/>
        </p:blipFill>
        <p:spPr>
          <a:xfrm>
            <a:off x="1810196" y="1532332"/>
            <a:ext cx="6172257" cy="3571409"/>
          </a:xfrm>
          <a:prstGeom prst="rect">
            <a:avLst/>
          </a:prstGeom>
        </p:spPr>
      </p:pic>
      <p:sp>
        <p:nvSpPr>
          <p:cNvPr id="3" name="Content Placeholder 2">
            <a:extLst>
              <a:ext uri="{FF2B5EF4-FFF2-40B4-BE49-F238E27FC236}">
                <a16:creationId xmlns:a16="http://schemas.microsoft.com/office/drawing/2014/main" id="{140D6BB0-3BF9-84E2-F36C-87F8193710CD}"/>
              </a:ext>
            </a:extLst>
          </p:cNvPr>
          <p:cNvSpPr>
            <a:spLocks noGrp="1"/>
          </p:cNvSpPr>
          <p:nvPr>
            <p:ph sz="quarter" idx="11"/>
          </p:nvPr>
        </p:nvSpPr>
        <p:spPr>
          <a:xfrm>
            <a:off x="221932" y="5278760"/>
            <a:ext cx="9348787" cy="1854252"/>
          </a:xfrm>
        </p:spPr>
        <p:txBody>
          <a:bodyPr/>
          <a:lstStyle/>
          <a:p>
            <a:pPr marL="342900" indent="-342900">
              <a:buClr>
                <a:schemeClr val="tx1"/>
              </a:buClr>
              <a:buFont typeface="Arial" panose="020B0604020202020204" pitchFamily="34" charset="0"/>
              <a:buChar char="•"/>
            </a:pPr>
            <a:r>
              <a:rPr lang="en-US" sz="2400" dirty="0"/>
              <a:t>Government purchases: National defense and education are the biggest categories.</a:t>
            </a:r>
          </a:p>
          <a:p>
            <a:pPr marL="342900" indent="-342900">
              <a:buClr>
                <a:schemeClr val="tx1"/>
              </a:buClr>
              <a:buFont typeface="Arial" panose="020B0604020202020204" pitchFamily="34" charset="0"/>
              <a:buChar char="•"/>
            </a:pPr>
            <a:r>
              <a:rPr lang="en-US" sz="2400" dirty="0"/>
              <a:t>Government transfers: Social Security, Medicare, and Medicaid are the biggest programs.</a:t>
            </a:r>
          </a:p>
        </p:txBody>
      </p:sp>
      <p:sp>
        <p:nvSpPr>
          <p:cNvPr id="4" name="TextBox 3">
            <a:extLst>
              <a:ext uri="{FF2B5EF4-FFF2-40B4-BE49-F238E27FC236}">
                <a16:creationId xmlns:a16="http://schemas.microsoft.com/office/drawing/2014/main" id="{9B9963D3-0AC7-F5AD-D2A4-112F8159FB7E}"/>
              </a:ext>
            </a:extLst>
          </p:cNvPr>
          <p:cNvSpPr txBox="1"/>
          <p:nvPr/>
        </p:nvSpPr>
        <p:spPr>
          <a:xfrm>
            <a:off x="9435402" y="7335297"/>
            <a:ext cx="402674" cy="307777"/>
          </a:xfrm>
          <a:prstGeom prst="rect">
            <a:avLst/>
          </a:prstGeom>
          <a:noFill/>
        </p:spPr>
        <p:txBody>
          <a:bodyPr wrap="none" rtlCol="0">
            <a:spAutoFit/>
          </a:bodyPr>
          <a:lstStyle/>
          <a:p>
            <a:fld id="{D037B7E8-9B27-4ACC-B000-F42F5EF5531C}" type="slidenum">
              <a:rPr lang="en-US" b="1" smtClean="0"/>
              <a:t>7</a:t>
            </a:fld>
            <a:endParaRPr lang="en-US" b="1" dirty="0"/>
          </a:p>
        </p:txBody>
      </p:sp>
    </p:spTree>
    <p:extLst>
      <p:ext uri="{BB962C8B-B14F-4D97-AF65-F5344CB8AC3E}">
        <p14:creationId xmlns:p14="http://schemas.microsoft.com/office/powerpoint/2010/main" val="400242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A51A9-2B02-4516-0391-79266CA4D11F}"/>
              </a:ext>
            </a:extLst>
          </p:cNvPr>
          <p:cNvPicPr>
            <a:picLocks noChangeAspect="1"/>
          </p:cNvPicPr>
          <p:nvPr/>
        </p:nvPicPr>
        <p:blipFill>
          <a:blip r:embed="rId2"/>
          <a:stretch>
            <a:fillRect/>
          </a:stretch>
        </p:blipFill>
        <p:spPr>
          <a:xfrm>
            <a:off x="644467" y="467496"/>
            <a:ext cx="8736600" cy="6695304"/>
          </a:xfrm>
          <a:prstGeom prst="rect">
            <a:avLst/>
          </a:prstGeom>
        </p:spPr>
      </p:pic>
    </p:spTree>
    <p:extLst>
      <p:ext uri="{BB962C8B-B14F-4D97-AF65-F5344CB8AC3E}">
        <p14:creationId xmlns:p14="http://schemas.microsoft.com/office/powerpoint/2010/main" val="180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E037C-74CF-D6A6-3458-1D9AF7BB5B3B}"/>
              </a:ext>
            </a:extLst>
          </p:cNvPr>
          <p:cNvPicPr>
            <a:picLocks noChangeAspect="1"/>
          </p:cNvPicPr>
          <p:nvPr/>
        </p:nvPicPr>
        <p:blipFill>
          <a:blip r:embed="rId2"/>
          <a:stretch>
            <a:fillRect/>
          </a:stretch>
        </p:blipFill>
        <p:spPr>
          <a:xfrm>
            <a:off x="595126" y="470263"/>
            <a:ext cx="8588063" cy="7106194"/>
          </a:xfrm>
          <a:prstGeom prst="rect">
            <a:avLst/>
          </a:prstGeom>
        </p:spPr>
      </p:pic>
    </p:spTree>
    <p:extLst>
      <p:ext uri="{BB962C8B-B14F-4D97-AF65-F5344CB8AC3E}">
        <p14:creationId xmlns:p14="http://schemas.microsoft.com/office/powerpoint/2010/main" val="4096465943"/>
      </p:ext>
    </p:extLst>
  </p:cSld>
  <p:clrMapOvr>
    <a:masterClrMapping/>
  </p:clrMapOvr>
</p:sld>
</file>

<file path=ppt/theme/theme1.xml><?xml version="1.0" encoding="utf-8"?>
<a:theme xmlns:a="http://schemas.openxmlformats.org/drawingml/2006/main" name="Default Theme">
  <a:themeElements>
    <a:clrScheme name="Macmillan Learning Brand Colors">
      <a:dk1>
        <a:srgbClr val="000000"/>
      </a:dk1>
      <a:lt1>
        <a:srgbClr val="FFFFFF"/>
      </a:lt1>
      <a:dk2>
        <a:srgbClr val="DA1B2C"/>
      </a:dk2>
      <a:lt2>
        <a:srgbClr val="FFFFFE"/>
      </a:lt2>
      <a:accent1>
        <a:srgbClr val="4E4E4E"/>
      </a:accent1>
      <a:accent2>
        <a:srgbClr val="999999"/>
      </a:accent2>
      <a:accent3>
        <a:srgbClr val="CCCCCC"/>
      </a:accent3>
      <a:accent4>
        <a:srgbClr val="E6E6E6"/>
      </a:accent4>
      <a:accent5>
        <a:srgbClr val="DA1B2C"/>
      </a:accent5>
      <a:accent6>
        <a:srgbClr val="A90F1E"/>
      </a:accent6>
      <a:hlink>
        <a:srgbClr val="0000FF"/>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13514</TotalTime>
  <Words>3429</Words>
  <Application>Microsoft Office PowerPoint</Application>
  <PresentationFormat>Custom</PresentationFormat>
  <Paragraphs>275</Paragraphs>
  <Slides>56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Cambria Math</vt:lpstr>
      <vt:lpstr>Century Gothic</vt:lpstr>
      <vt:lpstr>Helvetica Neue</vt:lpstr>
      <vt:lpstr>Tahoma</vt:lpstr>
      <vt:lpstr>Times New Roman</vt:lpstr>
      <vt:lpstr>Wingdings</vt:lpstr>
      <vt:lpstr>Default Theme</vt:lpstr>
      <vt:lpstr>PowerPoint Presentation</vt:lpstr>
      <vt:lpstr>WHAT YOU WILL LEARN IN THIS CHAPTER</vt:lpstr>
      <vt:lpstr>PowerPoint Presentation</vt:lpstr>
      <vt:lpstr>FISCAL POLICY: THE BASICS (1 of 2)</vt:lpstr>
      <vt:lpstr>FISCAL POLICY: THE BASICS (2 of 2)</vt:lpstr>
      <vt:lpstr>SOURCES OF TAX REVENUE IN THE UNITED STATES, 2022</vt:lpstr>
      <vt:lpstr>GOVERNMENT SPENDING IN THE  UNITED STATES, 2022</vt:lpstr>
      <vt:lpstr>PowerPoint Presentation</vt:lpstr>
      <vt:lpstr>PowerPoint Presentation</vt:lpstr>
      <vt:lpstr>PowerPoint Presentation</vt:lpstr>
      <vt:lpstr>PowerPoint Presentation</vt:lpstr>
      <vt:lpstr>THE GOVERNMENT BUDGET AND TOTAL SPENDING</vt:lpstr>
      <vt:lpstr>EXPANSIONARY FISCAL POLICY</vt:lpstr>
      <vt:lpstr>EXPANSIONARY FISCAL POLICY CAN CLOSE A RECESSIONARY GAP</vt:lpstr>
      <vt:lpstr>CONTRACTIONARY FISCAL POLICY</vt:lpstr>
      <vt:lpstr>CONTRACTIONARY FISCAL POLICY CAN CLOSE AN INFLATIONARY GAP</vt:lpstr>
      <vt:lpstr>LEARN BY DOING PRACTICE QUESTION 1</vt:lpstr>
      <vt:lpstr>LEARN BY DOING PRACTICE QUESTION 1 (Answer)</vt:lpstr>
      <vt:lpstr>LEARN BY DOING DISCUSSION QUESTION 2</vt:lpstr>
      <vt:lpstr>LEARN BY DOING DISCUSSION QUESTION 2 (Answer)</vt:lpstr>
      <vt:lpstr>CAN EXPANSIONARY FISCAL POLICY ACTUALLY WORK?</vt:lpstr>
      <vt:lpstr>The Crowding-Out Effect, Step by Step</vt:lpstr>
      <vt:lpstr>PowerPoint Presentation</vt:lpstr>
      <vt:lpstr>EXAMINING CRITIQUE #1</vt:lpstr>
      <vt:lpstr>EXAMINING CRITIQUE #2</vt:lpstr>
      <vt:lpstr>EXAMINING CRITIQUE #3</vt:lpstr>
      <vt:lpstr>LEARN BY DOING PRACTICE QUESTION 2</vt:lpstr>
      <vt:lpstr>LEARN BY DOING PRACTICE QUESTION 2 (Answer)</vt:lpstr>
      <vt:lpstr>LEARN BY DOING PRACTICE QUESTION 3</vt:lpstr>
      <vt:lpstr>LEARN BY DOING PRACTICE QUESTION 3 (Answer)</vt:lpstr>
      <vt:lpstr>PowerPoint Presentation</vt:lpstr>
      <vt:lpstr>A CAUTIONARY NOTE: LAGS IN FISCAL POLICY</vt:lpstr>
      <vt:lpstr>Inside and Outside Lags</vt:lpstr>
      <vt:lpstr>THE MULTIPLIER</vt:lpstr>
      <vt:lpstr>FISCAL POLICY AND THE MULTIPLIER</vt:lpstr>
      <vt:lpstr>FISCAL POLICY AND THE MULTIPLIER IN ACTION (1 of 2)</vt:lpstr>
      <vt:lpstr>FISCAL POLICY AND THE MULTIPLIER IN ACTION (2 of 2)</vt:lpstr>
      <vt:lpstr>LEARN BY DOING PRACTICE QUESTION 4</vt:lpstr>
      <vt:lpstr>LEARN BY DOING PRACTICE QUESTION 4 (Answer)</vt:lpstr>
      <vt:lpstr>The “Balanced Budget” multiplier</vt:lpstr>
      <vt:lpstr>TAXES AND THE MULTIPLIER</vt:lpstr>
      <vt:lpstr>TYPES OF FISCAL POLICY</vt:lpstr>
      <vt:lpstr>Built-In Stability - Automatic Stabilizers</vt:lpstr>
      <vt:lpstr>THE BUDGET BALANCE MEASURES FISCAL POLICY</vt:lpstr>
      <vt:lpstr>THE BUDGET BALANCE</vt:lpstr>
      <vt:lpstr>THE BUDGET BALANCE AND  THE BUSINESS CYCLE</vt:lpstr>
      <vt:lpstr>THE BUDGET BALANCE AND UNEMPLOYMENT</vt:lpstr>
      <vt:lpstr>THE BUSINESS CYCLE AND THE CYCLICALLY ADJUSTED BUDGET BALANCE</vt:lpstr>
      <vt:lpstr>SHOULD THE BUDGET BE BALANCED?</vt:lpstr>
      <vt:lpstr>LONG-RUN IMPLICATIONS OF FISCAL POLICY</vt:lpstr>
      <vt:lpstr>DEFICITS VS. DEBT</vt:lpstr>
      <vt:lpstr>DANGERS POSED BY RISING GOVERNMENT DEBT</vt:lpstr>
      <vt:lpstr>DEFICITS AND DEBT IN PRACTICE</vt:lpstr>
      <vt:lpstr>IMPLICIT LIABILITIES (1/2)</vt:lpstr>
      <vt:lpstr>IMPLICIT LIABILITIES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DCM</dc:creator>
  <cp:keywords>CHAPTER 13 LECTURE - FISCAL POLICY</cp:keywords>
  <cp:lastModifiedBy>Dennis McCornac</cp:lastModifiedBy>
  <cp:revision>384</cp:revision>
  <dcterms:modified xsi:type="dcterms:W3CDTF">2025-10-22T04:04:01Z</dcterms:modified>
</cp:coreProperties>
</file>