
<file path=[Content_Types].xml><?xml version="1.0" encoding="utf-8"?>
<Types xmlns="http://schemas.openxmlformats.org/package/2006/content-types">
  <Default Extension="bin" ContentType="application/vnd.openxmlformats-officedocument.oleObject"/>
  <Default Extension="gif"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58"/>
  </p:notesMasterIdLst>
  <p:handoutMasterIdLst>
    <p:handoutMasterId r:id="rId59"/>
  </p:handoutMasterIdLst>
  <p:sldIdLst>
    <p:sldId id="256" r:id="rId2"/>
    <p:sldId id="266" r:id="rId3"/>
    <p:sldId id="354" r:id="rId4"/>
    <p:sldId id="355" r:id="rId5"/>
    <p:sldId id="356" r:id="rId6"/>
    <p:sldId id="271" r:id="rId7"/>
    <p:sldId id="273" r:id="rId8"/>
    <p:sldId id="272" r:id="rId9"/>
    <p:sldId id="316" r:id="rId10"/>
    <p:sldId id="393" r:id="rId11"/>
    <p:sldId id="274" r:id="rId12"/>
    <p:sldId id="276" r:id="rId13"/>
    <p:sldId id="395" r:id="rId14"/>
    <p:sldId id="278" r:id="rId15"/>
    <p:sldId id="279" r:id="rId16"/>
    <p:sldId id="281" r:id="rId17"/>
    <p:sldId id="280" r:id="rId18"/>
    <p:sldId id="318" r:id="rId19"/>
    <p:sldId id="282" r:id="rId20"/>
    <p:sldId id="283" r:id="rId21"/>
    <p:sldId id="284" r:id="rId22"/>
    <p:sldId id="319" r:id="rId23"/>
    <p:sldId id="323" r:id="rId24"/>
    <p:sldId id="286" r:id="rId25"/>
    <p:sldId id="324" r:id="rId26"/>
    <p:sldId id="369" r:id="rId27"/>
    <p:sldId id="370" r:id="rId28"/>
    <p:sldId id="371" r:id="rId29"/>
    <p:sldId id="372" r:id="rId30"/>
    <p:sldId id="373" r:id="rId31"/>
    <p:sldId id="328" r:id="rId32"/>
    <p:sldId id="292" r:id="rId33"/>
    <p:sldId id="293" r:id="rId34"/>
    <p:sldId id="294" r:id="rId35"/>
    <p:sldId id="295" r:id="rId36"/>
    <p:sldId id="296" r:id="rId37"/>
    <p:sldId id="297" r:id="rId38"/>
    <p:sldId id="379" r:id="rId39"/>
    <p:sldId id="299" r:id="rId40"/>
    <p:sldId id="320" r:id="rId41"/>
    <p:sldId id="380" r:id="rId42"/>
    <p:sldId id="301" r:id="rId43"/>
    <p:sldId id="302" r:id="rId44"/>
    <p:sldId id="382" r:id="rId45"/>
    <p:sldId id="303" r:id="rId46"/>
    <p:sldId id="396" r:id="rId47"/>
    <p:sldId id="397" r:id="rId48"/>
    <p:sldId id="398" r:id="rId49"/>
    <p:sldId id="399" r:id="rId50"/>
    <p:sldId id="400" r:id="rId51"/>
    <p:sldId id="309" r:id="rId52"/>
    <p:sldId id="311" r:id="rId53"/>
    <p:sldId id="314" r:id="rId54"/>
    <p:sldId id="394" r:id="rId55"/>
    <p:sldId id="392" r:id="rId56"/>
    <p:sldId id="401" r:id="rId57"/>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1AD"/>
    <a:srgbClr val="DA1B2C"/>
    <a:srgbClr val="EDE5EF"/>
    <a:srgbClr val="E3EDF1"/>
    <a:srgbClr val="FFEACD"/>
    <a:srgbClr val="F8DCDD"/>
    <a:srgbClr val="F6D6D7"/>
    <a:srgbClr val="EFB3B4"/>
    <a:srgbClr val="F2D6D6"/>
    <a:srgbClr val="F3B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89" autoAdjust="0"/>
    <p:restoredTop sz="93314" autoAdjust="0"/>
  </p:normalViewPr>
  <p:slideViewPr>
    <p:cSldViewPr snapToGrid="0">
      <p:cViewPr varScale="1">
        <p:scale>
          <a:sx n="61" d="100"/>
          <a:sy n="61" d="100"/>
        </p:scale>
        <p:origin x="216" y="66"/>
      </p:cViewPr>
      <p:guideLst>
        <p:guide orient="horz" pos="2448"/>
        <p:guide pos="3168"/>
      </p:guideLst>
    </p:cSldViewPr>
  </p:slideViewPr>
  <p:notesTextViewPr>
    <p:cViewPr>
      <p:scale>
        <a:sx n="1" d="1"/>
        <a:sy n="1" d="1"/>
      </p:scale>
      <p:origin x="0" y="0"/>
    </p:cViewPr>
  </p:notesTextViewPr>
  <p:sorterViewPr>
    <p:cViewPr>
      <p:scale>
        <a:sx n="110" d="100"/>
        <a:sy n="110" d="100"/>
      </p:scale>
      <p:origin x="0" y="-14868"/>
    </p:cViewPr>
  </p:sorterViewPr>
  <p:notesViewPr>
    <p:cSldViewPr snapToGrid="0">
      <p:cViewPr varScale="1">
        <p:scale>
          <a:sx n="47" d="100"/>
          <a:sy n="47" d="100"/>
        </p:scale>
        <p:origin x="192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27546" y="204716"/>
            <a:ext cx="6223379" cy="559560"/>
          </a:xfrm>
          <a:prstGeom prst="rect">
            <a:avLst/>
          </a:prstGeom>
        </p:spPr>
        <p:txBody>
          <a:bodyPr vert="horz" lIns="91440" tIns="45720" rIns="91440" bIns="45720" rtlCol="0"/>
          <a:lstStyle>
            <a:lvl1pPr algn="l">
              <a:defRPr sz="1200"/>
            </a:lvl1pPr>
          </a:lstStyle>
          <a:p>
            <a:pPr algn="ctr"/>
            <a:r>
              <a:rPr lang="en-US" sz="1600" b="1" dirty="0">
                <a:latin typeface="+mn-lt"/>
              </a:rPr>
              <a:t>CHAPTER 11 LECTURE - </a:t>
            </a:r>
            <a:r>
              <a:rPr lang="en-US" sz="1600" b="1" dirty="0">
                <a:solidFill>
                  <a:schemeClr val="tx1"/>
                </a:solidFill>
                <a:latin typeface="+mn-lt"/>
                <a:ea typeface="Century Gothic" charset="0"/>
                <a:cs typeface="Century Gothic" charset="0"/>
              </a:rPr>
              <a:t>INCOME AND EXPENDITURE</a:t>
            </a:r>
          </a:p>
          <a:p>
            <a:endParaRPr lang="en-US" dirty="0"/>
          </a:p>
        </p:txBody>
      </p:sp>
      <p:sp>
        <p:nvSpPr>
          <p:cNvPr id="6" name="TextBox 5">
            <a:extLst>
              <a:ext uri="{FF2B5EF4-FFF2-40B4-BE49-F238E27FC236}">
                <a16:creationId xmlns:a16="http://schemas.microsoft.com/office/drawing/2014/main" id="{E1287264-71D8-4E9C-99F2-A3EE8F1F0FCC}"/>
              </a:ext>
            </a:extLst>
          </p:cNvPr>
          <p:cNvSpPr txBox="1"/>
          <p:nvPr/>
        </p:nvSpPr>
        <p:spPr>
          <a:xfrm>
            <a:off x="3210831" y="8600730"/>
            <a:ext cx="436338" cy="338554"/>
          </a:xfrm>
          <a:prstGeom prst="rect">
            <a:avLst/>
          </a:prstGeom>
          <a:noFill/>
        </p:spPr>
        <p:txBody>
          <a:bodyPr wrap="none" rtlCol="0">
            <a:spAutoFit/>
          </a:bodyPr>
          <a:lstStyle/>
          <a:p>
            <a:fld id="{404C6DD1-195B-4FA6-BAD0-D6609F15A542}" type="slidenum">
              <a:rPr lang="en-US" sz="1600" b="1" smtClean="0"/>
              <a:t>‹#›</a:t>
            </a:fld>
            <a:endParaRPr lang="en-US" sz="1600" b="1" dirty="0"/>
          </a:p>
        </p:txBody>
      </p:sp>
    </p:spTree>
    <p:extLst>
      <p:ext uri="{BB962C8B-B14F-4D97-AF65-F5344CB8AC3E}">
        <p14:creationId xmlns:p14="http://schemas.microsoft.com/office/powerpoint/2010/main" val="15683433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509411" marR="0" lvl="1" indent="-1411" algn="l" rtl="0">
              <a:spcBef>
                <a:spcPts val="0"/>
              </a:spcBef>
              <a:buNone/>
              <a:defRPr sz="13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13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13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13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13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13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13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13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509411" marR="0" lvl="1" indent="-1411" algn="l" rtl="0">
              <a:spcBef>
                <a:spcPts val="0"/>
              </a:spcBef>
              <a:buNone/>
              <a:defRPr sz="2000" b="0" i="0" u="none" strike="noStrike" cap="none">
                <a:solidFill>
                  <a:schemeClr val="dk1"/>
                </a:solidFill>
                <a:latin typeface="Calibri"/>
                <a:ea typeface="Calibri"/>
                <a:cs typeface="Calibri"/>
                <a:sym typeface="Calibri"/>
              </a:defRPr>
            </a:lvl2pPr>
            <a:lvl3pPr marL="1018823" marR="0" lvl="2" indent="-2823" algn="l" rtl="0">
              <a:spcBef>
                <a:spcPts val="0"/>
              </a:spcBef>
              <a:buNone/>
              <a:defRPr sz="2000" b="0" i="0" u="none" strike="noStrike" cap="none">
                <a:solidFill>
                  <a:schemeClr val="dk1"/>
                </a:solidFill>
                <a:latin typeface="Calibri"/>
                <a:ea typeface="Calibri"/>
                <a:cs typeface="Calibri"/>
                <a:sym typeface="Calibri"/>
              </a:defRPr>
            </a:lvl3pPr>
            <a:lvl4pPr marL="1528237" marR="0" lvl="3" indent="-4237" algn="l" rtl="0">
              <a:spcBef>
                <a:spcPts val="0"/>
              </a:spcBef>
              <a:buNone/>
              <a:defRPr sz="2000" b="0" i="0" u="none" strike="noStrike" cap="none">
                <a:solidFill>
                  <a:schemeClr val="dk1"/>
                </a:solidFill>
                <a:latin typeface="Calibri"/>
                <a:ea typeface="Calibri"/>
                <a:cs typeface="Calibri"/>
                <a:sym typeface="Calibri"/>
              </a:defRPr>
            </a:lvl4pPr>
            <a:lvl5pPr marL="2037649" marR="0" lvl="4" indent="-5649" algn="l" rtl="0">
              <a:spcBef>
                <a:spcPts val="0"/>
              </a:spcBef>
              <a:buNone/>
              <a:defRPr sz="2000" b="0" i="0" u="none" strike="noStrike" cap="none">
                <a:solidFill>
                  <a:schemeClr val="dk1"/>
                </a:solidFill>
                <a:latin typeface="Calibri"/>
                <a:ea typeface="Calibri"/>
                <a:cs typeface="Calibri"/>
                <a:sym typeface="Calibri"/>
              </a:defRPr>
            </a:lvl5pPr>
            <a:lvl6pPr marL="2547061" marR="0" lvl="5" indent="-7061" algn="l" rtl="0">
              <a:spcBef>
                <a:spcPts val="0"/>
              </a:spcBef>
              <a:buNone/>
              <a:defRPr sz="2000" b="0" i="0" u="none" strike="noStrike" cap="none">
                <a:solidFill>
                  <a:schemeClr val="dk1"/>
                </a:solidFill>
                <a:latin typeface="Calibri"/>
                <a:ea typeface="Calibri"/>
                <a:cs typeface="Calibri"/>
                <a:sym typeface="Calibri"/>
              </a:defRPr>
            </a:lvl6pPr>
            <a:lvl7pPr marL="3056473" marR="0" lvl="6" indent="-8472" algn="l" rtl="0">
              <a:spcBef>
                <a:spcPts val="0"/>
              </a:spcBef>
              <a:buNone/>
              <a:defRPr sz="2000" b="0" i="0" u="none" strike="noStrike" cap="none">
                <a:solidFill>
                  <a:schemeClr val="dk1"/>
                </a:solidFill>
                <a:latin typeface="Calibri"/>
                <a:ea typeface="Calibri"/>
                <a:cs typeface="Calibri"/>
                <a:sym typeface="Calibri"/>
              </a:defRPr>
            </a:lvl7pPr>
            <a:lvl8pPr marL="3565885" marR="0" lvl="7" indent="-9885" algn="l" rtl="0">
              <a:spcBef>
                <a:spcPts val="0"/>
              </a:spcBef>
              <a:buNone/>
              <a:defRPr sz="2000" b="0" i="0" u="none" strike="noStrike" cap="none">
                <a:solidFill>
                  <a:schemeClr val="dk1"/>
                </a:solidFill>
                <a:latin typeface="Calibri"/>
                <a:ea typeface="Calibri"/>
                <a:cs typeface="Calibri"/>
                <a:sym typeface="Calibri"/>
              </a:defRPr>
            </a:lvl8pPr>
            <a:lvl9pPr marL="4075298" marR="0" lvl="8" indent="-11298" algn="l" rtl="0">
              <a:spcBef>
                <a:spcPts val="0"/>
              </a:spcBef>
              <a:buNone/>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174678"/>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569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307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9936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082138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answer is no, and firms will find their unplanned inventories increasing. The economy will adjust when</a:t>
            </a:r>
            <a:r>
              <a:rPr lang="en-US" baseline="0" dirty="0"/>
              <a:t> firms reduce production.</a:t>
            </a:r>
            <a:endParaRPr lang="en-US" dirty="0"/>
          </a:p>
        </p:txBody>
      </p:sp>
    </p:spTree>
    <p:extLst>
      <p:ext uri="{BB962C8B-B14F-4D97-AF65-F5344CB8AC3E}">
        <p14:creationId xmlns:p14="http://schemas.microsoft.com/office/powerpoint/2010/main" val="78238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Economic</a:t>
            </a:r>
          </a:p>
        </p:txBody>
      </p:sp>
    </p:spTree>
    <p:extLst>
      <p:ext uri="{BB962C8B-B14F-4D97-AF65-F5344CB8AC3E}">
        <p14:creationId xmlns:p14="http://schemas.microsoft.com/office/powerpoint/2010/main" val="104809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62016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30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64541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01239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99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9477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1948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220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41205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Top Bar">
    <p:spTree>
      <p:nvGrpSpPr>
        <p:cNvPr id="1" name="Shape 81"/>
        <p:cNvGrpSpPr/>
        <p:nvPr/>
      </p:nvGrpSpPr>
      <p:grpSpPr>
        <a:xfrm>
          <a:off x="0" y="0"/>
          <a:ext cx="0" cy="0"/>
          <a:chOff x="0" y="0"/>
          <a:chExt cx="0" cy="0"/>
        </a:xfrm>
      </p:grpSpPr>
      <p:sp>
        <p:nvSpPr>
          <p:cNvPr id="83" name="Textbox 83"/>
          <p:cNvSpPr txBox="1">
            <a:spLocks noGrp="1"/>
          </p:cNvSpPr>
          <p:nvPr>
            <p:ph type="body" idx="1"/>
          </p:nvPr>
        </p:nvSpPr>
        <p:spPr>
          <a:xfrm>
            <a:off x="1" y="720484"/>
            <a:ext cx="9801224" cy="747721"/>
          </a:xfrm>
          <a:prstGeom prst="rect">
            <a:avLst/>
          </a:prstGeom>
          <a:noFill/>
          <a:ln>
            <a:noFill/>
          </a:ln>
        </p:spPr>
        <p:txBody>
          <a:bodyPr lIns="91425" tIns="91425" rIns="91425" bIns="91425" anchor="b" anchorCtr="0"/>
          <a:lstStyle>
            <a:lvl1pPr marL="0" marR="0" lvl="0" indent="0" algn="l" rtl="0">
              <a:spcBef>
                <a:spcPts val="560"/>
              </a:spcBef>
              <a:buClr>
                <a:schemeClr val="dk2"/>
              </a:buClr>
              <a:buFont typeface="Arial"/>
              <a:buNone/>
              <a:defRPr sz="3200" b="1" i="0" u="none" strike="noStrike" cap="none">
                <a:solidFill>
                  <a:schemeClr val="dk2"/>
                </a:solidFill>
                <a:latin typeface="Century Gothic" charset="0"/>
                <a:ea typeface="Century Gothic" charset="0"/>
                <a:cs typeface="Century Gothic" charset="0"/>
                <a:sym typeface="Helvetica Neue"/>
              </a:defRPr>
            </a:lvl1pPr>
            <a:lvl2pPr marL="509411" marR="0" lvl="1" indent="-1411" algn="l" rtl="0">
              <a:spcBef>
                <a:spcPts val="400"/>
              </a:spcBef>
              <a:buClr>
                <a:srgbClr val="888888"/>
              </a:buClr>
              <a:buFont typeface="Arial"/>
              <a:buNone/>
              <a:defRPr sz="2000" b="0" i="0" u="none" strike="noStrike" cap="none">
                <a:solidFill>
                  <a:srgbClr val="888888"/>
                </a:solidFill>
                <a:latin typeface="Helvetica Neue"/>
                <a:ea typeface="Helvetica Neue"/>
                <a:cs typeface="Helvetica Neue"/>
                <a:sym typeface="Helvetica Neue"/>
              </a:defRPr>
            </a:lvl2pPr>
            <a:lvl3pPr marL="1018823" marR="0" lvl="2" indent="-2823" algn="l" rtl="0">
              <a:spcBef>
                <a:spcPts val="360"/>
              </a:spcBef>
              <a:buClr>
                <a:srgbClr val="888888"/>
              </a:buClr>
              <a:buFont typeface="Arial"/>
              <a:buNone/>
              <a:defRPr sz="1800" b="0" i="0" u="none" strike="noStrike" cap="none">
                <a:solidFill>
                  <a:srgbClr val="888888"/>
                </a:solidFill>
                <a:latin typeface="Helvetica Neue"/>
                <a:ea typeface="Helvetica Neue"/>
                <a:cs typeface="Helvetica Neue"/>
                <a:sym typeface="Helvetica Neue"/>
              </a:defRPr>
            </a:lvl3pPr>
            <a:lvl4pPr marL="1528237" marR="0" lvl="3" indent="-4237" algn="l" rtl="0">
              <a:spcBef>
                <a:spcPts val="32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4pPr>
            <a:lvl5pPr marL="2037649" marR="0" lvl="4" indent="-5649" algn="l" rtl="0">
              <a:spcBef>
                <a:spcPts val="32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5pPr>
            <a:lvl6pPr marL="2547061" marR="0" lvl="5" indent="-7061"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6pPr>
            <a:lvl7pPr marL="3056473" marR="0" lvl="6" indent="-8472"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7pPr>
            <a:lvl8pPr marL="3565885" marR="0" lvl="7" indent="-9885"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8pPr>
            <a:lvl9pPr marL="4075298" marR="0" lvl="8" indent="-11298"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lang="en-US" dirty="0"/>
          </a:p>
        </p:txBody>
      </p:sp>
      <p:sp>
        <p:nvSpPr>
          <p:cNvPr id="84" name="Textbox 84"/>
          <p:cNvSpPr txBox="1">
            <a:spLocks noGrp="1"/>
          </p:cNvSpPr>
          <p:nvPr>
            <p:ph type="body" idx="2"/>
          </p:nvPr>
        </p:nvSpPr>
        <p:spPr>
          <a:xfrm>
            <a:off x="57149" y="1643063"/>
            <a:ext cx="9744076" cy="5629275"/>
          </a:xfrm>
          <a:prstGeom prst="rect">
            <a:avLst/>
          </a:prstGeom>
          <a:noFill/>
          <a:ln>
            <a:noFill/>
          </a:ln>
        </p:spPr>
        <p:txBody>
          <a:bodyPr lIns="91425" tIns="91425" rIns="91425" bIns="91425" anchor="t" anchorCtr="0"/>
          <a:lstStyle>
            <a:lvl1pPr marL="0" marR="0" lvl="0" indent="0" algn="l" rtl="0">
              <a:spcBef>
                <a:spcPts val="480"/>
              </a:spcBef>
              <a:buClr>
                <a:schemeClr val="accent1"/>
              </a:buClr>
              <a:buFont typeface="Arial"/>
              <a:buNone/>
              <a:defRPr sz="3200" b="0" i="0" u="none" strike="noStrike" cap="none">
                <a:solidFill>
                  <a:schemeClr val="tx1"/>
                </a:solidFill>
                <a:latin typeface="Century Gothic" charset="0"/>
                <a:ea typeface="Century Gothic" charset="0"/>
                <a:cs typeface="Century Gothic" charset="0"/>
                <a:sym typeface="Helvetica Neue"/>
              </a:defRPr>
            </a:lvl1pPr>
            <a:lvl2pPr marL="509411" marR="0" lvl="1" indent="-1411" algn="l" rtl="0">
              <a:spcBef>
                <a:spcPts val="190"/>
              </a:spcBef>
              <a:buClr>
                <a:schemeClr val="accent1"/>
              </a:buClr>
              <a:buFont typeface="Arial"/>
              <a:buNone/>
              <a:defRPr sz="950" b="0" i="0" u="none" strike="noStrike" cap="none">
                <a:solidFill>
                  <a:schemeClr val="accent1"/>
                </a:solidFill>
                <a:latin typeface="Helvetica Neue"/>
                <a:ea typeface="Helvetica Neue"/>
                <a:cs typeface="Helvetica Neue"/>
                <a:sym typeface="Helvetica Neue"/>
              </a:defRPr>
            </a:lvl2pPr>
            <a:lvl3pPr marL="1018825" marR="0" lvl="2" indent="-2825" algn="l" rtl="0">
              <a:spcBef>
                <a:spcPts val="190"/>
              </a:spcBef>
              <a:buClr>
                <a:schemeClr val="accent1"/>
              </a:buClr>
              <a:buFont typeface="Arial"/>
              <a:buNone/>
              <a:defRPr sz="950" b="0" i="0" u="none" strike="noStrike" cap="none">
                <a:solidFill>
                  <a:schemeClr val="accent1"/>
                </a:solidFill>
                <a:latin typeface="Helvetica Neue"/>
                <a:ea typeface="Helvetica Neue"/>
                <a:cs typeface="Helvetica Neue"/>
                <a:sym typeface="Helvetica Neue"/>
              </a:defRPr>
            </a:lvl3pPr>
            <a:lvl4pPr marL="1528237" marR="0" lvl="3" indent="-4237" algn="l" rtl="0">
              <a:spcBef>
                <a:spcPts val="190"/>
              </a:spcBef>
              <a:buClr>
                <a:schemeClr val="accent1"/>
              </a:buClr>
              <a:buFont typeface="Arial"/>
              <a:buNone/>
              <a:defRPr sz="950" b="0" i="0" u="none" strike="noStrike" cap="none">
                <a:solidFill>
                  <a:schemeClr val="accent1"/>
                </a:solidFill>
                <a:latin typeface="Helvetica Neue"/>
                <a:ea typeface="Helvetica Neue"/>
                <a:cs typeface="Helvetica Neue"/>
                <a:sym typeface="Helvetica Neue"/>
              </a:defRPr>
            </a:lvl4pPr>
            <a:lvl5pPr marL="2037649" marR="0" lvl="4" indent="-5649" algn="l" rtl="0">
              <a:spcBef>
                <a:spcPts val="190"/>
              </a:spcBef>
              <a:buClr>
                <a:schemeClr val="accent1"/>
              </a:buClr>
              <a:buFont typeface="Arial"/>
              <a:buNone/>
              <a:defRPr sz="950" b="0" i="0" u="none" strike="noStrike" cap="none">
                <a:solidFill>
                  <a:schemeClr val="accen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50946" y="3833778"/>
            <a:ext cx="9326452" cy="1036320"/>
          </a:xfrm>
          <a:prstGeom prst="rect">
            <a:avLst/>
          </a:prstGeom>
          <a:noFill/>
          <a:ln>
            <a:noFill/>
          </a:ln>
        </p:spPr>
        <p:txBody>
          <a:bodyPr lIns="91425" tIns="91425" rIns="91425" bIns="91425" anchor="t" anchorCtr="0"/>
          <a:lstStyle>
            <a:lvl1pPr marL="0" marR="0" lvl="0" indent="0" algn="l" rtl="0">
              <a:spcBef>
                <a:spcPts val="1760"/>
              </a:spcBef>
              <a:buClr>
                <a:schemeClr val="lt1"/>
              </a:buClr>
              <a:buFont typeface="Arial"/>
              <a:buNone/>
              <a:defRPr sz="8800" b="1"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dk1"/>
              </a:buClr>
              <a:buFont typeface="Arial"/>
              <a:buNone/>
              <a:defRPr sz="3100" b="0" i="0" u="none" strike="noStrike" cap="none">
                <a:solidFill>
                  <a:schemeClr val="dk1"/>
                </a:solidFill>
                <a:latin typeface="Helvetica Neue"/>
                <a:ea typeface="Helvetica Neue"/>
                <a:cs typeface="Helvetica Neue"/>
                <a:sym typeface="Helvetica Neue"/>
              </a:defRPr>
            </a:lvl2pPr>
            <a:lvl3pPr marL="1018825" marR="0" lvl="2" indent="-2825" algn="l" rtl="0">
              <a:spcBef>
                <a:spcPts val="540"/>
              </a:spcBef>
              <a:buClr>
                <a:schemeClr val="dk1"/>
              </a:buClr>
              <a:buFont typeface="Arial"/>
              <a:buNone/>
              <a:defRPr sz="2700" b="0" i="0" u="none" strike="noStrike" cap="none">
                <a:solidFill>
                  <a:schemeClr val="dk1"/>
                </a:solidFill>
                <a:latin typeface="Helvetica Neue"/>
                <a:ea typeface="Helvetica Neue"/>
                <a:cs typeface="Helvetica Neue"/>
                <a:sym typeface="Helvetica Neue"/>
              </a:defRPr>
            </a:lvl3pPr>
            <a:lvl4pPr marL="1528237" marR="0" lvl="3" indent="-4237"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4pPr>
            <a:lvl5pPr marL="2037649" marR="0" lvl="4" indent="-5649" algn="l" rtl="0">
              <a:spcBef>
                <a:spcPts val="440"/>
              </a:spcBef>
              <a:buClr>
                <a:schemeClr val="dk1"/>
              </a:buClr>
              <a:buFont typeface="Arial"/>
              <a:buNone/>
              <a:defRPr sz="2200" b="0" i="0" u="none" strike="noStrike" cap="none">
                <a:solidFill>
                  <a:schemeClr val="dk1"/>
                </a:solidFill>
                <a:latin typeface="Helvetica Neue"/>
                <a:ea typeface="Helvetica Neue"/>
                <a:cs typeface="Helvetica Neue"/>
                <a:sym typeface="Helvetica Neue"/>
              </a:defRPr>
            </a:lvl5pPr>
            <a:lvl6pPr marL="2801767" marR="0" lvl="5" indent="-122066"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6pPr>
            <a:lvl7pPr marL="3311180" marR="0" lvl="6" indent="-123480"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7pPr>
            <a:lvl8pPr marL="3820592" marR="0" lvl="7" indent="-124891"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8pPr>
            <a:lvl9pPr marL="4330004" marR="0" lvl="8" indent="-126303" algn="l" rtl="0">
              <a:spcBef>
                <a:spcPts val="440"/>
              </a:spcBef>
              <a:buClr>
                <a:schemeClr val="lt1"/>
              </a:buClr>
              <a:buSzPct val="100000"/>
              <a:buFont typeface="Arial"/>
              <a:buChar char="•"/>
              <a:defRPr sz="2200"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515889" y="5299825"/>
            <a:ext cx="3604823"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416727" y="5383655"/>
            <a:ext cx="9260672" cy="1392809"/>
          </a:xfrm>
          <a:prstGeom prst="rect">
            <a:avLst/>
          </a:prstGeom>
          <a:noFill/>
          <a:ln>
            <a:noFill/>
          </a:ln>
        </p:spPr>
        <p:txBody>
          <a:bodyPr lIns="91425" tIns="91425" rIns="91425" bIns="91425" anchor="t" anchorCtr="0"/>
          <a:lstStyle>
            <a:lvl1pPr marL="0" marR="0" lvl="0" indent="0" algn="l" rtl="0">
              <a:spcBef>
                <a:spcPts val="480"/>
              </a:spcBef>
              <a:buClr>
                <a:srgbClr val="FFFFFF"/>
              </a:buClr>
              <a:buFont typeface="Arial"/>
              <a:buNone/>
              <a:defRPr sz="2400" b="0" i="0" u="none" strike="noStrike" cap="none">
                <a:solidFill>
                  <a:srgbClr val="FFFFFF"/>
                </a:solidFill>
                <a:latin typeface="Helvetica Neue"/>
                <a:ea typeface="Helvetica Neue"/>
                <a:cs typeface="Helvetica Neue"/>
                <a:sym typeface="Helvetica Neue"/>
              </a:defRPr>
            </a:lvl1pPr>
            <a:lvl2pPr marL="509411" marR="0" lvl="1" indent="-1411" algn="ctr"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3" marR="0" lvl="2" indent="-2823" algn="ctr"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ctr"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547061" marR="0" lvl="5" indent="-7061"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6pPr>
            <a:lvl7pPr marL="3056473" marR="0" lvl="6" indent="-8472"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7pPr>
            <a:lvl8pPr marL="3565885" marR="0" lvl="7" indent="-9885"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8pPr>
            <a:lvl9pPr marL="4075298" marR="0" lvl="8" indent="-11298" algn="ctr" rtl="0">
              <a:spcBef>
                <a:spcPts val="440"/>
              </a:spcBef>
              <a:buClr>
                <a:schemeClr val="lt1"/>
              </a:buClr>
              <a:buFont typeface="Arial"/>
              <a:buNone/>
              <a:defRPr sz="22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A91F59A4-396C-4EEC-AD28-9F54DCAB5162}" type="datetimeFigureOut">
              <a:rPr lang="en-US" smtClean="0">
                <a:solidFill>
                  <a:prstClr val="black">
                    <a:tint val="75000"/>
                  </a:prstClr>
                </a:solidFill>
              </a:rPr>
              <a:pPr/>
              <a:t>10/11/2025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22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A91F59A4-396C-4EEC-AD28-9F54DCAB5162}" type="datetimeFigureOut">
              <a:rPr lang="en-US" smtClean="0"/>
              <a:t>10/11/2025</a:t>
            </a:fld>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C2EFC1D-0AE0-4807-9531-E387E195B908}" type="slidenum">
              <a:rPr lang="en-US" smtClean="0"/>
              <a:t>‹#›</a:t>
            </a:fld>
            <a:endParaRPr lang="en-US" dirty="0"/>
          </a:p>
        </p:txBody>
      </p:sp>
    </p:spTree>
    <p:extLst>
      <p:ext uri="{BB962C8B-B14F-4D97-AF65-F5344CB8AC3E}">
        <p14:creationId xmlns:p14="http://schemas.microsoft.com/office/powerpoint/2010/main" val="195198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23515" y="770634"/>
            <a:ext cx="9996324" cy="929829"/>
          </a:xfrm>
        </p:spPr>
        <p:txBody>
          <a:bodyPr/>
          <a:lstStyle>
            <a:lvl1pPr>
              <a:spcBef>
                <a:spcPts val="624"/>
              </a:spcBef>
              <a:defRPr sz="3600" b="0">
                <a:solidFill>
                  <a:srgbClr val="DA1B2C"/>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17582" y="1933292"/>
            <a:ext cx="9804186" cy="5658416"/>
          </a:xfrm>
        </p:spPr>
        <p:txBody>
          <a:bodyPr/>
          <a:lstStyle>
            <a:lvl1pPr marL="457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1pPr>
            <a:lvl2pPr marL="914400" indent="-449263">
              <a:spcBef>
                <a:spcPts val="624"/>
              </a:spcBef>
              <a:buClr>
                <a:srgbClr val="4E4E4E"/>
              </a:buClr>
              <a:buFont typeface="Arial" pitchFamily="34" charset="0"/>
              <a:buChar char="–"/>
              <a:defRPr sz="2400">
                <a:solidFill>
                  <a:schemeClr val="tx1"/>
                </a:solidFill>
                <a:latin typeface="Arial" pitchFamily="34" charset="0"/>
                <a:cs typeface="Arial" pitchFamily="34" charset="0"/>
              </a:defRPr>
            </a:lvl2pPr>
            <a:lvl3pPr marL="1379538" indent="-465138">
              <a:spcBef>
                <a:spcPts val="624"/>
              </a:spcBef>
              <a:buClr>
                <a:srgbClr val="4E4E4E"/>
              </a:buClr>
              <a:buFont typeface="Wingdings" pitchFamily="2" charset="2"/>
              <a:buChar char="§"/>
              <a:defRPr sz="2200">
                <a:solidFill>
                  <a:schemeClr val="tx1"/>
                </a:solidFill>
                <a:latin typeface="Arial" pitchFamily="34" charset="0"/>
                <a:cs typeface="Arial" pitchFamily="34" charset="0"/>
              </a:defRPr>
            </a:lvl3pPr>
            <a:lvl4pPr marL="1866900" indent="-487363">
              <a:spcBef>
                <a:spcPts val="624"/>
              </a:spcBef>
              <a:buClr>
                <a:srgbClr val="4E4E4E"/>
              </a:buClr>
              <a:buFont typeface="Courier New" panose="02070309020205020404" pitchFamily="49" charset="0"/>
              <a:buChar char="o"/>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1"/>
          </p:nvPr>
        </p:nvSpPr>
        <p:spPr>
          <a:xfrm>
            <a:off x="1122363" y="5005388"/>
            <a:ext cx="6818312" cy="195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55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Figure+Caption">
    <p:spTree>
      <p:nvGrpSpPr>
        <p:cNvPr id="1" name="Shape 81"/>
        <p:cNvGrpSpPr/>
        <p:nvPr/>
      </p:nvGrpSpPr>
      <p:grpSpPr>
        <a:xfrm>
          <a:off x="0" y="0"/>
          <a:ext cx="0" cy="0"/>
          <a:chOff x="0" y="0"/>
          <a:chExt cx="0" cy="0"/>
        </a:xfrm>
      </p:grpSpPr>
      <p:sp>
        <p:nvSpPr>
          <p:cNvPr id="4" name="Title 1"/>
          <p:cNvSpPr>
            <a:spLocks noGrp="1"/>
          </p:cNvSpPr>
          <p:nvPr>
            <p:ph type="title"/>
          </p:nvPr>
        </p:nvSpPr>
        <p:spPr>
          <a:xfrm>
            <a:off x="0" y="737299"/>
            <a:ext cx="9996324" cy="987115"/>
          </a:xfrm>
        </p:spPr>
        <p:txBody>
          <a:bodyPr/>
          <a:lstStyle>
            <a:lvl1pPr>
              <a:spcBef>
                <a:spcPts val="624"/>
              </a:spcBef>
              <a:defRPr sz="3600" b="0">
                <a:solidFill>
                  <a:srgbClr val="002060"/>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36632" y="2110519"/>
            <a:ext cx="9804186" cy="2903663"/>
          </a:xfrm>
        </p:spPr>
        <p:txBody>
          <a:bodyPr/>
          <a:lstStyle>
            <a:lvl1pPr marL="457200" indent="-457200">
              <a:spcBef>
                <a:spcPts val="624"/>
              </a:spcBef>
              <a:buClr>
                <a:srgbClr val="4E4E4E"/>
              </a:buClr>
              <a:buFont typeface="Arial" pitchFamily="34" charset="0"/>
              <a:buChar char="•"/>
              <a:defRPr sz="2800">
                <a:solidFill>
                  <a:schemeClr val="tx1"/>
                </a:solidFill>
                <a:latin typeface="Arial" pitchFamily="34" charset="0"/>
                <a:cs typeface="Arial" pitchFamily="34" charset="0"/>
              </a:defRPr>
            </a:lvl1pPr>
            <a:lvl2pPr marL="965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2pPr>
            <a:lvl3pPr marL="1473200" indent="-457200">
              <a:spcBef>
                <a:spcPts val="624"/>
              </a:spcBef>
              <a:buClr>
                <a:srgbClr val="4E4E4E"/>
              </a:buClr>
              <a:buFont typeface="Wingdings" pitchFamily="2" charset="2"/>
              <a:buChar char="§"/>
              <a:defRPr sz="2400">
                <a:solidFill>
                  <a:schemeClr val="tx1"/>
                </a:solidFill>
                <a:latin typeface="Arial" pitchFamily="34" charset="0"/>
                <a:cs typeface="Arial" pitchFamily="34" charset="0"/>
              </a:defRPr>
            </a:lvl3pPr>
            <a:lvl4pPr marL="1866900" indent="-342900">
              <a:spcBef>
                <a:spcPts val="624"/>
              </a:spcBef>
              <a:buClr>
                <a:srgbClr val="4E4E4E"/>
              </a:buClr>
              <a:buFont typeface="Wingdings" pitchFamily="2" charset="2"/>
              <a:buChar char="q"/>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90500" y="5200650"/>
            <a:ext cx="3162300" cy="2114550"/>
          </a:xfrm>
        </p:spPr>
        <p:txBody>
          <a:bodyPr/>
          <a:lstStyle/>
          <a:p>
            <a:endParaRPr lang="en-US" dirty="0"/>
          </a:p>
        </p:txBody>
      </p:sp>
      <p:sp>
        <p:nvSpPr>
          <p:cNvPr id="7" name="Picture Placeholder 6"/>
          <p:cNvSpPr>
            <a:spLocks noGrp="1"/>
          </p:cNvSpPr>
          <p:nvPr>
            <p:ph type="pic" sz="quarter" idx="12"/>
          </p:nvPr>
        </p:nvSpPr>
        <p:spPr>
          <a:xfrm>
            <a:off x="6229350" y="5429250"/>
            <a:ext cx="3124200" cy="1885950"/>
          </a:xfrm>
        </p:spPr>
        <p:txBody>
          <a:bodyPr/>
          <a:lstStyle/>
          <a:p>
            <a:endParaRPr lang="en-US" dirty="0"/>
          </a:p>
        </p:txBody>
      </p:sp>
      <p:sp>
        <p:nvSpPr>
          <p:cNvPr id="6" name="Table Placeholder 5"/>
          <p:cNvSpPr>
            <a:spLocks noGrp="1"/>
          </p:cNvSpPr>
          <p:nvPr>
            <p:ph type="tbl" sz="quarter" idx="13"/>
          </p:nvPr>
        </p:nvSpPr>
        <p:spPr>
          <a:xfrm>
            <a:off x="3946525" y="5583238"/>
            <a:ext cx="2005013" cy="1185862"/>
          </a:xfrm>
        </p:spPr>
        <p:txBody>
          <a:bodyPr/>
          <a:lstStyle/>
          <a:p>
            <a:endParaRPr lang="en-US" dirty="0"/>
          </a:p>
        </p:txBody>
      </p:sp>
    </p:spTree>
    <p:extLst>
      <p:ext uri="{BB962C8B-B14F-4D97-AF65-F5344CB8AC3E}">
        <p14:creationId xmlns:p14="http://schemas.microsoft.com/office/powerpoint/2010/main" val="254714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1">
    <p:bg>
      <p:bgPr>
        <a:solidFill>
          <a:schemeClr val="lt1"/>
        </a:solidFill>
        <a:effectLst/>
      </p:bgPr>
    </p:bg>
    <p:spTree>
      <p:nvGrpSpPr>
        <p:cNvPr id="1" name="Shape 81"/>
        <p:cNvGrpSpPr/>
        <p:nvPr/>
      </p:nvGrpSpPr>
      <p:grpSpPr>
        <a:xfrm>
          <a:off x="0" y="0"/>
          <a:ext cx="0" cy="0"/>
          <a:chOff x="0" y="0"/>
          <a:chExt cx="0" cy="0"/>
        </a:xfrm>
      </p:grpSpPr>
      <p:sp>
        <p:nvSpPr>
          <p:cNvPr id="2" name="Title 1"/>
          <p:cNvSpPr>
            <a:spLocks noGrp="1"/>
          </p:cNvSpPr>
          <p:nvPr>
            <p:ph type="title"/>
          </p:nvPr>
        </p:nvSpPr>
        <p:spPr>
          <a:xfrm>
            <a:off x="23515" y="770634"/>
            <a:ext cx="9996324" cy="929829"/>
          </a:xfrm>
        </p:spPr>
        <p:txBody>
          <a:bodyPr/>
          <a:lstStyle>
            <a:lvl1pPr>
              <a:spcBef>
                <a:spcPts val="624"/>
              </a:spcBef>
              <a:defRPr sz="3600" b="0">
                <a:solidFill>
                  <a:srgbClr val="002060"/>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17582" y="1933292"/>
            <a:ext cx="9804186" cy="2076000"/>
          </a:xfrm>
        </p:spPr>
        <p:txBody>
          <a:bodyPr/>
          <a:lstStyle>
            <a:lvl1pPr marL="457200" indent="-457200">
              <a:spcBef>
                <a:spcPts val="624"/>
              </a:spcBef>
              <a:buClr>
                <a:srgbClr val="4E4E4E"/>
              </a:buClr>
              <a:buFont typeface="Arial" pitchFamily="34" charset="0"/>
              <a:buChar char="•"/>
              <a:defRPr sz="2600">
                <a:solidFill>
                  <a:schemeClr val="tx1"/>
                </a:solidFill>
                <a:latin typeface="Arial" pitchFamily="34" charset="0"/>
                <a:cs typeface="Arial" pitchFamily="34" charset="0"/>
              </a:defRPr>
            </a:lvl1pPr>
            <a:lvl2pPr marL="914400" indent="-449263">
              <a:spcBef>
                <a:spcPts val="624"/>
              </a:spcBef>
              <a:buClr>
                <a:srgbClr val="4E4E4E"/>
              </a:buClr>
              <a:buFont typeface="Arial" pitchFamily="34" charset="0"/>
              <a:buChar char="–"/>
              <a:defRPr sz="2400">
                <a:solidFill>
                  <a:schemeClr val="tx1"/>
                </a:solidFill>
                <a:latin typeface="Arial" pitchFamily="34" charset="0"/>
                <a:cs typeface="Arial" pitchFamily="34" charset="0"/>
              </a:defRPr>
            </a:lvl2pPr>
            <a:lvl3pPr marL="1379538" indent="-465138">
              <a:spcBef>
                <a:spcPts val="624"/>
              </a:spcBef>
              <a:buClr>
                <a:srgbClr val="4E4E4E"/>
              </a:buClr>
              <a:buFont typeface="Wingdings" pitchFamily="2" charset="2"/>
              <a:buChar char="§"/>
              <a:defRPr sz="2200">
                <a:solidFill>
                  <a:schemeClr val="tx1"/>
                </a:solidFill>
                <a:latin typeface="Arial" pitchFamily="34" charset="0"/>
                <a:cs typeface="Arial" pitchFamily="34" charset="0"/>
              </a:defRPr>
            </a:lvl3pPr>
            <a:lvl4pPr marL="1866900" indent="-487363">
              <a:spcBef>
                <a:spcPts val="624"/>
              </a:spcBef>
              <a:buClr>
                <a:srgbClr val="4E4E4E"/>
              </a:buClr>
              <a:buFont typeface="Courier New" panose="02070309020205020404" pitchFamily="49" charset="0"/>
              <a:buChar char="o"/>
              <a:defRPr sz="2000">
                <a:solidFill>
                  <a:schemeClr val="tx1"/>
                </a:solidFill>
                <a:latin typeface="Arial" pitchFamily="34" charset="0"/>
                <a:cs typeface="Arial" pitchFamily="34" charset="0"/>
              </a:defRPr>
            </a:lvl4pPr>
            <a:lvl5pPr marL="2374900" indent="-342900">
              <a:spcBef>
                <a:spcPts val="624"/>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1"/>
          </p:nvPr>
        </p:nvSpPr>
        <p:spPr>
          <a:xfrm>
            <a:off x="1122363" y="5005388"/>
            <a:ext cx="6818312" cy="195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61C4D04-EBA2-EB23-39A9-A5138073A13D}"/>
              </a:ext>
            </a:extLst>
          </p:cNvPr>
          <p:cNvSpPr>
            <a:spLocks noGrp="1"/>
          </p:cNvSpPr>
          <p:nvPr>
            <p:ph sz="quarter" idx="12"/>
          </p:nvPr>
        </p:nvSpPr>
        <p:spPr>
          <a:xfrm>
            <a:off x="341313" y="4230688"/>
            <a:ext cx="5637212" cy="42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Content Placeholder 7">
            <a:extLst>
              <a:ext uri="{FF2B5EF4-FFF2-40B4-BE49-F238E27FC236}">
                <a16:creationId xmlns:a16="http://schemas.microsoft.com/office/drawing/2014/main" id="{CC1D0756-60EB-D39F-FE94-1C39663025F7}"/>
              </a:ext>
            </a:extLst>
          </p:cNvPr>
          <p:cNvSpPr>
            <a:spLocks noGrp="1"/>
          </p:cNvSpPr>
          <p:nvPr>
            <p:ph sz="quarter" idx="13"/>
          </p:nvPr>
        </p:nvSpPr>
        <p:spPr>
          <a:xfrm>
            <a:off x="6611938" y="4230688"/>
            <a:ext cx="2733675" cy="26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0343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tx2"/>
            </a:gs>
            <a:gs pos="100000">
              <a:schemeClr val="accent5">
                <a:lumMod val="60000"/>
                <a:lumOff val="40000"/>
              </a:schemeClr>
            </a:gs>
          </a:gsLst>
          <a:path path="shape">
            <a:fillToRect l="50000" t="50000" r="50000" b="50000"/>
          </a:path>
          <a:tileRect/>
        </a:gradFill>
        <a:effectLst/>
      </p:bgPr>
    </p:bg>
    <p:spTree>
      <p:nvGrpSpPr>
        <p:cNvPr id="1" name="Shape 9"/>
        <p:cNvGrpSpPr/>
        <p:nvPr/>
      </p:nvGrpSpPr>
      <p:grpSpPr>
        <a:xfrm>
          <a:off x="0" y="0"/>
          <a:ext cx="0" cy="0"/>
          <a:chOff x="0" y="0"/>
          <a:chExt cx="0" cy="0"/>
        </a:xfrm>
      </p:grpSpPr>
      <p:pic>
        <p:nvPicPr>
          <p:cNvPr id="14" name="Textbox 14" descr="MacLearn_logo_reverse.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28600" y="217571"/>
            <a:ext cx="1524000" cy="468227"/>
          </a:xfrm>
          <a:prstGeom prst="rect">
            <a:avLst/>
          </a:prstGeom>
          <a:noFill/>
          <a:ln>
            <a:noFill/>
          </a:ln>
        </p:spPr>
      </p:pic>
      <p:sp>
        <p:nvSpPr>
          <p:cNvPr id="15" name="Textbox 10"/>
          <p:cNvSpPr txBox="1">
            <a:spLocks noGrp="1"/>
          </p:cNvSpPr>
          <p:nvPr>
            <p:ph type="title"/>
          </p:nvPr>
        </p:nvSpPr>
        <p:spPr>
          <a:xfrm>
            <a:off x="2659577" y="311256"/>
            <a:ext cx="6895900" cy="1295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Helvetica Neue"/>
              <a:buNone/>
              <a:defRPr sz="4900" b="1" i="0" u="none" strike="noStrike" cap="none">
                <a:solidFill>
                  <a:schemeClr val="lt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Textbox 11"/>
          <p:cNvSpPr txBox="1">
            <a:spLocks noGrp="1"/>
          </p:cNvSpPr>
          <p:nvPr>
            <p:ph type="body" idx="1"/>
          </p:nvPr>
        </p:nvSpPr>
        <p:spPr>
          <a:xfrm>
            <a:off x="502920" y="1813559"/>
            <a:ext cx="9052559" cy="5129425"/>
          </a:xfrm>
          <a:prstGeom prst="rect">
            <a:avLst/>
          </a:prstGeom>
          <a:noFill/>
          <a:ln>
            <a:noFill/>
          </a:ln>
        </p:spPr>
        <p:txBody>
          <a:bodyPr lIns="91425" tIns="91425" rIns="91425" bIns="91425" anchor="t" anchorCtr="0"/>
          <a:lstStyle>
            <a:lvl1pPr marL="0" marR="0" lvl="0" indent="0" algn="l" rtl="0">
              <a:spcBef>
                <a:spcPts val="720"/>
              </a:spcBef>
              <a:buClr>
                <a:schemeClr val="lt1"/>
              </a:buClr>
              <a:buFont typeface="Arial"/>
              <a:buNone/>
              <a:defRPr sz="3600" b="0" i="0" u="none" strike="noStrike" cap="none">
                <a:solidFill>
                  <a:schemeClr val="lt1"/>
                </a:solidFill>
                <a:latin typeface="Helvetica Neue"/>
                <a:ea typeface="Helvetica Neue"/>
                <a:cs typeface="Helvetica Neue"/>
                <a:sym typeface="Helvetica Neue"/>
              </a:defRPr>
            </a:lvl1pPr>
            <a:lvl2pPr marL="509411" marR="0" lvl="1" indent="-1411" algn="l" rtl="0">
              <a:spcBef>
                <a:spcPts val="620"/>
              </a:spcBef>
              <a:buClr>
                <a:schemeClr val="lt1"/>
              </a:buClr>
              <a:buFont typeface="Arial"/>
              <a:buNone/>
              <a:defRPr sz="3100" b="0" i="0" u="none" strike="noStrike" cap="none">
                <a:solidFill>
                  <a:schemeClr val="lt1"/>
                </a:solidFill>
                <a:latin typeface="Helvetica Neue"/>
                <a:ea typeface="Helvetica Neue"/>
                <a:cs typeface="Helvetica Neue"/>
                <a:sym typeface="Helvetica Neue"/>
              </a:defRPr>
            </a:lvl2pPr>
            <a:lvl3pPr marL="1018825" marR="0" lvl="2" indent="-2825" algn="l" rtl="0">
              <a:spcBef>
                <a:spcPts val="540"/>
              </a:spcBef>
              <a:buClr>
                <a:schemeClr val="lt1"/>
              </a:buClr>
              <a:buFont typeface="Arial"/>
              <a:buNone/>
              <a:defRPr sz="2700" b="0" i="0" u="none" strike="noStrike" cap="none">
                <a:solidFill>
                  <a:schemeClr val="lt1"/>
                </a:solidFill>
                <a:latin typeface="Helvetica Neue"/>
                <a:ea typeface="Helvetica Neue"/>
                <a:cs typeface="Helvetica Neue"/>
                <a:sym typeface="Helvetica Neue"/>
              </a:defRPr>
            </a:lvl3pPr>
            <a:lvl4pPr marL="1528237" marR="0" lvl="3" indent="-4237"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4pPr>
            <a:lvl5pPr marL="2037649" marR="0" lvl="4" indent="-5649" algn="l" rtl="0">
              <a:spcBef>
                <a:spcPts val="440"/>
              </a:spcBef>
              <a:buClr>
                <a:schemeClr val="lt1"/>
              </a:buClr>
              <a:buFont typeface="Arial"/>
              <a:buNone/>
              <a:defRPr sz="2200" b="0" i="0" u="none" strike="noStrike" cap="none">
                <a:solidFill>
                  <a:schemeClr val="lt1"/>
                </a:solidFill>
                <a:latin typeface="Helvetica Neue"/>
                <a:ea typeface="Helvetica Neue"/>
                <a:cs typeface="Helvetica Neue"/>
                <a:sym typeface="Helvetica Neue"/>
              </a:defRPr>
            </a:lvl5pPr>
            <a:lvl6pPr marL="2801767" marR="0" lvl="5" indent="-122066"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6pPr>
            <a:lvl7pPr marL="3311180" marR="0" lvl="6" indent="-123480"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7pPr>
            <a:lvl8pPr marL="3820592" marR="0" lvl="7" indent="-124891"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8pPr>
            <a:lvl9pPr marL="4330004" marR="0" lvl="8" indent="-126303" algn="l" rtl="0">
              <a:spcBef>
                <a:spcPts val="440"/>
              </a:spcBef>
              <a:buClr>
                <a:schemeClr val="dk1"/>
              </a:buClr>
              <a:buSzPct val="100000"/>
              <a:buFont typeface="Arial"/>
              <a:buChar char="•"/>
              <a:defRPr sz="2200" b="0" i="0" u="none" strike="noStrike" cap="none">
                <a:solidFill>
                  <a:schemeClr val="dk1"/>
                </a:solidFill>
                <a:latin typeface="Calibri"/>
                <a:ea typeface="Calibri"/>
                <a:cs typeface="Calibri"/>
                <a:sym typeface="Calibri"/>
              </a:defRPr>
            </a:lvl9pPr>
          </a:lstStyle>
          <a:p>
            <a:endParaRPr dirty="0"/>
          </a:p>
        </p:txBody>
      </p:sp>
      <p:pic>
        <p:nvPicPr>
          <p:cNvPr id="5" name="Textbox 14" descr="MacLearn_logo_reverse.png">
            <a:extLst>
              <a:ext uri="{FF2B5EF4-FFF2-40B4-BE49-F238E27FC236}">
                <a16:creationId xmlns:a16="http://schemas.microsoft.com/office/drawing/2014/main" id="{8752B66E-BE16-4681-96EF-A3DE0E03A5D0}"/>
              </a:ext>
            </a:extLst>
          </p:cNvPr>
          <p:cNvPicPr preferRelativeResize="0"/>
          <p:nvPr userDrawn="1"/>
        </p:nvPicPr>
        <p:blipFill rotWithShape="1">
          <a:blip r:embed="rId10">
            <a:alphaModFix/>
          </a:blip>
          <a:srcRect/>
          <a:stretch/>
        </p:blipFill>
        <p:spPr>
          <a:xfrm>
            <a:off x="502920" y="1015565"/>
            <a:ext cx="1524000" cy="468227"/>
          </a:xfrm>
          <a:prstGeom prst="rect">
            <a:avLst/>
          </a:prstGeom>
          <a:noFill/>
          <a:ln>
            <a:noFill/>
          </a:ln>
        </p:spPr>
      </p:pic>
      <p:sp>
        <p:nvSpPr>
          <p:cNvPr id="2" name="TextBox 1">
            <a:extLst>
              <a:ext uri="{FF2B5EF4-FFF2-40B4-BE49-F238E27FC236}">
                <a16:creationId xmlns:a16="http://schemas.microsoft.com/office/drawing/2014/main" id="{3D318CA7-05A5-448C-96F4-1D33A1D4EFCF}"/>
              </a:ext>
            </a:extLst>
          </p:cNvPr>
          <p:cNvSpPr txBox="1"/>
          <p:nvPr userDrawn="1"/>
        </p:nvSpPr>
        <p:spPr>
          <a:xfrm>
            <a:off x="9555477" y="7272751"/>
            <a:ext cx="436338" cy="338554"/>
          </a:xfrm>
          <a:prstGeom prst="rect">
            <a:avLst/>
          </a:prstGeom>
          <a:noFill/>
        </p:spPr>
        <p:txBody>
          <a:bodyPr wrap="none" rtlCol="0">
            <a:spAutoFit/>
          </a:bodyPr>
          <a:lstStyle/>
          <a:p>
            <a:fld id="{DCB2D1CE-3848-4220-92BC-DAADFAA17EA7}" type="slidenum">
              <a:rPr lang="en-US" sz="1600" b="1" smtClean="0"/>
              <a:t>‹#›</a:t>
            </a:fld>
            <a:endParaRPr lang="en-US" sz="1600" b="1" dirty="0"/>
          </a:p>
        </p:txBody>
      </p:sp>
    </p:spTree>
  </p:cSld>
  <p:clrMap bg1="lt1" tx1="dk1" bg2="dk2" tx2="lt2" accent1="accent1" accent2="accent2" accent3="accent3" accent4="accent4" accent5="accent5" accent6="accent6" hlink="hlink" folHlink="folHlink"/>
  <p:sldLayoutIdLst>
    <p:sldLayoutId id="2147483656" r:id="rId1"/>
    <p:sldLayoutId id="2147483669"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www.slideshare.net/mattbentley34/the-multiplier-effect-explained" TargetMode="Externa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4" name="TextBox 2"/>
          <p:cNvSpPr txBox="1"/>
          <p:nvPr/>
        </p:nvSpPr>
        <p:spPr>
          <a:xfrm>
            <a:off x="422821" y="207598"/>
            <a:ext cx="9509320" cy="1569660"/>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CHAPTER 11 </a:t>
            </a:r>
            <a:r>
              <a:rPr lang="en-US" sz="4800" b="1" dirty="0">
                <a:solidFill>
                  <a:srgbClr val="FF0000"/>
                </a:solidFill>
                <a:latin typeface="Arial" panose="020B0604020202020204" pitchFamily="34" charset="0"/>
                <a:cs typeface="Arial" panose="020B0604020202020204" pitchFamily="34" charset="0"/>
              </a:rPr>
              <a:t>LECTURE -</a:t>
            </a:r>
            <a:r>
              <a:rPr lang="en-US" sz="4800" b="1" dirty="0">
                <a:solidFill>
                  <a:srgbClr val="FF0000"/>
                </a:solidFill>
                <a:latin typeface="Century Gothic" charset="0"/>
                <a:ea typeface="Century Gothic" charset="0"/>
                <a:cs typeface="Century Gothic" charset="0"/>
              </a:rPr>
              <a:t>INCOME AND EXPENDITURE</a:t>
            </a:r>
          </a:p>
        </p:txBody>
      </p:sp>
      <p:pic>
        <p:nvPicPr>
          <p:cNvPr id="3" name="Picture 2">
            <a:extLst>
              <a:ext uri="{FF2B5EF4-FFF2-40B4-BE49-F238E27FC236}">
                <a16:creationId xmlns:a16="http://schemas.microsoft.com/office/drawing/2014/main" id="{BAAD0A31-02E1-4132-9AE6-D6BD449E8EBB}"/>
              </a:ext>
            </a:extLst>
          </p:cNvPr>
          <p:cNvPicPr>
            <a:picLocks noChangeAspect="1"/>
          </p:cNvPicPr>
          <p:nvPr/>
        </p:nvPicPr>
        <p:blipFill>
          <a:blip r:embed="rId3"/>
          <a:stretch>
            <a:fillRect/>
          </a:stretch>
        </p:blipFill>
        <p:spPr>
          <a:xfrm>
            <a:off x="274540" y="1777258"/>
            <a:ext cx="9509319" cy="55033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325B-7084-4D17-829D-7FE562F4B14A}"/>
              </a:ext>
            </a:extLst>
          </p:cNvPr>
          <p:cNvSpPr>
            <a:spLocks noGrp="1"/>
          </p:cNvSpPr>
          <p:nvPr>
            <p:ph type="title"/>
          </p:nvPr>
        </p:nvSpPr>
        <p:spPr>
          <a:xfrm>
            <a:off x="556054" y="540221"/>
            <a:ext cx="8711514" cy="1828799"/>
          </a:xfrm>
        </p:spPr>
        <p:txBody>
          <a:bodyPr/>
          <a:lstStyle/>
          <a:p>
            <a:r>
              <a:rPr lang="en-US" dirty="0"/>
              <a:t>Refer to Handout: </a:t>
            </a:r>
            <a:br>
              <a:rPr lang="en-US" dirty="0"/>
            </a:br>
            <a:br>
              <a:rPr lang="en-US" dirty="0"/>
            </a:br>
            <a:r>
              <a:rPr lang="en-US" dirty="0"/>
              <a:t>11CHAPTER 11 LECTUREB-UNDERSTANDING THE MULTIPLIER</a:t>
            </a:r>
          </a:p>
        </p:txBody>
      </p:sp>
      <p:pic>
        <p:nvPicPr>
          <p:cNvPr id="6" name="Picture 5">
            <a:extLst>
              <a:ext uri="{FF2B5EF4-FFF2-40B4-BE49-F238E27FC236}">
                <a16:creationId xmlns:a16="http://schemas.microsoft.com/office/drawing/2014/main" id="{E93902CF-625B-447C-99F6-CC4DEC655469}"/>
              </a:ext>
            </a:extLst>
          </p:cNvPr>
          <p:cNvPicPr>
            <a:picLocks noChangeAspect="1"/>
          </p:cNvPicPr>
          <p:nvPr/>
        </p:nvPicPr>
        <p:blipFill>
          <a:blip r:embed="rId2"/>
          <a:stretch>
            <a:fillRect/>
          </a:stretch>
        </p:blipFill>
        <p:spPr>
          <a:xfrm>
            <a:off x="976184" y="2879125"/>
            <a:ext cx="8600301" cy="4353054"/>
          </a:xfrm>
          <a:prstGeom prst="rect">
            <a:avLst/>
          </a:prstGeom>
        </p:spPr>
      </p:pic>
    </p:spTree>
    <p:extLst>
      <p:ext uri="{BB962C8B-B14F-4D97-AF65-F5344CB8AC3E}">
        <p14:creationId xmlns:p14="http://schemas.microsoft.com/office/powerpoint/2010/main" val="197139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LEARN BY DOING PRACTICE QUESTION 1</a:t>
            </a:r>
          </a:p>
        </p:txBody>
      </p:sp>
      <p:sp>
        <p:nvSpPr>
          <p:cNvPr id="3" name="Content Placeholder 2"/>
          <p:cNvSpPr>
            <a:spLocks noGrp="1"/>
          </p:cNvSpPr>
          <p:nvPr>
            <p:ph sz="quarter" idx="10"/>
          </p:nvPr>
        </p:nvSpPr>
        <p:spPr/>
        <p:txBody>
          <a:bodyPr/>
          <a:lstStyle/>
          <a:p>
            <a:pPr marL="355600" indent="-355600">
              <a:spcAft>
                <a:spcPts val="600"/>
              </a:spcAft>
              <a:buClr>
                <a:schemeClr val="accent1"/>
              </a:buClr>
            </a:pPr>
            <a:r>
              <a:rPr lang="en-US" sz="2800" dirty="0">
                <a:latin typeface="Arial" panose="020B0604020202020204" pitchFamily="34" charset="0"/>
                <a:cs typeface="Arial" panose="020B0604020202020204" pitchFamily="34" charset="0"/>
              </a:rPr>
              <a:t>Holding everything else constant in an economy, the larger the </a:t>
            </a:r>
            <a:r>
              <a:rPr lang="en-US" sz="2800" i="1" dirty="0">
                <a:latin typeface="Arial" panose="020B0604020202020204" pitchFamily="34" charset="0"/>
                <a:cs typeface="Arial" panose="020B0604020202020204" pitchFamily="34" charset="0"/>
              </a:rPr>
              <a:t>MPS, </a:t>
            </a:r>
            <a:r>
              <a:rPr lang="en-US" sz="2800" dirty="0">
                <a:latin typeface="Arial" panose="020B0604020202020204" pitchFamily="34" charset="0"/>
                <a:cs typeface="Arial" panose="020B0604020202020204" pitchFamily="34" charset="0"/>
              </a:rPr>
              <a:t>the:</a:t>
            </a:r>
          </a:p>
          <a:p>
            <a:pPr marL="811213" indent="-455613">
              <a:spcAft>
                <a:spcPts val="600"/>
              </a:spcAft>
              <a:buClr>
                <a:schemeClr val="accent1"/>
              </a:buClr>
              <a:buFont typeface="+mj-lt"/>
              <a:buAutoNum type="alphaLcParenR"/>
            </a:pPr>
            <a:r>
              <a:rPr lang="en-US" dirty="0">
                <a:latin typeface="Arial" panose="020B0604020202020204" pitchFamily="34" charset="0"/>
                <a:cs typeface="Arial" panose="020B0604020202020204" pitchFamily="34" charset="0"/>
              </a:rPr>
              <a:t>smaller the value of the multiplier.</a:t>
            </a:r>
          </a:p>
          <a:p>
            <a:pPr marL="811213" indent="-455613">
              <a:spcAft>
                <a:spcPts val="600"/>
              </a:spcAft>
              <a:buClr>
                <a:schemeClr val="accent1"/>
              </a:buClr>
              <a:buFont typeface="+mj-lt"/>
              <a:buAutoNum type="alphaLcParenR"/>
            </a:pPr>
            <a:r>
              <a:rPr lang="en-US" dirty="0">
                <a:latin typeface="Arial" panose="020B0604020202020204" pitchFamily="34" charset="0"/>
                <a:cs typeface="Arial" panose="020B0604020202020204" pitchFamily="34" charset="0"/>
              </a:rPr>
              <a:t>larger the value of the multiplier.</a:t>
            </a:r>
          </a:p>
        </p:txBody>
      </p:sp>
    </p:spTree>
    <p:extLst>
      <p:ext uri="{BB962C8B-B14F-4D97-AF65-F5344CB8AC3E}">
        <p14:creationId xmlns:p14="http://schemas.microsoft.com/office/powerpoint/2010/main" val="164623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7" y="262012"/>
            <a:ext cx="9996324" cy="987115"/>
          </a:xfrm>
        </p:spPr>
        <p:txBody>
          <a:bodyPr/>
          <a:lstStyle/>
          <a:p>
            <a:r>
              <a:rPr lang="en-US" sz="3200" b="1" dirty="0">
                <a:solidFill>
                  <a:schemeClr val="dk2"/>
                </a:solidFill>
                <a:latin typeface="Century Gothic" charset="0"/>
              </a:rPr>
              <a:t>CONSUMER SPENDING</a:t>
            </a:r>
          </a:p>
        </p:txBody>
      </p:sp>
      <p:sp>
        <p:nvSpPr>
          <p:cNvPr id="4" name="Content Placeholder 3"/>
          <p:cNvSpPr>
            <a:spLocks noGrp="1"/>
          </p:cNvSpPr>
          <p:nvPr>
            <p:ph sz="quarter" idx="10"/>
          </p:nvPr>
        </p:nvSpPr>
        <p:spPr>
          <a:xfrm>
            <a:off x="136632" y="1368134"/>
            <a:ext cx="9804186" cy="2167546"/>
          </a:xfrm>
        </p:spPr>
        <p:txBody>
          <a:bodyPr/>
          <a:lstStyle/>
          <a:p>
            <a:r>
              <a:rPr lang="en-US" dirty="0"/>
              <a:t>Consumer spending accounts for two-thirds of total spending on final goods and services. </a:t>
            </a:r>
          </a:p>
          <a:p>
            <a:r>
              <a:rPr lang="en-US" dirty="0"/>
              <a:t>But what determines how much consumers spend? The most important factor is current disposable income. </a:t>
            </a:r>
          </a:p>
          <a:p>
            <a:endParaRPr lang="en-US" b="1" dirty="0">
              <a:latin typeface="Arial" panose="020B0604020202020204" pitchFamily="34" charset="0"/>
              <a:cs typeface="Arial" panose="020B0604020202020204" pitchFamily="34" charset="0"/>
            </a:endParaRPr>
          </a:p>
        </p:txBody>
      </p:sp>
      <p:pic>
        <p:nvPicPr>
          <p:cNvPr id="6" name="Picture 2" descr="A photo shows bulk packaged water bottles in a supermarket."/>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tretch>
            <a:fillRect/>
          </a:stretch>
        </p:blipFill>
        <p:spPr bwMode="auto">
          <a:xfrm>
            <a:off x="2658374" y="3434196"/>
            <a:ext cx="4449302" cy="358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9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361773"/>
            <a:ext cx="9996324" cy="987115"/>
          </a:xfrm>
        </p:spPr>
        <p:txBody>
          <a:bodyPr/>
          <a:lstStyle/>
          <a:p>
            <a:r>
              <a:rPr lang="en-US" sz="3200" b="1" dirty="0">
                <a:solidFill>
                  <a:schemeClr val="dk2"/>
                </a:solidFill>
                <a:latin typeface="Century Gothic" charset="0"/>
              </a:rPr>
              <a:t>CURRENT DISPOSABLE INCOME AND CONSUMER SPENDING</a:t>
            </a:r>
          </a:p>
        </p:txBody>
      </p:sp>
      <p:sp>
        <p:nvSpPr>
          <p:cNvPr id="4" name="Content Placeholder 3"/>
          <p:cNvSpPr>
            <a:spLocks noGrp="1"/>
          </p:cNvSpPr>
          <p:nvPr>
            <p:ph sz="quarter" idx="10"/>
          </p:nvPr>
        </p:nvSpPr>
        <p:spPr>
          <a:xfrm>
            <a:off x="96069" y="1348888"/>
            <a:ext cx="9804186" cy="2013246"/>
          </a:xfrm>
        </p:spPr>
        <p:txBody>
          <a:bodyPr/>
          <a:lstStyle/>
          <a:p>
            <a:pPr marL="355600" indent="-355600"/>
            <a:r>
              <a:rPr lang="en-US" sz="2400" b="1" dirty="0">
                <a:latin typeface="Arial" panose="020B0604020202020204" pitchFamily="34" charset="0"/>
                <a:cs typeface="Arial" panose="020B0604020202020204" pitchFamily="34" charset="0"/>
              </a:rPr>
              <a:t>Current disposable income: </a:t>
            </a:r>
            <a:r>
              <a:rPr lang="en-US" sz="2400" dirty="0">
                <a:latin typeface="Arial" panose="020B0604020202020204" pitchFamily="34" charset="0"/>
                <a:cs typeface="Arial" panose="020B0604020202020204" pitchFamily="34" charset="0"/>
              </a:rPr>
              <a:t>income after taxes are paid and government transfers are received</a:t>
            </a:r>
          </a:p>
          <a:p>
            <a:pPr marL="355600" indent="-355600"/>
            <a:r>
              <a:rPr lang="en-US" sz="2400" i="1" dirty="0">
                <a:latin typeface="Arial" panose="020B0604020202020204" pitchFamily="34" charset="0"/>
                <a:cs typeface="Arial" panose="020B0604020202020204" pitchFamily="34" charset="0"/>
              </a:rPr>
              <a:t>2021 average disposable income = $</a:t>
            </a:r>
            <a:r>
              <a:rPr lang="en-US" sz="2400" i="1" dirty="0"/>
              <a:t>60,957</a:t>
            </a:r>
            <a:endParaRPr lang="en-US" sz="2400" i="1" dirty="0">
              <a:latin typeface="Arial" panose="020B0604020202020204" pitchFamily="34" charset="0"/>
              <a:cs typeface="Arial" panose="020B0604020202020204" pitchFamily="34" charset="0"/>
            </a:endParaRPr>
          </a:p>
          <a:p>
            <a:pPr marL="355600" indent="-355600"/>
            <a:r>
              <a:rPr lang="en-US" sz="2400" i="1" dirty="0">
                <a:latin typeface="Arial" panose="020B0604020202020204" pitchFamily="34" charset="0"/>
                <a:cs typeface="Arial" panose="020B0604020202020204" pitchFamily="34" charset="0"/>
              </a:rPr>
              <a:t>2021 average spending = $55,914</a:t>
            </a:r>
          </a:p>
        </p:txBody>
      </p:sp>
      <p:pic>
        <p:nvPicPr>
          <p:cNvPr id="5" name="Picture 4" descr="A scatter plot shows the relationship between current disposable income and consumer spending in 2021.&#10;The horizontal axis is labeled Current disposable income and shows markings from 40,000 to 200,000 dollars in increments of 40,000 dollars. The vertical axis is labeled Consumer spending and shows markings from 20,000 to 140,000 dollars. Data points are plotted at the following approximate coordinates:&#10;• (20,000, 30,000)&#10;• (40,000, 45,000)&#10;• (60,000, 55,000)&#10;• (90,000, 78,000)&#10;• (180,000, 130,000).&#10;The data point at (60,000, 55,000) is labeled A and highlighted.">
            <a:extLst>
              <a:ext uri="{FF2B5EF4-FFF2-40B4-BE49-F238E27FC236}">
                <a16:creationId xmlns:a16="http://schemas.microsoft.com/office/drawing/2014/main" id="{A8DD02DA-0ED3-EEDE-C25B-1067FC0F1BFB}"/>
              </a:ext>
            </a:extLst>
          </p:cNvPr>
          <p:cNvPicPr>
            <a:picLocks noChangeAspect="1"/>
          </p:cNvPicPr>
          <p:nvPr/>
        </p:nvPicPr>
        <p:blipFill>
          <a:blip r:embed="rId2"/>
          <a:stretch>
            <a:fillRect/>
          </a:stretch>
        </p:blipFill>
        <p:spPr>
          <a:xfrm>
            <a:off x="1880748" y="3590569"/>
            <a:ext cx="6296904" cy="3820058"/>
          </a:xfrm>
          <a:prstGeom prst="rect">
            <a:avLst/>
          </a:prstGeom>
        </p:spPr>
      </p:pic>
    </p:spTree>
    <p:extLst>
      <p:ext uri="{BB962C8B-B14F-4D97-AF65-F5344CB8AC3E}">
        <p14:creationId xmlns:p14="http://schemas.microsoft.com/office/powerpoint/2010/main" val="373866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388012"/>
            <a:ext cx="9996324" cy="929829"/>
          </a:xfrm>
        </p:spPr>
        <p:txBody>
          <a:bodyPr/>
          <a:lstStyle/>
          <a:p>
            <a:r>
              <a:rPr lang="en-US" sz="3200" b="1" dirty="0">
                <a:latin typeface="Century Gothic" panose="020B0502020202020204" pitchFamily="34" charset="0"/>
              </a:rPr>
              <a:t>THE CONSUMPTION FUNCTION (1 of 3)</a:t>
            </a:r>
          </a:p>
        </p:txBody>
      </p:sp>
      <p:sp>
        <p:nvSpPr>
          <p:cNvPr id="3" name="Content Placeholder 2"/>
          <p:cNvSpPr>
            <a:spLocks noGrp="1"/>
          </p:cNvSpPr>
          <p:nvPr>
            <p:ph sz="quarter" idx="10"/>
          </p:nvPr>
        </p:nvSpPr>
        <p:spPr>
          <a:xfrm>
            <a:off x="158145" y="1430507"/>
            <a:ext cx="9804186" cy="5367890"/>
          </a:xfrm>
        </p:spPr>
        <p:txBody>
          <a:bodyPr/>
          <a:lstStyle/>
          <a:p>
            <a:pPr>
              <a:spcAft>
                <a:spcPts val="600"/>
              </a:spcAft>
            </a:pPr>
            <a:r>
              <a:rPr lang="en-US" sz="2800" b="1" dirty="0">
                <a:latin typeface="Arial" panose="020B0604020202020204" pitchFamily="34" charset="0"/>
                <a:cs typeface="Arial" panose="020B0604020202020204" pitchFamily="34" charset="0"/>
              </a:rPr>
              <a:t>Consumption function: </a:t>
            </a:r>
            <a:r>
              <a:rPr lang="en-US" sz="2800" dirty="0">
                <a:latin typeface="Arial" panose="020B0604020202020204" pitchFamily="34" charset="0"/>
                <a:cs typeface="Arial" panose="020B0604020202020204" pitchFamily="34" charset="0"/>
              </a:rPr>
              <a:t>an equation showing how an individual household’s consumer spending varies with the household’s disposable income</a:t>
            </a:r>
          </a:p>
          <a:p>
            <a:pPr marL="2293938" indent="-7938">
              <a:spcAft>
                <a:spcPts val="600"/>
              </a:spcAft>
              <a:buNone/>
            </a:pPr>
            <a:r>
              <a:rPr lang="en-US" sz="2800" b="1" i="1" dirty="0">
                <a:latin typeface="Arial" panose="020B0604020202020204" pitchFamily="34" charset="0"/>
                <a:cs typeface="Arial" panose="020B0604020202020204" pitchFamily="34" charset="0"/>
              </a:rPr>
              <a:t>c </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 </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MPC </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yd</a:t>
            </a:r>
          </a:p>
          <a:p>
            <a:pPr marL="457200" lvl="1" indent="0">
              <a:spcAft>
                <a:spcPts val="600"/>
              </a:spcAft>
              <a:buNone/>
            </a:pPr>
            <a:r>
              <a:rPr lang="en-US" sz="2600" dirty="0">
                <a:latin typeface="Arial" panose="020B0604020202020204" pitchFamily="34" charset="0"/>
                <a:cs typeface="Arial" panose="020B0604020202020204" pitchFamily="34" charset="0"/>
              </a:rPr>
              <a:t>Where</a:t>
            </a:r>
          </a:p>
          <a:p>
            <a:pPr marL="465137" lvl="1" indent="0">
              <a:spcAft>
                <a:spcPts val="600"/>
              </a:spcAft>
              <a:buNone/>
            </a:pPr>
            <a:r>
              <a:rPr lang="en-US" sz="2800" b="1" i="1" dirty="0">
                <a:latin typeface="Arial" panose="020B0604020202020204" pitchFamily="34" charset="0"/>
                <a:ea typeface="Century Gothic" charset="0"/>
                <a:cs typeface="Arial" panose="020B0604020202020204" pitchFamily="34" charset="0"/>
              </a:rPr>
              <a:t>c </a:t>
            </a:r>
            <a:r>
              <a:rPr lang="en-US" sz="2800" i="1" dirty="0">
                <a:latin typeface="Arial" panose="020B0604020202020204" pitchFamily="34" charset="0"/>
                <a:ea typeface="Century Gothic" charset="0"/>
                <a:cs typeface="Arial" panose="020B0604020202020204" pitchFamily="34" charset="0"/>
              </a:rPr>
              <a:t>= a household’s consumer spending</a:t>
            </a:r>
          </a:p>
          <a:p>
            <a:pPr marL="465137" lvl="1" indent="0">
              <a:spcAft>
                <a:spcPts val="600"/>
              </a:spcAft>
              <a:buNone/>
            </a:pPr>
            <a:r>
              <a:rPr lang="en-US" sz="2800" b="1" i="1" dirty="0">
                <a:latin typeface="Arial" panose="020B0604020202020204" pitchFamily="34" charset="0"/>
                <a:ea typeface="Century Gothic" charset="0"/>
                <a:cs typeface="Arial" panose="020B0604020202020204" pitchFamily="34" charset="0"/>
              </a:rPr>
              <a:t>yd</a:t>
            </a:r>
            <a:r>
              <a:rPr lang="en-US" sz="2800" i="1" dirty="0">
                <a:latin typeface="Arial" panose="020B0604020202020204" pitchFamily="34" charset="0"/>
                <a:ea typeface="Century Gothic" charset="0"/>
                <a:cs typeface="Arial" panose="020B0604020202020204" pitchFamily="34" charset="0"/>
              </a:rPr>
              <a:t> = household disposable income</a:t>
            </a:r>
          </a:p>
          <a:p>
            <a:pPr marL="465137" lvl="1" indent="0">
              <a:spcAft>
                <a:spcPts val="600"/>
              </a:spcAft>
              <a:buNone/>
            </a:pPr>
            <a:r>
              <a:rPr lang="en-US" sz="2800" b="1" i="1" dirty="0">
                <a:latin typeface="Arial" panose="020B0604020202020204" pitchFamily="34" charset="0"/>
                <a:ea typeface="Century Gothic" charset="0"/>
                <a:cs typeface="Arial" panose="020B0604020202020204" pitchFamily="34" charset="0"/>
              </a:rPr>
              <a:t>MPC</a:t>
            </a:r>
            <a:r>
              <a:rPr lang="en-US" sz="2800" i="1" dirty="0">
                <a:latin typeface="Arial" panose="020B0604020202020204" pitchFamily="34" charset="0"/>
                <a:ea typeface="Century Gothic" charset="0"/>
                <a:cs typeface="Arial" panose="020B0604020202020204" pitchFamily="34" charset="0"/>
              </a:rPr>
              <a:t> = marginal propensity to consume</a:t>
            </a:r>
          </a:p>
          <a:p>
            <a:pPr marL="465137" lvl="1" indent="0">
              <a:spcAft>
                <a:spcPts val="600"/>
              </a:spcAft>
              <a:buNone/>
            </a:pPr>
            <a:r>
              <a:rPr lang="en-US" sz="2800" b="1" i="1" dirty="0">
                <a:latin typeface="Arial" panose="020B0604020202020204" pitchFamily="34" charset="0"/>
                <a:ea typeface="Century Gothic" charset="0"/>
                <a:cs typeface="Arial" panose="020B0604020202020204" pitchFamily="34" charset="0"/>
              </a:rPr>
              <a:t>a</a:t>
            </a:r>
            <a:r>
              <a:rPr lang="en-US" sz="2800" i="1" dirty="0">
                <a:latin typeface="Arial" panose="020B0604020202020204" pitchFamily="34" charset="0"/>
                <a:ea typeface="Century Gothic" charset="0"/>
                <a:cs typeface="Arial" panose="020B0604020202020204" pitchFamily="34" charset="0"/>
              </a:rPr>
              <a:t> = a constant, autonomous consumer spending—what a family would spend even with zero income</a:t>
            </a:r>
          </a:p>
        </p:txBody>
      </p:sp>
    </p:spTree>
    <p:extLst>
      <p:ext uri="{BB962C8B-B14F-4D97-AF65-F5344CB8AC3E}">
        <p14:creationId xmlns:p14="http://schemas.microsoft.com/office/powerpoint/2010/main" val="286802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491"/>
            <a:ext cx="9996324" cy="1022812"/>
          </a:xfrm>
        </p:spPr>
        <p:txBody>
          <a:bodyPr/>
          <a:lstStyle/>
          <a:p>
            <a:r>
              <a:rPr lang="en-US" sz="3200" b="1" dirty="0">
                <a:latin typeface="Century Gothic" panose="020B0502020202020204" pitchFamily="34" charset="0"/>
              </a:rPr>
              <a:t>THE CONSUMPTION FUNCTION (2 of 3)</a:t>
            </a:r>
          </a:p>
        </p:txBody>
      </p:sp>
      <p:sp>
        <p:nvSpPr>
          <p:cNvPr id="3" name="Content Placeholder 2"/>
          <p:cNvSpPr>
            <a:spLocks noGrp="1"/>
          </p:cNvSpPr>
          <p:nvPr>
            <p:ph sz="quarter" idx="10"/>
          </p:nvPr>
        </p:nvSpPr>
        <p:spPr>
          <a:xfrm>
            <a:off x="599496" y="1377303"/>
            <a:ext cx="9112915" cy="5658416"/>
          </a:xfrm>
        </p:spPr>
        <p:txBody>
          <a:bodyPr/>
          <a:lstStyle/>
          <a:p>
            <a:pPr marL="0" indent="0">
              <a:spcAft>
                <a:spcPts val="1200"/>
              </a:spcAft>
              <a:buNone/>
            </a:pPr>
            <a:r>
              <a:rPr lang="en-US" sz="2800" dirty="0">
                <a:latin typeface="Arial" panose="020B0604020202020204" pitchFamily="34" charset="0"/>
                <a:cs typeface="Arial" panose="020B0604020202020204" pitchFamily="34" charset="0"/>
              </a:rPr>
              <a:t>Recall,</a:t>
            </a:r>
          </a:p>
          <a:p>
            <a:pPr marL="2293938" indent="-7938">
              <a:spcAft>
                <a:spcPts val="1200"/>
              </a:spcAft>
              <a:buNone/>
            </a:pPr>
            <a:r>
              <a:rPr lang="en-US" sz="2800" b="1" i="1" dirty="0">
                <a:latin typeface="Arial" panose="020B0604020202020204" pitchFamily="34" charset="0"/>
                <a:cs typeface="Arial" panose="020B0604020202020204" pitchFamily="34" charset="0"/>
              </a:rPr>
              <a:t>MPC</a:t>
            </a:r>
            <a:r>
              <a:rPr lang="en-US" sz="2800" b="1" dirty="0">
                <a:latin typeface="Arial" panose="020B0604020202020204" pitchFamily="34" charset="0"/>
                <a:cs typeface="Arial" panose="020B0604020202020204" pitchFamily="34" charset="0"/>
              </a:rPr>
              <a:t> = </a:t>
            </a:r>
            <a:r>
              <a:rPr lang="el-GR" sz="2800" b="1" dirty="0">
                <a:latin typeface="Arial" panose="020B0604020202020204" pitchFamily="34" charset="0"/>
                <a:cs typeface="Arial" panose="020B0604020202020204" pitchFamily="34" charset="0"/>
              </a:rPr>
              <a:t>Δ</a:t>
            </a:r>
            <a:r>
              <a:rPr lang="en-US" sz="2800" b="1" dirty="0">
                <a:latin typeface="Arial" panose="020B0604020202020204" pitchFamily="34" charset="0"/>
                <a:cs typeface="Arial" panose="020B0604020202020204" pitchFamily="34" charset="0"/>
              </a:rPr>
              <a:t>c/</a:t>
            </a:r>
            <a:r>
              <a:rPr lang="el-GR" sz="2800" b="1" dirty="0">
                <a:latin typeface="Arial" panose="020B0604020202020204" pitchFamily="34" charset="0"/>
                <a:cs typeface="Arial" panose="020B0604020202020204" pitchFamily="34" charset="0"/>
              </a:rPr>
              <a:t>Δ</a:t>
            </a:r>
            <a:r>
              <a:rPr lang="en-US" sz="2800" b="1" dirty="0">
                <a:latin typeface="Arial" panose="020B0604020202020204" pitchFamily="34" charset="0"/>
                <a:cs typeface="Arial" panose="020B0604020202020204" pitchFamily="34" charset="0"/>
              </a:rPr>
              <a:t>yd</a:t>
            </a:r>
          </a:p>
          <a:p>
            <a:pPr marL="914400" indent="0">
              <a:spcAft>
                <a:spcPts val="1200"/>
              </a:spcAft>
              <a:buNone/>
            </a:pPr>
            <a:r>
              <a:rPr lang="en-US" sz="2800" i="1" dirty="0">
                <a:latin typeface="Arial" panose="020B0604020202020204" pitchFamily="34" charset="0"/>
                <a:cs typeface="Arial" panose="020B0604020202020204" pitchFamily="34" charset="0"/>
              </a:rPr>
              <a:t>Multiplying both sides of the equation by </a:t>
            </a:r>
            <a:r>
              <a:rPr lang="en-US" sz="2800" i="1" dirty="0" err="1">
                <a:latin typeface="Arial" panose="020B0604020202020204" pitchFamily="34" charset="0"/>
                <a:cs typeface="Arial" panose="020B0604020202020204" pitchFamily="34" charset="0"/>
              </a:rPr>
              <a:t>Δ</a:t>
            </a:r>
            <a:r>
              <a:rPr lang="en-US" sz="2800" dirty="0" err="1">
                <a:latin typeface="Arial" panose="020B0604020202020204" pitchFamily="34" charset="0"/>
                <a:cs typeface="Arial" panose="020B0604020202020204" pitchFamily="34" charset="0"/>
              </a:rPr>
              <a:t>yd</a:t>
            </a:r>
            <a:r>
              <a:rPr lang="en-US" sz="2800" i="1" dirty="0">
                <a:latin typeface="Arial" panose="020B0604020202020204" pitchFamily="34" charset="0"/>
                <a:cs typeface="Arial" panose="020B0604020202020204" pitchFamily="34" charset="0"/>
              </a:rPr>
              <a:t>, we get:</a:t>
            </a:r>
          </a:p>
          <a:p>
            <a:pPr marL="2293938" indent="-7938">
              <a:spcAft>
                <a:spcPts val="1200"/>
              </a:spcAft>
              <a:buNone/>
            </a:pPr>
            <a:r>
              <a:rPr lang="en-US" sz="2800" b="1" i="1" dirty="0">
                <a:latin typeface="Arial" panose="020B0604020202020204" pitchFamily="34" charset="0"/>
                <a:cs typeface="Arial" panose="020B0604020202020204" pitchFamily="34" charset="0"/>
              </a:rPr>
              <a:t>MPC</a:t>
            </a:r>
            <a:r>
              <a:rPr lang="en-US" sz="2800" b="1" dirty="0">
                <a:latin typeface="Arial" panose="020B0604020202020204" pitchFamily="34" charset="0"/>
                <a:cs typeface="Arial" panose="020B0604020202020204" pitchFamily="34" charset="0"/>
              </a:rPr>
              <a:t> × </a:t>
            </a:r>
            <a:r>
              <a:rPr lang="el-GR" sz="2800" b="1" dirty="0">
                <a:latin typeface="Arial" panose="020B0604020202020204" pitchFamily="34" charset="0"/>
                <a:cs typeface="Arial" panose="020B0604020202020204" pitchFamily="34" charset="0"/>
              </a:rPr>
              <a:t>Δ</a:t>
            </a:r>
            <a:r>
              <a:rPr lang="en-US" sz="2800" b="1" i="1" dirty="0">
                <a:latin typeface="Arial" panose="020B0604020202020204" pitchFamily="34" charset="0"/>
                <a:cs typeface="Arial" panose="020B0604020202020204" pitchFamily="34" charset="0"/>
              </a:rPr>
              <a:t>yd</a:t>
            </a:r>
            <a:r>
              <a:rPr lang="en-US" sz="2800" b="1" dirty="0">
                <a:latin typeface="Arial" panose="020B0604020202020204" pitchFamily="34" charset="0"/>
                <a:cs typeface="Arial" panose="020B0604020202020204" pitchFamily="34" charset="0"/>
              </a:rPr>
              <a:t> = </a:t>
            </a:r>
            <a:r>
              <a:rPr lang="el-GR" sz="2800" b="1" dirty="0">
                <a:latin typeface="Arial" panose="020B0604020202020204" pitchFamily="34" charset="0"/>
                <a:cs typeface="Arial" panose="020B0604020202020204" pitchFamily="34" charset="0"/>
              </a:rPr>
              <a:t>Δ</a:t>
            </a:r>
            <a:r>
              <a:rPr lang="en-US" sz="2800" b="1" i="1" dirty="0">
                <a:latin typeface="Arial" panose="020B0604020202020204" pitchFamily="34" charset="0"/>
                <a:cs typeface="Arial" panose="020B0604020202020204" pitchFamily="34" charset="0"/>
              </a:rPr>
              <a:t>c</a:t>
            </a:r>
          </a:p>
          <a:p>
            <a:pPr marL="0" indent="0">
              <a:spcAft>
                <a:spcPts val="1200"/>
              </a:spcAft>
              <a:buNone/>
            </a:pPr>
            <a:r>
              <a:rPr lang="en-US" sz="2800" b="1" dirty="0">
                <a:latin typeface="Arial" panose="020B0604020202020204" pitchFamily="34" charset="0"/>
                <a:cs typeface="Arial" panose="020B0604020202020204" pitchFamily="34" charset="0"/>
              </a:rPr>
              <a:t>In other words, when </a:t>
            </a:r>
            <a:r>
              <a:rPr lang="en-US" sz="2800" b="1" i="1" dirty="0">
                <a:latin typeface="Arial" panose="020B0604020202020204" pitchFamily="34" charset="0"/>
                <a:cs typeface="Arial" panose="020B0604020202020204" pitchFamily="34" charset="0"/>
              </a:rPr>
              <a:t>yd</a:t>
            </a:r>
            <a:r>
              <a:rPr lang="en-US" sz="2800" b="1" dirty="0">
                <a:latin typeface="Arial" panose="020B0604020202020204" pitchFamily="34" charset="0"/>
                <a:cs typeface="Arial" panose="020B0604020202020204" pitchFamily="34" charset="0"/>
              </a:rPr>
              <a:t> goes up by $1, </a:t>
            </a:r>
            <a:r>
              <a:rPr lang="en-US" sz="2800" b="1" i="1" dirty="0">
                <a:latin typeface="Arial" panose="020B0604020202020204" pitchFamily="34" charset="0"/>
                <a:cs typeface="Arial" panose="020B0604020202020204" pitchFamily="34" charset="0"/>
              </a:rPr>
              <a:t>c</a:t>
            </a:r>
            <a:r>
              <a:rPr lang="en-US" sz="2800" b="1" dirty="0">
                <a:latin typeface="Arial" panose="020B0604020202020204" pitchFamily="34" charset="0"/>
                <a:cs typeface="Arial" panose="020B0604020202020204" pitchFamily="34" charset="0"/>
              </a:rPr>
              <a:t> goes up by </a:t>
            </a:r>
            <a:r>
              <a:rPr lang="en-US" sz="2800" b="1" i="1" dirty="0">
                <a:latin typeface="Arial" panose="020B0604020202020204" pitchFamily="34" charset="0"/>
                <a:cs typeface="Arial" panose="020B0604020202020204" pitchFamily="34" charset="0"/>
              </a:rPr>
              <a:t>MPC</a:t>
            </a:r>
            <a:r>
              <a:rPr lang="en-US" sz="2800" b="1" dirty="0">
                <a:latin typeface="Arial" panose="020B0604020202020204" pitchFamily="34" charset="0"/>
                <a:cs typeface="Arial" panose="020B0604020202020204" pitchFamily="34" charset="0"/>
              </a:rPr>
              <a:t> × $1.</a:t>
            </a:r>
          </a:p>
        </p:txBody>
      </p:sp>
    </p:spTree>
    <p:extLst>
      <p:ext uri="{BB962C8B-B14F-4D97-AF65-F5344CB8AC3E}">
        <p14:creationId xmlns:p14="http://schemas.microsoft.com/office/powerpoint/2010/main" val="315538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30"/>
            <a:ext cx="9996324" cy="987115"/>
          </a:xfrm>
        </p:spPr>
        <p:txBody>
          <a:bodyPr/>
          <a:lstStyle/>
          <a:p>
            <a:r>
              <a:rPr lang="en-US" sz="3200" b="1" dirty="0">
                <a:solidFill>
                  <a:srgbClr val="DA1B2C"/>
                </a:solidFill>
                <a:latin typeface="Century Gothic" panose="020B0502020202020204" pitchFamily="34" charset="0"/>
              </a:rPr>
              <a:t>THE CONSUMPTION FUNCTION (3 of 3)</a:t>
            </a:r>
          </a:p>
        </p:txBody>
      </p:sp>
      <p:sp>
        <p:nvSpPr>
          <p:cNvPr id="4" name="TextBox 3"/>
          <p:cNvSpPr txBox="1"/>
          <p:nvPr/>
        </p:nvSpPr>
        <p:spPr>
          <a:xfrm>
            <a:off x="590145" y="929978"/>
            <a:ext cx="9358008" cy="1569660"/>
          </a:xfrm>
          <a:prstGeom prst="rect">
            <a:avLst/>
          </a:prstGeom>
          <a:noFill/>
        </p:spPr>
        <p:txBody>
          <a:bodyPr wrap="square" rtlCol="0">
            <a:spAutoFit/>
          </a:bodyPr>
          <a:lstStyle/>
          <a:p>
            <a:r>
              <a:rPr lang="en-US" sz="2200" b="1" i="1" dirty="0"/>
              <a:t>a</a:t>
            </a:r>
            <a:r>
              <a:rPr lang="en-US" sz="2200" dirty="0"/>
              <a:t> is an individual household autonomous consumer spending, the value of </a:t>
            </a:r>
            <a:r>
              <a:rPr lang="en-US" sz="2200" b="1" i="1" dirty="0"/>
              <a:t>c</a:t>
            </a:r>
            <a:r>
              <a:rPr lang="en-US" sz="2200" dirty="0"/>
              <a:t> when </a:t>
            </a:r>
            <a:r>
              <a:rPr lang="en-US" sz="2200" b="1" i="1" dirty="0"/>
              <a:t>yd</a:t>
            </a:r>
            <a:r>
              <a:rPr lang="en-US" sz="2200" dirty="0"/>
              <a:t> is zero—the vertical </a:t>
            </a:r>
            <a:r>
              <a:rPr lang="en-US" sz="2200" b="1" dirty="0"/>
              <a:t>intercept</a:t>
            </a:r>
            <a:r>
              <a:rPr lang="en-US" sz="2200" dirty="0"/>
              <a:t>. </a:t>
            </a:r>
          </a:p>
          <a:p>
            <a:pPr>
              <a:spcAft>
                <a:spcPts val="1200"/>
              </a:spcAft>
            </a:pPr>
            <a:r>
              <a:rPr lang="en-US" sz="2200" b="1" i="1" dirty="0"/>
              <a:t>MPC</a:t>
            </a:r>
            <a:r>
              <a:rPr lang="en-US" sz="2200" dirty="0"/>
              <a:t> is the </a:t>
            </a:r>
            <a:r>
              <a:rPr lang="en-US" sz="2200" b="1" dirty="0"/>
              <a:t>slope</a:t>
            </a:r>
            <a:r>
              <a:rPr lang="en-US" sz="2200" dirty="0"/>
              <a:t>: rise over run. </a:t>
            </a:r>
          </a:p>
          <a:p>
            <a:pPr algn="ctr">
              <a:spcAft>
                <a:spcPts val="1200"/>
              </a:spcAft>
            </a:pPr>
            <a:r>
              <a:rPr lang="en-US" sz="2000" dirty="0"/>
              <a:t>Figure 11-3</a:t>
            </a:r>
          </a:p>
        </p:txBody>
      </p:sp>
      <p:pic>
        <p:nvPicPr>
          <p:cNvPr id="7" name="Picture 2" descr="A graph depicts the consumption function. The vertical axis, labeled Household consumer spending c, shows a marking at “a”. The horizontal axis is labeled Household current disposable income, y d. The consumption spending, c f, is a positive sloping line that starts from the marking “a” on the vertical axis. In the slope of the line, the run is delta y d and the rise is delta c equals M P C times delta y d, which means the slope equals M P C. The positive sloping line is labeled c equals a plus M P C times y d. "/>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tretch>
            <a:fillRect/>
          </a:stretch>
        </p:blipFill>
        <p:spPr bwMode="auto">
          <a:xfrm>
            <a:off x="705503" y="2499638"/>
            <a:ext cx="8412556" cy="475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1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612979"/>
            <a:ext cx="9996324" cy="929829"/>
          </a:xfrm>
        </p:spPr>
        <p:txBody>
          <a:bodyPr/>
          <a:lstStyle/>
          <a:p>
            <a:r>
              <a:rPr lang="en-US" sz="3200" b="1" dirty="0">
                <a:latin typeface="Century Gothic" panose="020B0502020202020204" pitchFamily="34" charset="0"/>
              </a:rPr>
              <a:t>LEARN BY DOING PRACTICE QUESTION 2</a:t>
            </a:r>
          </a:p>
        </p:txBody>
      </p:sp>
      <p:sp>
        <p:nvSpPr>
          <p:cNvPr id="3" name="Content Placeholder 2"/>
          <p:cNvSpPr>
            <a:spLocks noGrp="1"/>
          </p:cNvSpPr>
          <p:nvPr>
            <p:ph sz="quarter" idx="10"/>
          </p:nvPr>
        </p:nvSpPr>
        <p:spPr/>
        <p:txBody>
          <a:bodyPr/>
          <a:lstStyle/>
          <a:p>
            <a:pPr marL="354013" indent="-354013">
              <a:spcAft>
                <a:spcPts val="600"/>
              </a:spcAft>
            </a:pPr>
            <a:r>
              <a:rPr lang="en-US" sz="2800" dirty="0">
                <a:latin typeface="Arial" panose="020B0604020202020204" pitchFamily="34" charset="0"/>
                <a:cs typeface="Arial" panose="020B0604020202020204" pitchFamily="34" charset="0"/>
              </a:rPr>
              <a:t>Suppose that when</a:t>
            </a:r>
            <a:r>
              <a:rPr lang="en-US" sz="2800" b="1" dirty="0">
                <a:latin typeface="Arial" panose="020B0604020202020204" pitchFamily="34" charset="0"/>
                <a:cs typeface="Arial" panose="020B0604020202020204" pitchFamily="34" charset="0"/>
              </a:rPr>
              <a:t> Sue’s disposable income is $10,000, she spends $8,000, and when her disposable income is $20,000, she spends $14,000.</a:t>
            </a:r>
            <a:r>
              <a:rPr lang="en-US" sz="2800" dirty="0">
                <a:latin typeface="Arial" panose="020B0604020202020204" pitchFamily="34" charset="0"/>
                <a:cs typeface="Arial" panose="020B0604020202020204" pitchFamily="34" charset="0"/>
              </a:rPr>
              <a:t> Sue’s autonomous consumer spending is equal to $_____ and her </a:t>
            </a:r>
            <a:r>
              <a:rPr lang="en-US" sz="2800" i="1" dirty="0">
                <a:latin typeface="Arial" panose="020B0604020202020204" pitchFamily="34" charset="0"/>
                <a:cs typeface="Arial" panose="020B0604020202020204" pitchFamily="34" charset="0"/>
              </a:rPr>
              <a:t>MPS </a:t>
            </a:r>
            <a:r>
              <a:rPr lang="en-US" sz="2800" dirty="0">
                <a:latin typeface="Arial" panose="020B0604020202020204" pitchFamily="34" charset="0"/>
                <a:cs typeface="Arial" panose="020B0604020202020204" pitchFamily="34" charset="0"/>
              </a:rPr>
              <a:t>is equal to _____.</a:t>
            </a:r>
          </a:p>
          <a:p>
            <a:pPr marL="811213">
              <a:spcAft>
                <a:spcPts val="600"/>
              </a:spcAft>
              <a:buFont typeface="+mj-lt"/>
              <a:buAutoNum type="alphaLcParenR"/>
            </a:pPr>
            <a:r>
              <a:rPr lang="en-US" sz="2800" dirty="0">
                <a:latin typeface="Arial" panose="020B0604020202020204" pitchFamily="34" charset="0"/>
                <a:cs typeface="Arial" panose="020B0604020202020204" pitchFamily="34" charset="0"/>
              </a:rPr>
              <a:t>0; 0.2</a:t>
            </a:r>
          </a:p>
          <a:p>
            <a:pPr marL="811213">
              <a:spcAft>
                <a:spcPts val="600"/>
              </a:spcAft>
              <a:buFont typeface="+mj-lt"/>
              <a:buAutoNum type="alphaLcParenR"/>
            </a:pPr>
            <a:r>
              <a:rPr lang="en-US" sz="2800" dirty="0">
                <a:latin typeface="Arial" panose="020B0604020202020204" pitchFamily="34" charset="0"/>
                <a:cs typeface="Arial" panose="020B0604020202020204" pitchFamily="34" charset="0"/>
              </a:rPr>
              <a:t>2,000; 0.2</a:t>
            </a:r>
          </a:p>
          <a:p>
            <a:pPr marL="811213">
              <a:spcAft>
                <a:spcPts val="600"/>
              </a:spcAft>
              <a:buFont typeface="+mj-lt"/>
              <a:buAutoNum type="alphaLcParenR"/>
            </a:pPr>
            <a:r>
              <a:rPr lang="en-US" sz="2800" dirty="0">
                <a:latin typeface="Arial" panose="020B0604020202020204" pitchFamily="34" charset="0"/>
                <a:cs typeface="Arial" panose="020B0604020202020204" pitchFamily="34" charset="0"/>
              </a:rPr>
              <a:t>0; 0.6</a:t>
            </a:r>
          </a:p>
          <a:p>
            <a:pPr marL="811213">
              <a:spcAft>
                <a:spcPts val="600"/>
              </a:spcAft>
              <a:buFont typeface="+mj-lt"/>
              <a:buAutoNum type="alphaLcParenR"/>
            </a:pPr>
            <a:r>
              <a:rPr lang="en-US" sz="2800" dirty="0">
                <a:latin typeface="Arial" panose="020B0604020202020204" pitchFamily="34" charset="0"/>
                <a:cs typeface="Arial" panose="020B0604020202020204" pitchFamily="34" charset="0"/>
              </a:rPr>
              <a:t>2,000; 0.4</a:t>
            </a:r>
          </a:p>
        </p:txBody>
      </p:sp>
    </p:spTree>
    <p:extLst>
      <p:ext uri="{BB962C8B-B14F-4D97-AF65-F5344CB8AC3E}">
        <p14:creationId xmlns:p14="http://schemas.microsoft.com/office/powerpoint/2010/main" val="157448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534151"/>
            <a:ext cx="9996324" cy="929829"/>
          </a:xfrm>
        </p:spPr>
        <p:txBody>
          <a:bodyPr/>
          <a:lstStyle/>
          <a:p>
            <a:r>
              <a:rPr lang="en-US" sz="3200" b="1" dirty="0">
                <a:latin typeface="Century Gothic" panose="020B0502020202020204" pitchFamily="34" charset="0"/>
              </a:rPr>
              <a:t>LEARN BY DOING PRACTICE QUESTION 2</a:t>
            </a:r>
            <a:br>
              <a:rPr lang="en-US" sz="3200" b="1" dirty="0">
                <a:latin typeface="Century Gothic" panose="020B0502020202020204" pitchFamily="34" charset="0"/>
              </a:rPr>
            </a:br>
            <a:r>
              <a:rPr lang="en-US" sz="3200" b="1" dirty="0">
                <a:latin typeface="Century Gothic" panose="020B0502020202020204" pitchFamily="34" charset="0"/>
              </a:rPr>
              <a:t>(Answer)</a:t>
            </a:r>
          </a:p>
        </p:txBody>
      </p:sp>
      <p:sp>
        <p:nvSpPr>
          <p:cNvPr id="3" name="Content Placeholder 2"/>
          <p:cNvSpPr>
            <a:spLocks noGrp="1"/>
          </p:cNvSpPr>
          <p:nvPr>
            <p:ph sz="quarter" idx="10"/>
          </p:nvPr>
        </p:nvSpPr>
        <p:spPr/>
        <p:txBody>
          <a:bodyPr/>
          <a:lstStyle/>
          <a:p>
            <a:pPr marL="355600" indent="-355600">
              <a:spcAft>
                <a:spcPts val="1200"/>
              </a:spcAft>
            </a:pPr>
            <a:r>
              <a:rPr lang="en-US" sz="2800" dirty="0">
                <a:latin typeface="Arial" panose="020B0604020202020204" pitchFamily="34" charset="0"/>
                <a:cs typeface="Arial" panose="020B0604020202020204" pitchFamily="34" charset="0"/>
              </a:rPr>
              <a:t>Suppose that when</a:t>
            </a:r>
            <a:r>
              <a:rPr lang="en-US" sz="2800" b="1" dirty="0">
                <a:latin typeface="Arial" panose="020B0604020202020204" pitchFamily="34" charset="0"/>
                <a:cs typeface="Arial" panose="020B0604020202020204" pitchFamily="34" charset="0"/>
              </a:rPr>
              <a:t> Sue’s disposable income is $10,000, she spends $8,000, and when her disposable income is $20,000, she spends $14,000.</a:t>
            </a:r>
            <a:r>
              <a:rPr lang="en-US" sz="2800" dirty="0">
                <a:latin typeface="Arial" panose="020B0604020202020204" pitchFamily="34" charset="0"/>
                <a:cs typeface="Arial" panose="020B0604020202020204" pitchFamily="34" charset="0"/>
              </a:rPr>
              <a:t> Sue’s autonomous consumer spending is equal to $_____ and her </a:t>
            </a:r>
            <a:r>
              <a:rPr lang="en-US" sz="2800" i="1" dirty="0">
                <a:latin typeface="Arial" panose="020B0604020202020204" pitchFamily="34" charset="0"/>
                <a:cs typeface="Arial" panose="020B0604020202020204" pitchFamily="34" charset="0"/>
              </a:rPr>
              <a:t>MPS </a:t>
            </a:r>
            <a:r>
              <a:rPr lang="en-US" sz="2800" dirty="0">
                <a:latin typeface="Arial" panose="020B0604020202020204" pitchFamily="34" charset="0"/>
                <a:cs typeface="Arial" panose="020B0604020202020204" pitchFamily="34" charset="0"/>
              </a:rPr>
              <a:t>is equal to _____.</a:t>
            </a:r>
          </a:p>
          <a:p>
            <a:pPr marL="811213" indent="-455613">
              <a:spcAft>
                <a:spcPts val="1200"/>
              </a:spcAft>
              <a:buFont typeface="+mj-lt"/>
              <a:buAutoNum type="alphaLcParenR"/>
            </a:pPr>
            <a:r>
              <a:rPr lang="en-US" dirty="0">
                <a:latin typeface="Arial" panose="020B0604020202020204" pitchFamily="34" charset="0"/>
                <a:cs typeface="Arial" panose="020B0604020202020204" pitchFamily="34" charset="0"/>
              </a:rPr>
              <a:t>0; 0.2</a:t>
            </a:r>
          </a:p>
          <a:p>
            <a:pPr marL="811213" indent="-455613">
              <a:spcAft>
                <a:spcPts val="1200"/>
              </a:spcAft>
              <a:buFont typeface="+mj-lt"/>
              <a:buAutoNum type="alphaLcParenR"/>
            </a:pPr>
            <a:r>
              <a:rPr lang="en-US" dirty="0">
                <a:latin typeface="Arial" panose="020B0604020202020204" pitchFamily="34" charset="0"/>
                <a:cs typeface="Arial" panose="020B0604020202020204" pitchFamily="34" charset="0"/>
              </a:rPr>
              <a:t>2,000; 0.2</a:t>
            </a:r>
          </a:p>
          <a:p>
            <a:pPr marL="811213" indent="-455613">
              <a:spcAft>
                <a:spcPts val="1200"/>
              </a:spcAft>
              <a:buFont typeface="+mj-lt"/>
              <a:buAutoNum type="alphaLcParenR"/>
            </a:pPr>
            <a:r>
              <a:rPr lang="en-US" dirty="0">
                <a:latin typeface="Arial" panose="020B0604020202020204" pitchFamily="34" charset="0"/>
                <a:cs typeface="Arial" panose="020B0604020202020204" pitchFamily="34" charset="0"/>
              </a:rPr>
              <a:t>0; 0.6</a:t>
            </a:r>
          </a:p>
          <a:p>
            <a:pPr marL="811213" indent="-455613">
              <a:spcAft>
                <a:spcPts val="1200"/>
              </a:spcAft>
              <a:buFont typeface="+mj-lt"/>
              <a:buAutoNum type="alphaLcParenR"/>
            </a:pPr>
            <a:r>
              <a:rPr lang="en-US" b="1" dirty="0">
                <a:latin typeface="Arial" panose="020B0604020202020204" pitchFamily="34" charset="0"/>
                <a:cs typeface="Arial" panose="020B0604020202020204" pitchFamily="34" charset="0"/>
              </a:rPr>
              <a:t>2,000</a:t>
            </a:r>
            <a:r>
              <a:rPr lang="en-US" b="1">
                <a:latin typeface="Arial" panose="020B0604020202020204" pitchFamily="34" charset="0"/>
                <a:cs typeface="Arial" panose="020B0604020202020204" pitchFamily="34" charset="0"/>
              </a:rPr>
              <a:t>; 0.4 </a:t>
            </a:r>
            <a:r>
              <a:rPr lang="en-US" b="1" dirty="0">
                <a:latin typeface="Arial" panose="020B0604020202020204" pitchFamily="34" charset="0"/>
                <a:cs typeface="Arial" panose="020B0604020202020204" pitchFamily="34" charset="0"/>
              </a:rPr>
              <a:t>(correct answer)</a:t>
            </a:r>
          </a:p>
        </p:txBody>
      </p:sp>
    </p:spTree>
    <p:extLst>
      <p:ext uri="{BB962C8B-B14F-4D97-AF65-F5344CB8AC3E}">
        <p14:creationId xmlns:p14="http://schemas.microsoft.com/office/powerpoint/2010/main" val="63627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0583"/>
            <a:ext cx="9996324" cy="1085827"/>
          </a:xfrm>
        </p:spPr>
        <p:txBody>
          <a:bodyPr/>
          <a:lstStyle/>
          <a:p>
            <a:r>
              <a:rPr lang="en-US" sz="3200" b="1" dirty="0">
                <a:solidFill>
                  <a:srgbClr val="DA1B2C"/>
                </a:solidFill>
                <a:latin typeface="Century Gothic" panose="020B0502020202020204" pitchFamily="34" charset="0"/>
              </a:rPr>
              <a:t>A CONSUMPTION FUNCTION FITTED TO DATA</a:t>
            </a:r>
          </a:p>
        </p:txBody>
      </p:sp>
      <p:sp>
        <p:nvSpPr>
          <p:cNvPr id="5" name="Content Placeholder 4"/>
          <p:cNvSpPr>
            <a:spLocks noGrp="1"/>
          </p:cNvSpPr>
          <p:nvPr>
            <p:ph sz="quarter" idx="10"/>
          </p:nvPr>
        </p:nvSpPr>
        <p:spPr>
          <a:xfrm>
            <a:off x="136632" y="1289334"/>
            <a:ext cx="9804186" cy="2053306"/>
          </a:xfrm>
        </p:spPr>
        <p:txBody>
          <a:bodyPr/>
          <a:lstStyle/>
          <a:p>
            <a:r>
              <a:rPr lang="en-US" sz="2400" dirty="0"/>
              <a:t>According to data, autonomous spending is around $20,195 and </a:t>
            </a:r>
            <a:r>
              <a:rPr lang="en-US" sz="2400" i="1" dirty="0"/>
              <a:t>MPC</a:t>
            </a:r>
            <a:r>
              <a:rPr lang="en-US" sz="2400" dirty="0"/>
              <a:t> = 0.60. </a:t>
            </a:r>
          </a:p>
          <a:p>
            <a:r>
              <a:rPr lang="en-US" sz="2400" dirty="0"/>
              <a:t>The consumption function fitted to the data is:</a:t>
            </a:r>
          </a:p>
          <a:p>
            <a:pPr marL="0" indent="0" algn="ctr">
              <a:buNone/>
            </a:pPr>
            <a:r>
              <a:rPr lang="en-US" sz="2400" i="1" dirty="0"/>
              <a:t>C </a:t>
            </a:r>
            <a:r>
              <a:rPr lang="en-US" sz="2400" dirty="0"/>
              <a:t>= $20,195+0.60 × </a:t>
            </a:r>
            <a:r>
              <a:rPr lang="en-US" sz="2400" i="1" dirty="0"/>
              <a:t>yd</a:t>
            </a:r>
          </a:p>
        </p:txBody>
      </p:sp>
      <p:pic>
        <p:nvPicPr>
          <p:cNvPr id="6" name="Picture 2" descr="A graph plots a line passing through five points. The vertical axis, labeled Consumer spending ranges from 0 to 120,000 dollars in increments of 20,000 dollars. The horizontal axis, labeled Current disposable income ranges from 0 to 200,000 dollars in increments of 40,000 dollars. A positive sloping line, labeled c f, starts from (0, 20,000) passing through the approximate points (10,000, 25,000), (30,000, 40,000), (55,000, 50,000), (80,000, 70,000), and (165,000, 120,000)."/>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tretch>
            <a:fillRect/>
          </a:stretch>
        </p:blipFill>
        <p:spPr bwMode="auto">
          <a:xfrm>
            <a:off x="1866338" y="3513257"/>
            <a:ext cx="6467024" cy="3759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3355" y="4330700"/>
            <a:ext cx="1364476" cy="369332"/>
          </a:xfrm>
          <a:prstGeom prst="rect">
            <a:avLst/>
          </a:prstGeom>
        </p:spPr>
        <p:txBody>
          <a:bodyPr wrap="none">
            <a:spAutoFit/>
          </a:bodyPr>
          <a:lstStyle/>
          <a:p>
            <a:r>
              <a:rPr lang="en-US" sz="1800" dirty="0"/>
              <a:t>Figure 11-4</a:t>
            </a:r>
          </a:p>
        </p:txBody>
      </p:sp>
    </p:spTree>
    <p:extLst>
      <p:ext uri="{BB962C8B-B14F-4D97-AF65-F5344CB8AC3E}">
        <p14:creationId xmlns:p14="http://schemas.microsoft.com/office/powerpoint/2010/main" val="146723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180692"/>
            <a:ext cx="9996324" cy="1125093"/>
          </a:xfrm>
        </p:spPr>
        <p:txBody>
          <a:bodyPr/>
          <a:lstStyle/>
          <a:p>
            <a:r>
              <a:rPr lang="en-US" sz="3200" b="1" dirty="0">
                <a:latin typeface="Arial" panose="020B0604020202020204" pitchFamily="34" charset="0"/>
                <a:cs typeface="Arial" panose="020B0604020202020204" pitchFamily="34" charset="0"/>
              </a:rPr>
              <a:t>WHAT YOU WILL LEARN IN THIS CHAPTER</a:t>
            </a:r>
          </a:p>
        </p:txBody>
      </p:sp>
      <p:sp>
        <p:nvSpPr>
          <p:cNvPr id="24" name="Content Placeholder 2"/>
          <p:cNvSpPr>
            <a:spLocks noGrp="1"/>
          </p:cNvSpPr>
          <p:nvPr>
            <p:ph sz="quarter" idx="10"/>
          </p:nvPr>
        </p:nvSpPr>
        <p:spPr>
          <a:xfrm>
            <a:off x="127107" y="1305785"/>
            <a:ext cx="9560590" cy="5648608"/>
          </a:xfrm>
        </p:spPr>
        <p:txBody>
          <a:bodyPr/>
          <a:lstStyle/>
          <a:p>
            <a:pPr algn="just">
              <a:spcAft>
                <a:spcPts val="600"/>
              </a:spcAft>
              <a:buFont typeface="Arial" charset="0"/>
              <a:buChar char="•"/>
            </a:pPr>
            <a:r>
              <a:rPr lang="en-US" sz="2400" dirty="0">
                <a:latin typeface="Arial" panose="020B0604020202020204" pitchFamily="34" charset="0"/>
                <a:cs typeface="Arial" panose="020B0604020202020204" pitchFamily="34" charset="0"/>
              </a:rPr>
              <a:t>What is the importance of the multiplier, which  summarizes how initial changes in spending lead to  further changes?</a:t>
            </a:r>
          </a:p>
          <a:p>
            <a:pPr algn="just">
              <a:spcAft>
                <a:spcPts val="600"/>
              </a:spcAft>
              <a:buFont typeface="Arial" charset="0"/>
              <a:buChar char="•"/>
            </a:pPr>
            <a:r>
              <a:rPr lang="en-US" sz="2400" dirty="0">
                <a:latin typeface="Arial" panose="020B0604020202020204" pitchFamily="34" charset="0"/>
                <a:cs typeface="Arial" panose="020B0604020202020204" pitchFamily="34" charset="0"/>
              </a:rPr>
              <a:t>What is the aggregate consumption function? </a:t>
            </a:r>
          </a:p>
          <a:p>
            <a:pPr algn="just">
              <a:spcAft>
                <a:spcPts val="600"/>
              </a:spcAft>
              <a:buFont typeface="Arial" charset="0"/>
              <a:buChar char="•"/>
            </a:pPr>
            <a:r>
              <a:rPr lang="en-US" sz="2400" dirty="0">
                <a:latin typeface="Arial" panose="020B0604020202020204" pitchFamily="34" charset="0"/>
                <a:cs typeface="Arial" panose="020B0604020202020204" pitchFamily="34" charset="0"/>
              </a:rPr>
              <a:t>How do expected future income and aggregate wealth  affect consumer spending?</a:t>
            </a:r>
          </a:p>
          <a:p>
            <a:pPr algn="just">
              <a:spcAft>
                <a:spcPts val="600"/>
              </a:spcAft>
              <a:buFont typeface="Arial" charset="0"/>
              <a:buChar char="•"/>
            </a:pPr>
            <a:r>
              <a:rPr lang="en-US" sz="2400" dirty="0">
                <a:latin typeface="Arial" panose="020B0604020202020204" pitchFamily="34" charset="0"/>
                <a:cs typeface="Arial" panose="020B0604020202020204" pitchFamily="34" charset="0"/>
              </a:rPr>
              <a:t>What determines investment spending and why do we need to distinguish between planned investment spending and  unplanned inventory investment?</a:t>
            </a:r>
          </a:p>
          <a:p>
            <a:pPr algn="just">
              <a:spcAft>
                <a:spcPts val="600"/>
              </a:spcAft>
              <a:buFont typeface="Arial" charset="0"/>
              <a:buChar char="•"/>
            </a:pPr>
            <a:r>
              <a:rPr lang="en-US" sz="2400" dirty="0">
                <a:latin typeface="Arial" panose="020B0604020202020204" pitchFamily="34" charset="0"/>
                <a:cs typeface="Arial" panose="020B0604020202020204" pitchFamily="34" charset="0"/>
              </a:rPr>
              <a:t>How does the inventory adjustment process move the  economy to a new equilibrium after a change in demand?</a:t>
            </a:r>
          </a:p>
          <a:p>
            <a:pPr algn="just">
              <a:spcAft>
                <a:spcPts val="600"/>
              </a:spcAft>
              <a:buFont typeface="Arial" charset="0"/>
              <a:buChar char="•"/>
            </a:pPr>
            <a:r>
              <a:rPr lang="en-US" sz="2400" dirty="0">
                <a:latin typeface="Arial" panose="020B0604020202020204" pitchFamily="34" charset="0"/>
                <a:cs typeface="Arial" panose="020B0604020202020204" pitchFamily="34" charset="0"/>
              </a:rPr>
              <a:t>Why is investment spending considered a leading  indicator of the future state of the economy?</a:t>
            </a:r>
          </a:p>
          <a:p>
            <a:pPr>
              <a:spcAft>
                <a:spcPts val="600"/>
              </a:spcAft>
              <a:buFont typeface="Arial"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721647"/>
            <a:ext cx="9996324" cy="929829"/>
          </a:xfrm>
        </p:spPr>
        <p:txBody>
          <a:bodyPr/>
          <a:lstStyle/>
          <a:p>
            <a:r>
              <a:rPr lang="en-US" sz="3200" b="1" dirty="0">
                <a:latin typeface="Century Gothic" panose="020B0502020202020204" pitchFamily="34" charset="0"/>
              </a:rPr>
              <a:t>AGGREGATE CONSUMPTION FUNCTION</a:t>
            </a:r>
          </a:p>
        </p:txBody>
      </p:sp>
      <p:sp>
        <p:nvSpPr>
          <p:cNvPr id="3" name="Content Placeholder 2"/>
          <p:cNvSpPr>
            <a:spLocks noGrp="1"/>
          </p:cNvSpPr>
          <p:nvPr>
            <p:ph sz="quarter" idx="10"/>
          </p:nvPr>
        </p:nvSpPr>
        <p:spPr/>
        <p:txBody>
          <a:bodyPr/>
          <a:lstStyle/>
          <a:p>
            <a:pPr>
              <a:spcAft>
                <a:spcPts val="1200"/>
              </a:spcAft>
            </a:pPr>
            <a:r>
              <a:rPr lang="en-US" sz="2800" b="1" dirty="0">
                <a:latin typeface="Arial" panose="020B0604020202020204" pitchFamily="34" charset="0"/>
                <a:cs typeface="Arial" panose="020B0604020202020204" pitchFamily="34" charset="0"/>
              </a:rPr>
              <a:t>Aggregate consumption function: </a:t>
            </a:r>
            <a:r>
              <a:rPr lang="en-US" sz="2800" dirty="0">
                <a:latin typeface="Arial" panose="020B0604020202020204" pitchFamily="34" charset="0"/>
                <a:cs typeface="Arial" panose="020B0604020202020204" pitchFamily="34" charset="0"/>
              </a:rPr>
              <a:t>the relationship for the economy as a whole between aggregate disposable income and aggregate consumer spending</a:t>
            </a:r>
          </a:p>
          <a:p>
            <a:pPr marL="1828800" indent="465138">
              <a:spcAft>
                <a:spcPts val="1200"/>
              </a:spcAft>
              <a:buNone/>
            </a:pPr>
            <a:r>
              <a:rPr lang="en-US" sz="2800" b="1" i="1" dirty="0">
                <a:latin typeface="Arial" panose="020B0604020202020204" pitchFamily="34" charset="0"/>
                <a:cs typeface="Arial" panose="020B0604020202020204" pitchFamily="34" charset="0"/>
              </a:rPr>
              <a:t>C </a:t>
            </a:r>
            <a:r>
              <a:rPr lang="en-US" sz="2800" b="1" dirty="0">
                <a:latin typeface="Arial" panose="020B0604020202020204" pitchFamily="34" charset="0"/>
                <a:cs typeface="Arial" panose="020B0604020202020204" pitchFamily="34" charset="0"/>
              </a:rPr>
              <a:t>=</a:t>
            </a:r>
            <a:r>
              <a:rPr lang="en-US" sz="2800" b="1" i="1" dirty="0">
                <a:latin typeface="Arial" panose="020B0604020202020204" pitchFamily="34" charset="0"/>
                <a:cs typeface="Arial" panose="020B0604020202020204" pitchFamily="34" charset="0"/>
              </a:rPr>
              <a:t> A </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MPC </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YD</a:t>
            </a:r>
          </a:p>
          <a:p>
            <a:pPr>
              <a:spcAft>
                <a:spcPts val="1200"/>
              </a:spcAft>
            </a:pPr>
            <a:r>
              <a:rPr lang="en-US" sz="2800" i="1" dirty="0">
                <a:latin typeface="Arial" panose="020B0604020202020204" pitchFamily="34" charset="0"/>
                <a:cs typeface="Arial" panose="020B0604020202020204" pitchFamily="34" charset="0"/>
              </a:rPr>
              <a:t>Same form as consumption function, just aggregate.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8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6" y="426691"/>
            <a:ext cx="9996324" cy="929829"/>
          </a:xfrm>
        </p:spPr>
        <p:txBody>
          <a:bodyPr/>
          <a:lstStyle/>
          <a:p>
            <a:r>
              <a:rPr lang="en-US" sz="3200" b="1" dirty="0">
                <a:latin typeface="Century Gothic" panose="020B0502020202020204" pitchFamily="34" charset="0"/>
              </a:rPr>
              <a:t>LEARN BY DOING PRACTICE QUESTION 3</a:t>
            </a:r>
          </a:p>
        </p:txBody>
      </p:sp>
      <p:sp>
        <p:nvSpPr>
          <p:cNvPr id="3" name="Content Placeholder 2"/>
          <p:cNvSpPr>
            <a:spLocks noGrp="1"/>
          </p:cNvSpPr>
          <p:nvPr>
            <p:ph sz="quarter" idx="10"/>
          </p:nvPr>
        </p:nvSpPr>
        <p:spPr>
          <a:xfrm>
            <a:off x="111097" y="1673887"/>
            <a:ext cx="9804186" cy="5658416"/>
          </a:xfrm>
        </p:spPr>
        <p:txBody>
          <a:bodyPr/>
          <a:lstStyle/>
          <a:p>
            <a:pPr marL="354013" indent="-354013">
              <a:spcAft>
                <a:spcPts val="1200"/>
              </a:spcAft>
            </a:pPr>
            <a:r>
              <a:rPr lang="en-US" sz="2800" dirty="0"/>
              <a:t>Assume aggregate consumer spending equals $5,000 when aggregate disposable income is zero, and when disposable income increases from $300 to $400, consumer spending increases by $70. What is the equation for the aggregate consumption function?</a:t>
            </a:r>
          </a:p>
          <a:p>
            <a:pPr marL="811213">
              <a:spcAft>
                <a:spcPts val="1200"/>
              </a:spcAft>
              <a:buFont typeface="+mj-lt"/>
              <a:buAutoNum type="alphaLcParenR"/>
            </a:pPr>
            <a:r>
              <a:rPr lang="en-US" i="1" dirty="0"/>
              <a:t>C</a:t>
            </a:r>
            <a:r>
              <a:rPr lang="en-US" dirty="0"/>
              <a:t> = 5,000 + 70</a:t>
            </a:r>
            <a:r>
              <a:rPr lang="en-US" i="1" dirty="0"/>
              <a:t>YD</a:t>
            </a:r>
          </a:p>
          <a:p>
            <a:pPr marL="811213">
              <a:spcAft>
                <a:spcPts val="1200"/>
              </a:spcAft>
              <a:buFont typeface="+mj-lt"/>
              <a:buAutoNum type="alphaLcParenR"/>
            </a:pPr>
            <a:r>
              <a:rPr lang="en-US" i="1" dirty="0"/>
              <a:t>C </a:t>
            </a:r>
            <a:r>
              <a:rPr lang="en-US" dirty="0"/>
              <a:t>= 500 + 0.7</a:t>
            </a:r>
            <a:r>
              <a:rPr lang="en-US" i="1" dirty="0"/>
              <a:t>YD</a:t>
            </a:r>
          </a:p>
          <a:p>
            <a:pPr marL="811213">
              <a:spcAft>
                <a:spcPts val="1200"/>
              </a:spcAft>
              <a:buFont typeface="+mj-lt"/>
              <a:buAutoNum type="alphaLcParenR"/>
            </a:pPr>
            <a:r>
              <a:rPr lang="en-US" i="1" dirty="0"/>
              <a:t>C</a:t>
            </a:r>
            <a:r>
              <a:rPr lang="en-US" dirty="0"/>
              <a:t> = 5,000 + 0.7</a:t>
            </a:r>
            <a:r>
              <a:rPr lang="en-US" i="1" dirty="0"/>
              <a:t>YD</a:t>
            </a:r>
          </a:p>
          <a:p>
            <a:pPr marL="811213">
              <a:spcAft>
                <a:spcPts val="1200"/>
              </a:spcAft>
              <a:buFont typeface="+mj-lt"/>
              <a:buAutoNum type="alphaLcParenR"/>
            </a:pPr>
            <a:r>
              <a:rPr lang="en-US" i="1" dirty="0"/>
              <a:t>C</a:t>
            </a:r>
            <a:r>
              <a:rPr lang="en-US" dirty="0"/>
              <a:t> = 5,000 + 7</a:t>
            </a:r>
            <a:r>
              <a:rPr lang="en-US" i="1" dirty="0"/>
              <a:t>YD</a:t>
            </a:r>
            <a:endParaRPr lang="en-US" dirty="0"/>
          </a:p>
        </p:txBody>
      </p:sp>
    </p:spTree>
    <p:extLst>
      <p:ext uri="{BB962C8B-B14F-4D97-AF65-F5344CB8AC3E}">
        <p14:creationId xmlns:p14="http://schemas.microsoft.com/office/powerpoint/2010/main" val="164060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entury Gothic" panose="020B0502020202020204" pitchFamily="34" charset="0"/>
              </a:rPr>
              <a:t>LEARN BY DOING PRACTICE QUESTION 3</a:t>
            </a:r>
            <a:br>
              <a:rPr lang="en-US" sz="3200" b="1" dirty="0">
                <a:latin typeface="Century Gothic" panose="020B0502020202020204" pitchFamily="34" charset="0"/>
              </a:rPr>
            </a:br>
            <a:r>
              <a:rPr lang="en-US" sz="3200" b="1" dirty="0">
                <a:latin typeface="Century Gothic" panose="020B0502020202020204" pitchFamily="34" charset="0"/>
              </a:rPr>
              <a:t>(Answer)</a:t>
            </a:r>
          </a:p>
        </p:txBody>
      </p:sp>
      <p:sp>
        <p:nvSpPr>
          <p:cNvPr id="3" name="Content Placeholder 2"/>
          <p:cNvSpPr>
            <a:spLocks noGrp="1"/>
          </p:cNvSpPr>
          <p:nvPr>
            <p:ph sz="quarter" idx="10"/>
          </p:nvPr>
        </p:nvSpPr>
        <p:spPr/>
        <p:txBody>
          <a:bodyPr/>
          <a:lstStyle/>
          <a:p>
            <a:pPr marL="355600" indent="-355600">
              <a:spcAft>
                <a:spcPts val="1200"/>
              </a:spcAft>
            </a:pPr>
            <a:r>
              <a:rPr lang="en-US" sz="2800" dirty="0">
                <a:latin typeface="Arial" panose="020B0604020202020204" pitchFamily="34" charset="0"/>
                <a:cs typeface="Arial" panose="020B0604020202020204" pitchFamily="34" charset="0"/>
              </a:rPr>
              <a:t>Assume aggregate consumer spending equals $5,000 when aggregate disposable income is zero, and when disposable income increases from $300 to $400, consumer spending increases by $70. What is the equation for the aggregate consumption function?</a:t>
            </a:r>
          </a:p>
          <a:p>
            <a:pPr marL="811213" indent="-455613">
              <a:spcAft>
                <a:spcPts val="1200"/>
              </a:spcAft>
              <a:buFont typeface="+mj-lt"/>
              <a:buAutoNum type="alphaLcParenR"/>
            </a:pPr>
            <a:r>
              <a:rPr lang="en-US" i="1" dirty="0"/>
              <a:t>C</a:t>
            </a:r>
            <a:r>
              <a:rPr lang="en-US" dirty="0"/>
              <a:t> = 5,000 + 70</a:t>
            </a:r>
            <a:r>
              <a:rPr lang="en-US" i="1" dirty="0"/>
              <a:t>YD</a:t>
            </a:r>
          </a:p>
          <a:p>
            <a:pPr marL="811213" indent="-455613">
              <a:spcAft>
                <a:spcPts val="1200"/>
              </a:spcAft>
              <a:buFont typeface="+mj-lt"/>
              <a:buAutoNum type="alphaLcParenR"/>
            </a:pPr>
            <a:r>
              <a:rPr lang="en-US" i="1" dirty="0"/>
              <a:t>C</a:t>
            </a:r>
            <a:r>
              <a:rPr lang="en-US" dirty="0"/>
              <a:t> = 500 + 0.7</a:t>
            </a:r>
            <a:r>
              <a:rPr lang="en-US" i="1" dirty="0"/>
              <a:t>YD</a:t>
            </a:r>
          </a:p>
          <a:p>
            <a:pPr marL="811213" indent="-455613">
              <a:spcAft>
                <a:spcPts val="1200"/>
              </a:spcAft>
              <a:buFont typeface="+mj-lt"/>
              <a:buAutoNum type="alphaLcParenR"/>
            </a:pPr>
            <a:r>
              <a:rPr lang="en-US" b="1" i="1" dirty="0"/>
              <a:t>C</a:t>
            </a:r>
            <a:r>
              <a:rPr lang="en-US" b="1" dirty="0"/>
              <a:t> = 5,000 + 0.7</a:t>
            </a:r>
            <a:r>
              <a:rPr lang="en-US" b="1" i="1" dirty="0"/>
              <a:t>YD </a:t>
            </a:r>
            <a:r>
              <a:rPr lang="en-US" b="1" dirty="0"/>
              <a:t>(correct answer)</a:t>
            </a:r>
          </a:p>
          <a:p>
            <a:pPr marL="811213" indent="-455613">
              <a:spcAft>
                <a:spcPts val="1200"/>
              </a:spcAft>
              <a:buFont typeface="+mj-lt"/>
              <a:buAutoNum type="alphaLcParenR"/>
            </a:pPr>
            <a:r>
              <a:rPr lang="en-US" i="1" dirty="0"/>
              <a:t>C</a:t>
            </a:r>
            <a:r>
              <a:rPr lang="en-US" dirty="0"/>
              <a:t> = 5,000 + 7</a:t>
            </a:r>
            <a:r>
              <a:rPr lang="en-US" i="1" dirty="0"/>
              <a:t>YD</a:t>
            </a:r>
            <a:endParaRPr lang="en-US" dirty="0"/>
          </a:p>
        </p:txBody>
      </p:sp>
    </p:spTree>
    <p:extLst>
      <p:ext uri="{BB962C8B-B14F-4D97-AF65-F5344CB8AC3E}">
        <p14:creationId xmlns:p14="http://schemas.microsoft.com/office/powerpoint/2010/main" val="90333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323"/>
            <a:ext cx="9996324" cy="987115"/>
          </a:xfrm>
        </p:spPr>
        <p:txBody>
          <a:bodyPr/>
          <a:lstStyle/>
          <a:p>
            <a:r>
              <a:rPr lang="en-US" sz="3200" b="1" dirty="0">
                <a:solidFill>
                  <a:srgbClr val="DA1B2C"/>
                </a:solidFill>
                <a:latin typeface="Century Gothic" panose="020B0502020202020204" pitchFamily="34" charset="0"/>
              </a:rPr>
              <a:t>SHIFTS OF THE AGGREGATE CONSUMPTION FUNCTION (1 of 3)</a:t>
            </a:r>
          </a:p>
        </p:txBody>
      </p:sp>
      <p:sp>
        <p:nvSpPr>
          <p:cNvPr id="4" name="Content Placeholder 3"/>
          <p:cNvSpPr>
            <a:spLocks noGrp="1"/>
          </p:cNvSpPr>
          <p:nvPr>
            <p:ph sz="quarter" idx="10"/>
          </p:nvPr>
        </p:nvSpPr>
        <p:spPr>
          <a:xfrm>
            <a:off x="136632" y="1260104"/>
            <a:ext cx="9804186" cy="1529152"/>
          </a:xfrm>
        </p:spPr>
        <p:txBody>
          <a:bodyPr/>
          <a:lstStyle/>
          <a:p>
            <a:r>
              <a:rPr lang="en-US" sz="2600" dirty="0"/>
              <a:t>The aggregate consumption function shows the relationship between disposable income and consumer spending, other things equal. </a:t>
            </a:r>
          </a:p>
          <a:p>
            <a:r>
              <a:rPr lang="en-US" sz="2600" dirty="0"/>
              <a:t>When “other things” change, the aggregate consumption function shifts. </a:t>
            </a:r>
          </a:p>
        </p:txBody>
      </p:sp>
      <p:sp>
        <p:nvSpPr>
          <p:cNvPr id="5" name="TextBox 4"/>
          <p:cNvSpPr txBox="1"/>
          <p:nvPr/>
        </p:nvSpPr>
        <p:spPr>
          <a:xfrm>
            <a:off x="2952750" y="3282832"/>
            <a:ext cx="4419600" cy="400110"/>
          </a:xfrm>
          <a:prstGeom prst="rect">
            <a:avLst/>
          </a:prstGeom>
          <a:noFill/>
        </p:spPr>
        <p:txBody>
          <a:bodyPr wrap="square" rtlCol="0">
            <a:spAutoFit/>
          </a:bodyPr>
          <a:lstStyle/>
          <a:p>
            <a:pPr algn="ctr"/>
            <a:r>
              <a:rPr lang="en-US" sz="2000" dirty="0"/>
              <a:t>Figure 11-5</a:t>
            </a:r>
          </a:p>
        </p:txBody>
      </p:sp>
      <p:pic>
        <p:nvPicPr>
          <p:cNvPr id="8" name="Picture 7" descr="Figure 11-5 Panel (a) is a line graph of Consumer spending, C, versus Current disposable income, YD, titled &quot;An Upward Shift of the Aggregate Consumption Function,&quot; showing a straight line similar to Figure 11-3. Panel (b) is a line graph of Consumer spending, C, versus Current disposable income, YD, titled &quot;A Downward Shift of the Aggregate Consumption Function,&quot; showing a straight line similar to Figure 1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4" y="3804862"/>
            <a:ext cx="9284459" cy="3600000"/>
          </a:xfrm>
          <a:prstGeom prst="rect">
            <a:avLst/>
          </a:prstGeom>
        </p:spPr>
      </p:pic>
      <p:pic>
        <p:nvPicPr>
          <p:cNvPr id="9" name="Picture 8" descr="As discussed in the text, the shifted line CF-sub-2 is parallel to line CF-sub-1 and shifted upw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4" y="3815022"/>
            <a:ext cx="9284459" cy="3600000"/>
          </a:xfrm>
          <a:prstGeom prst="rect">
            <a:avLst/>
          </a:prstGeom>
        </p:spPr>
      </p:pic>
      <p:pic>
        <p:nvPicPr>
          <p:cNvPr id="10" name="Picture 9" descr="As discussed in the text, the shifted line CF-sub-2 is parallel to line CF-sub-1 and shifted downw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4" y="3804862"/>
            <a:ext cx="9284459" cy="3600000"/>
          </a:xfrm>
          <a:prstGeom prst="rect">
            <a:avLst/>
          </a:prstGeom>
        </p:spPr>
      </p:pic>
    </p:spTree>
    <p:extLst>
      <p:ext uri="{BB962C8B-B14F-4D97-AF65-F5344CB8AC3E}">
        <p14:creationId xmlns:p14="http://schemas.microsoft.com/office/powerpoint/2010/main" val="359267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23"/>
            <a:ext cx="9996324" cy="1085827"/>
          </a:xfrm>
        </p:spPr>
        <p:txBody>
          <a:bodyPr/>
          <a:lstStyle/>
          <a:p>
            <a:r>
              <a:rPr lang="en-US" sz="3200" b="1" dirty="0">
                <a:solidFill>
                  <a:srgbClr val="DA1B2C"/>
                </a:solidFill>
                <a:latin typeface="Century Gothic" panose="020B0502020202020204" pitchFamily="34" charset="0"/>
              </a:rPr>
              <a:t>SHIFTS OF THE AGGREGATE CONSUMPTION FUNCTION (2 of 3)</a:t>
            </a:r>
          </a:p>
        </p:txBody>
      </p:sp>
      <p:sp>
        <p:nvSpPr>
          <p:cNvPr id="4" name="Content Placeholder 3"/>
          <p:cNvSpPr>
            <a:spLocks noGrp="1"/>
          </p:cNvSpPr>
          <p:nvPr>
            <p:ph sz="quarter" idx="10"/>
          </p:nvPr>
        </p:nvSpPr>
        <p:spPr>
          <a:xfrm>
            <a:off x="374551" y="1347050"/>
            <a:ext cx="9621773" cy="5980182"/>
          </a:xfrm>
        </p:spPr>
        <p:txBody>
          <a:bodyPr/>
          <a:lstStyle/>
          <a:p>
            <a:pPr marL="466725" indent="-466725"/>
            <a:r>
              <a:rPr lang="en-US" sz="2400" dirty="0">
                <a:latin typeface="Arial" panose="020B0604020202020204" pitchFamily="34" charset="0"/>
                <a:cs typeface="Arial" panose="020B0604020202020204" pitchFamily="34" charset="0"/>
              </a:rPr>
              <a:t>What causes shifts?</a:t>
            </a:r>
          </a:p>
          <a:p>
            <a:pPr marL="406400" indent="-447675"/>
            <a:endParaRPr lang="en-US" sz="2400" b="1" dirty="0">
              <a:ea typeface="Century Gothic" charset="0"/>
            </a:endParaRPr>
          </a:p>
          <a:p>
            <a:pPr marL="406400" indent="-447675"/>
            <a:r>
              <a:rPr lang="en-US" sz="2400" b="1" dirty="0">
                <a:ea typeface="Century Gothic" charset="0"/>
              </a:rPr>
              <a:t>Changes in Expected Future Disposable Income: </a:t>
            </a:r>
            <a:r>
              <a:rPr lang="en-US" sz="2400" dirty="0">
                <a:ea typeface="Century Gothic" charset="0"/>
              </a:rPr>
              <a:t>Consumer spending depends on the income people expect to have over the long term rather than on their current income: the</a:t>
            </a:r>
            <a:r>
              <a:rPr lang="en-US" sz="2400" b="1" dirty="0">
                <a:ea typeface="Century Gothic" charset="0"/>
              </a:rPr>
              <a:t> permanent income hypothesis</a:t>
            </a:r>
            <a:r>
              <a:rPr lang="en-US" sz="2400" dirty="0">
                <a:ea typeface="Century Gothic" charset="0"/>
              </a:rPr>
              <a:t>.</a:t>
            </a:r>
          </a:p>
          <a:p>
            <a:pPr marL="914400" lvl="1" indent="-447675"/>
            <a:r>
              <a:rPr lang="en-US" sz="2200" dirty="0"/>
              <a:t>For example, expectations of higher incomes lead consumers to spend more, shifting the aggregate consumption function up.</a:t>
            </a:r>
            <a:endParaRPr lang="en-US" sz="2200" b="1" dirty="0">
              <a:ea typeface="Century Gothic" charset="0"/>
            </a:endParaRPr>
          </a:p>
          <a:p>
            <a:pPr marL="0" indent="0">
              <a:buNone/>
            </a:pPr>
            <a:endParaRPr lang="en-US" sz="2400" b="1" dirty="0">
              <a:ea typeface="Century Gothic" charset="0"/>
            </a:endParaRPr>
          </a:p>
          <a:p>
            <a:pPr marL="406400" indent="-447675"/>
            <a:r>
              <a:rPr lang="en-US" sz="2400" b="1" dirty="0">
                <a:ea typeface="Century Gothic" charset="0"/>
              </a:rPr>
              <a:t>Changes in Aggregate Wealth: </a:t>
            </a:r>
            <a:r>
              <a:rPr lang="en-US" sz="2400" dirty="0">
                <a:ea typeface="Century Gothic" charset="0"/>
              </a:rPr>
              <a:t>consumers plan their spending</a:t>
            </a:r>
            <a:r>
              <a:rPr lang="en-US" sz="2400" dirty="0">
                <a:effectLst/>
                <a:latin typeface="+mn-lt"/>
                <a:ea typeface="Calibri" panose="020F0502020204030204" pitchFamily="34" charset="0"/>
              </a:rPr>
              <a:t>—</a:t>
            </a:r>
            <a:r>
              <a:rPr lang="en-US" sz="2400" dirty="0">
                <a:ea typeface="Century Gothic" charset="0"/>
              </a:rPr>
              <a:t> they try to smooth their consumption</a:t>
            </a:r>
            <a:r>
              <a:rPr lang="en-US" sz="2400" dirty="0">
                <a:effectLst/>
                <a:latin typeface="+mn-lt"/>
                <a:ea typeface="Calibri" panose="020F0502020204030204" pitchFamily="34" charset="0"/>
              </a:rPr>
              <a:t>—</a:t>
            </a:r>
            <a:r>
              <a:rPr lang="en-US" sz="2400" dirty="0">
                <a:ea typeface="Century Gothic" charset="0"/>
              </a:rPr>
              <a:t>over their lifetimes: </a:t>
            </a:r>
            <a:r>
              <a:rPr lang="en-US" sz="2400" b="1" dirty="0">
                <a:ea typeface="Century Gothic" charset="0"/>
              </a:rPr>
              <a:t>the life-cycle hypothesis</a:t>
            </a:r>
            <a:r>
              <a:rPr lang="en-US" sz="2400" dirty="0">
                <a:ea typeface="Century Gothic" charset="0"/>
              </a:rPr>
              <a:t>. </a:t>
            </a:r>
          </a:p>
          <a:p>
            <a:pPr marL="914400" lvl="1" indent="-447675"/>
            <a:r>
              <a:rPr lang="en-US" sz="2200" dirty="0"/>
              <a:t>For example, a rise in aggregate wealth—say, because of a booming stock market—increases aggregate autonomous consumer spending, shifting the aggregate consumption function up.</a:t>
            </a:r>
            <a:endParaRPr lang="en-US" sz="2200" dirty="0">
              <a:ea typeface="Century Gothic" charset="0"/>
            </a:endParaRPr>
          </a:p>
          <a:p>
            <a:pPr marL="406400" indent="-447675"/>
            <a:endParaRPr lang="en-US" sz="2400" b="1" dirty="0">
              <a:ea typeface="Century Gothic" charset="0"/>
            </a:endParaRPr>
          </a:p>
        </p:txBody>
      </p:sp>
    </p:spTree>
    <p:extLst>
      <p:ext uri="{BB962C8B-B14F-4D97-AF65-F5344CB8AC3E}">
        <p14:creationId xmlns:p14="http://schemas.microsoft.com/office/powerpoint/2010/main" val="4110628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23"/>
            <a:ext cx="9996324" cy="1085827"/>
          </a:xfrm>
        </p:spPr>
        <p:txBody>
          <a:bodyPr/>
          <a:lstStyle/>
          <a:p>
            <a:r>
              <a:rPr lang="en-US" sz="3200" b="1" dirty="0">
                <a:solidFill>
                  <a:srgbClr val="DA1B2C"/>
                </a:solidFill>
                <a:latin typeface="Century Gothic" panose="020B0502020202020204" pitchFamily="34" charset="0"/>
              </a:rPr>
              <a:t>SHIFTS OF THE AGGREGATE CONSUMPTION FUNCTION (3 of 3)</a:t>
            </a:r>
          </a:p>
        </p:txBody>
      </p:sp>
      <p:sp>
        <p:nvSpPr>
          <p:cNvPr id="4" name="Content Placeholder 3"/>
          <p:cNvSpPr>
            <a:spLocks noGrp="1"/>
          </p:cNvSpPr>
          <p:nvPr>
            <p:ph sz="quarter" idx="10"/>
          </p:nvPr>
        </p:nvSpPr>
        <p:spPr>
          <a:xfrm>
            <a:off x="283759" y="1230032"/>
            <a:ext cx="9328348" cy="2800102"/>
          </a:xfrm>
        </p:spPr>
        <p:txBody>
          <a:bodyPr/>
          <a:lstStyle/>
          <a:p>
            <a:pPr marL="466725" lvl="1" indent="-466725">
              <a:buFont typeface="Arial" panose="020B0604020202020204" pitchFamily="34" charset="0"/>
              <a:buChar char="•"/>
            </a:pPr>
            <a:r>
              <a:rPr lang="en-US" sz="2200" dirty="0">
                <a:ea typeface="Century Gothic" charset="0"/>
              </a:rPr>
              <a:t>Panel (a) shows aggregate data on disposable income and consumer spending from 1929 to 1941 when a simple linear consumption function, </a:t>
            </a:r>
            <a:r>
              <a:rPr lang="en-US" sz="2200" i="1" dirty="0">
                <a:ea typeface="Century Gothic" charset="0"/>
              </a:rPr>
              <a:t>CF</a:t>
            </a:r>
            <a:r>
              <a:rPr lang="en-US" sz="2200" i="1" baseline="-25000" dirty="0">
                <a:ea typeface="Century Gothic" charset="0"/>
              </a:rPr>
              <a:t>1</a:t>
            </a:r>
            <a:r>
              <a:rPr lang="en-US" sz="2200" dirty="0">
                <a:ea typeface="Century Gothic" charset="0"/>
              </a:rPr>
              <a:t>, fitted the data well.</a:t>
            </a:r>
          </a:p>
          <a:p>
            <a:pPr marL="466725" lvl="1" indent="-466725">
              <a:buFont typeface="Arial" panose="020B0604020202020204" pitchFamily="34" charset="0"/>
              <a:buChar char="•"/>
            </a:pPr>
            <a:r>
              <a:rPr lang="en-US" sz="2200" dirty="0">
                <a:ea typeface="Century Gothic" charset="0"/>
              </a:rPr>
              <a:t>Panel (b) shows that the aggregate consumption function shifted up after World War II because consumers grew increasingly confident that economic boom would continue, and wealth was steadily increasing.</a:t>
            </a:r>
            <a:endParaRPr lang="en-US" sz="2200" dirty="0">
              <a:latin typeface="Arial" panose="020B0604020202020204" pitchFamily="34" charset="0"/>
              <a:ea typeface="Century Gothic" charset="0"/>
              <a:cs typeface="Arial" panose="020B0604020202020204" pitchFamily="34" charset="0"/>
            </a:endParaRPr>
          </a:p>
        </p:txBody>
      </p:sp>
      <p:sp>
        <p:nvSpPr>
          <p:cNvPr id="8" name="TextBox 7"/>
          <p:cNvSpPr txBox="1"/>
          <p:nvPr/>
        </p:nvSpPr>
        <p:spPr>
          <a:xfrm>
            <a:off x="2910800" y="3630024"/>
            <a:ext cx="4419600" cy="400110"/>
          </a:xfrm>
          <a:prstGeom prst="rect">
            <a:avLst/>
          </a:prstGeom>
          <a:noFill/>
        </p:spPr>
        <p:txBody>
          <a:bodyPr wrap="square" rtlCol="0">
            <a:spAutoFit/>
          </a:bodyPr>
          <a:lstStyle/>
          <a:p>
            <a:pPr algn="ctr"/>
            <a:r>
              <a:rPr lang="en-US" sz="2000" dirty="0"/>
              <a:t>Figure 11-6</a:t>
            </a:r>
          </a:p>
        </p:txBody>
      </p:sp>
      <p:pic>
        <p:nvPicPr>
          <p:cNvPr id="7" name="Picture 2" descr="Two graphs depict Changes in the Aggregate Consumption Function Over Time. Graph (a) A Simple Aggregate Consumption Function Fits Data from the Great Depression Years Quite Well ellipsis: The vertical axis, labeled Consumer spending, C (billions of 2005 dollars) is truncated and shows markings at 160, 200, 400, 600, 800, and 1,000 dollars, from bottom to top. The horizontal axis, labeled Disposable income, Y D (billions of 2005 dollars) ranges from 0 to 1,200 in increments of 200 dollars. A positive sloping straight line labeled C F subscript 1 starts from (0, 160) and ends at (1,200, 1,000), passing through 13 points. A corresponding textbox reads C equals 160 dollars plus 0.7 times Y D. The thirteen points are marked approximately with a label as follows, (600, 600), 33; (610, 600), 32; (650, 620), 34; (700, 650), 31; (750, 655), 35; (780, 700), 30; (800, 750), 29; (810, 755), 36; (815, 780), 38; (850, 790), 37; (880, 795), 39; (900, 800), 40; and (1,100, 850), 41. &#10;Graph (b) ellipsis but Greatly Underestimates Consumer Spending After the War: The vertical axis, labeled Consumer spending, C (billions of 2005 dollars) is truncated and ranges from 600 to 2,000 dollars in increments of 200 dollars. The horizontal axis, labeled Disposable income, Y D (billions of 2005 dollars) is truncated and ranges from 600 to 2,200 dollars in increments of 200 dollars. A positive sloping straight line starts at (500, 600) and ends at (2,100, 1,500) and is labeled C F subscript 1 with a textbox that reads, C equals 160 dollars plus 0.7 times Y D. The portion of the line between 600 and 1,200 of the horizontal axis is encircled and labeled Great Depression. A positive sloping straight dashed line, labeled C F subscript 2, starts at (1,200, 1,100) and ends at (2,100, 1,600), and it is parallel to C F subscript 1. Another positive sloping straight dashed line, labeled C F subscript 3, starts at (1,200, 1,200) and ends at (2,100, 1,650), and it is parallel to C F subscript 2. Points are marked between 1,200 and 2,000, starting from a point below C F subscript 2 and crossing above C F subscript 3. These two dashed lines along with the points are circled and labeled Post–world war 2."/>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tretch>
            <a:fillRect/>
          </a:stretch>
        </p:blipFill>
        <p:spPr bwMode="auto">
          <a:xfrm>
            <a:off x="931771" y="4059678"/>
            <a:ext cx="8377658" cy="327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2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7176" y="106367"/>
            <a:ext cx="9801224" cy="747721"/>
          </a:xfrm>
        </p:spPr>
        <p:txBody>
          <a:bodyPr/>
          <a:lstStyle/>
          <a:p>
            <a:pPr algn="ctr"/>
            <a:r>
              <a:rPr lang="en-US" dirty="0"/>
              <a:t>INVESTMENT SPENDING</a:t>
            </a:r>
          </a:p>
        </p:txBody>
      </p:sp>
      <p:sp>
        <p:nvSpPr>
          <p:cNvPr id="3" name="Text Placeholder 2"/>
          <p:cNvSpPr>
            <a:spLocks noGrp="1"/>
          </p:cNvSpPr>
          <p:nvPr>
            <p:ph type="body" idx="2"/>
          </p:nvPr>
        </p:nvSpPr>
        <p:spPr>
          <a:xfrm>
            <a:off x="404390" y="854088"/>
            <a:ext cx="9744076" cy="1941058"/>
          </a:xfrm>
        </p:spPr>
        <p:txBody>
          <a:bodyPr/>
          <a:lstStyle/>
          <a:p>
            <a:r>
              <a:rPr lang="en-US" sz="2800" dirty="0"/>
              <a:t>Small yet powerful: Although much smaller than consumer spending, </a:t>
            </a:r>
            <a:r>
              <a:rPr lang="en-US" sz="2800" b="1" dirty="0">
                <a:solidFill>
                  <a:srgbClr val="0070C0"/>
                </a:solidFill>
              </a:rPr>
              <a:t>investment spending tends  to drive the booms and busts in the business cycle. </a:t>
            </a:r>
            <a:r>
              <a:rPr lang="en-US" sz="2800" b="1" i="1" dirty="0">
                <a:solidFill>
                  <a:srgbClr val="595959"/>
                </a:solidFill>
              </a:rPr>
              <a:t>(Shown here: seven recent recessions)</a:t>
            </a:r>
          </a:p>
          <a:p>
            <a:pPr marL="0" lvl="1" indent="0">
              <a:spcBef>
                <a:spcPts val="480"/>
              </a:spcBef>
            </a:pPr>
            <a:endParaRPr lang="en-US" sz="6000" dirty="0">
              <a:solidFill>
                <a:srgbClr val="00D1AD"/>
              </a:solidFill>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45B5AEB9-286D-F10C-DF96-F3D04C1C2B49}"/>
              </a:ext>
            </a:extLst>
          </p:cNvPr>
          <p:cNvPicPr>
            <a:picLocks noChangeAspect="1"/>
          </p:cNvPicPr>
          <p:nvPr/>
        </p:nvPicPr>
        <p:blipFill>
          <a:blip r:embed="rId3"/>
          <a:stretch>
            <a:fillRect/>
          </a:stretch>
        </p:blipFill>
        <p:spPr>
          <a:xfrm>
            <a:off x="1183952" y="3187858"/>
            <a:ext cx="7947671" cy="3840813"/>
          </a:xfrm>
          <a:prstGeom prst="rect">
            <a:avLst/>
          </a:prstGeom>
        </p:spPr>
      </p:pic>
    </p:spTree>
    <p:extLst>
      <p:ext uri="{BB962C8B-B14F-4D97-AF65-F5344CB8AC3E}">
        <p14:creationId xmlns:p14="http://schemas.microsoft.com/office/powerpoint/2010/main" val="340775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7176" y="361669"/>
            <a:ext cx="9801224" cy="633754"/>
          </a:xfrm>
        </p:spPr>
        <p:txBody>
          <a:bodyPr/>
          <a:lstStyle/>
          <a:p>
            <a:r>
              <a:rPr lang="en-US" dirty="0"/>
              <a:t>WHAT DRIVES (PLANNED) INVESTMENT SPENDING?</a:t>
            </a:r>
          </a:p>
        </p:txBody>
      </p:sp>
      <p:sp>
        <p:nvSpPr>
          <p:cNvPr id="3" name="Text Placeholder 2"/>
          <p:cNvSpPr>
            <a:spLocks noGrp="1"/>
          </p:cNvSpPr>
          <p:nvPr>
            <p:ph type="body" idx="2"/>
          </p:nvPr>
        </p:nvSpPr>
        <p:spPr>
          <a:xfrm>
            <a:off x="439113" y="1319879"/>
            <a:ext cx="9445667" cy="5132642"/>
          </a:xfrm>
        </p:spPr>
        <p:txBody>
          <a:bodyPr/>
          <a:lstStyle/>
          <a:p>
            <a:pPr>
              <a:spcAft>
                <a:spcPts val="1200"/>
              </a:spcAft>
            </a:pPr>
            <a:r>
              <a:rPr lang="en-US" sz="3600" b="1" dirty="0">
                <a:solidFill>
                  <a:srgbClr val="0070C0"/>
                </a:solidFill>
              </a:rPr>
              <a:t>Planned investment spending: </a:t>
            </a:r>
            <a:r>
              <a:rPr lang="en-US" sz="3600" dirty="0"/>
              <a:t>the investment spending that businesses intend to undertake during a given period</a:t>
            </a:r>
          </a:p>
          <a:p>
            <a:pPr>
              <a:spcAft>
                <a:spcPts val="1200"/>
              </a:spcAft>
            </a:pPr>
            <a:r>
              <a:rPr lang="en-US" sz="3600" dirty="0"/>
              <a:t>It depends on:</a:t>
            </a:r>
          </a:p>
          <a:p>
            <a:pPr marL="914400" lvl="1" indent="-457200">
              <a:spcAft>
                <a:spcPts val="1200"/>
              </a:spcAft>
              <a:buFont typeface="+mj-lt"/>
              <a:buAutoNum type="arabicPeriod"/>
            </a:pPr>
            <a:r>
              <a:rPr lang="en-US" sz="3200" b="1" dirty="0">
                <a:solidFill>
                  <a:srgbClr val="0070C0"/>
                </a:solidFill>
                <a:latin typeface="Century Gothic"/>
                <a:cs typeface="Century Gothic"/>
              </a:rPr>
              <a:t>Interest rate</a:t>
            </a:r>
          </a:p>
          <a:p>
            <a:pPr marL="914400" lvl="1" indent="-457200">
              <a:spcAft>
                <a:spcPts val="1200"/>
              </a:spcAft>
              <a:buFont typeface="+mj-lt"/>
              <a:buAutoNum type="arabicPeriod"/>
            </a:pPr>
            <a:r>
              <a:rPr lang="en-US" sz="3200" b="1" dirty="0">
                <a:solidFill>
                  <a:srgbClr val="0070C0"/>
                </a:solidFill>
                <a:latin typeface="Century Gothic"/>
                <a:cs typeface="Century Gothic"/>
              </a:rPr>
              <a:t>Expected future real GDP</a:t>
            </a:r>
          </a:p>
          <a:p>
            <a:pPr marL="914400" lvl="1" indent="-457200">
              <a:spcAft>
                <a:spcPts val="1200"/>
              </a:spcAft>
              <a:buFont typeface="+mj-lt"/>
              <a:buAutoNum type="arabicPeriod"/>
            </a:pPr>
            <a:r>
              <a:rPr lang="en-US" sz="3200" b="1" dirty="0">
                <a:solidFill>
                  <a:srgbClr val="0070C0"/>
                </a:solidFill>
                <a:latin typeface="Century Gothic"/>
                <a:cs typeface="Century Gothic"/>
              </a:rPr>
              <a:t>Current level of production capacity</a:t>
            </a:r>
          </a:p>
          <a:p>
            <a:pPr>
              <a:spcAft>
                <a:spcPts val="1200"/>
              </a:spcAft>
            </a:pPr>
            <a:endParaRPr lang="en-US" sz="3600" dirty="0"/>
          </a:p>
        </p:txBody>
      </p:sp>
    </p:spTree>
    <p:extLst>
      <p:ext uri="{BB962C8B-B14F-4D97-AF65-F5344CB8AC3E}">
        <p14:creationId xmlns:p14="http://schemas.microsoft.com/office/powerpoint/2010/main" val="1209813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7175" y="225334"/>
            <a:ext cx="9801224" cy="781663"/>
          </a:xfrm>
        </p:spPr>
        <p:txBody>
          <a:bodyPr/>
          <a:lstStyle/>
          <a:p>
            <a:r>
              <a:rPr lang="en-US" dirty="0"/>
              <a:t>THE INTEREST RATE AND INVESTMENT SPENDING</a:t>
            </a:r>
          </a:p>
        </p:txBody>
      </p:sp>
      <p:sp>
        <p:nvSpPr>
          <p:cNvPr id="3" name="Text Placeholder 2"/>
          <p:cNvSpPr>
            <a:spLocks noGrp="1"/>
          </p:cNvSpPr>
          <p:nvPr>
            <p:ph type="body" idx="2"/>
          </p:nvPr>
        </p:nvSpPr>
        <p:spPr>
          <a:xfrm>
            <a:off x="157161" y="1167423"/>
            <a:ext cx="10001251" cy="1566890"/>
          </a:xfrm>
        </p:spPr>
        <p:txBody>
          <a:bodyPr/>
          <a:lstStyle/>
          <a:p>
            <a:pPr>
              <a:spcBef>
                <a:spcPts val="168"/>
              </a:spcBef>
              <a:spcAft>
                <a:spcPts val="1200"/>
              </a:spcAft>
            </a:pPr>
            <a:r>
              <a:rPr lang="en-US" sz="2800" dirty="0"/>
              <a:t>Interest rates are often the cost of investment projects. </a:t>
            </a:r>
          </a:p>
          <a:p>
            <a:pPr lvl="1">
              <a:spcBef>
                <a:spcPts val="168"/>
              </a:spcBef>
              <a:spcAft>
                <a:spcPts val="1200"/>
              </a:spcAft>
            </a:pPr>
            <a:r>
              <a:rPr lang="en-US" sz="2400" b="1" dirty="0">
                <a:solidFill>
                  <a:srgbClr val="0070C0"/>
                </a:solidFill>
                <a:latin typeface="Century Gothic" charset="0"/>
                <a:ea typeface="Century Gothic" charset="0"/>
                <a:cs typeface="Century Gothic" charset="0"/>
              </a:rPr>
              <a:t>When interest rates are low, more loans are undertaken and investment rises (other things equal).</a:t>
            </a:r>
          </a:p>
          <a:p>
            <a:pPr marL="0" lvl="1" indent="0">
              <a:spcBef>
                <a:spcPts val="480"/>
              </a:spcBef>
            </a:pPr>
            <a:endParaRPr lang="en-US" sz="6000" dirty="0">
              <a:solidFill>
                <a:srgbClr val="00D1AD"/>
              </a:solidFill>
              <a:latin typeface="Century Gothic" charset="0"/>
              <a:ea typeface="Century Gothic" charset="0"/>
              <a:cs typeface="Century Gothic" charset="0"/>
            </a:endParaRPr>
          </a:p>
          <a:p>
            <a:endParaRPr lang="en-US" sz="2800" dirty="0"/>
          </a:p>
        </p:txBody>
      </p:sp>
      <p:pic>
        <p:nvPicPr>
          <p:cNvPr id="4" name="Picture 3" descr="Figure 11-8 An image shows a set of two graphs to plot the interest rates and the U.S. housing boorn, from 1995 to 2017. The first graph is shown labeled as &quot;The Interest Rate on 30-Year Mortgages&quot; with the vertical axis labeled as &quot;30-year mortgage rate&quot; ranging from 0 to 10 percent, in increments of 1 percent. The horizontal axis of the graph is labeled as &quot;Year&quot; representing the years from 1995 to 2017. It shows a curve to denote lower interest rates, marking a significant decline, in the years from 2000 to 2004. It shows that in the second half of the 1990s, mortgage rates generally fluctuated between 7 percent and 8 percent; by 2003, they were down to between 5 percent and 6 percent. The second graph is shown labeled as &quot;Housing Starts.&quot; The vertical axis of the graph is labeled as &quot;Housing starts, thousands&quot; ranging from 0 to 2,500, in increments of 500. The horizontal axis of the graph is labeled as &quot;Year&quot; representing the years fro 1995 to 2017. It shows a curve denoting &quot;set off a surge in housing starts&quot; during the years from 2001 to 2005. The low interest rates led to a large increase in residential investment spending, reflected in a surge of housing starts. All values are estimated.">
            <a:extLst>
              <a:ext uri="{FF2B5EF4-FFF2-40B4-BE49-F238E27FC236}">
                <a16:creationId xmlns:a16="http://schemas.microsoft.com/office/drawing/2014/main" id="{4DCAB73D-9F89-4BDE-A3C6-B50F69FF1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4" y="2894738"/>
            <a:ext cx="9124788" cy="4455185"/>
          </a:xfrm>
          <a:prstGeom prst="rect">
            <a:avLst/>
          </a:prstGeom>
        </p:spPr>
      </p:pic>
    </p:spTree>
    <p:extLst>
      <p:ext uri="{BB962C8B-B14F-4D97-AF65-F5344CB8AC3E}">
        <p14:creationId xmlns:p14="http://schemas.microsoft.com/office/powerpoint/2010/main" val="3127208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6218" y="269071"/>
            <a:ext cx="10058399" cy="1218044"/>
          </a:xfrm>
        </p:spPr>
        <p:txBody>
          <a:bodyPr/>
          <a:lstStyle/>
          <a:p>
            <a:pPr algn="ctr"/>
            <a:r>
              <a:rPr lang="en-US" dirty="0"/>
              <a:t>EXPECTED FUTURE REAL GDP, PRODUCTION CAPACITY, AND INVESTMENT SPENDING</a:t>
            </a:r>
          </a:p>
        </p:txBody>
      </p:sp>
      <p:sp>
        <p:nvSpPr>
          <p:cNvPr id="3" name="Text Placeholder 2"/>
          <p:cNvSpPr>
            <a:spLocks noGrp="1"/>
          </p:cNvSpPr>
          <p:nvPr>
            <p:ph type="body" idx="2"/>
          </p:nvPr>
        </p:nvSpPr>
        <p:spPr>
          <a:xfrm>
            <a:off x="266218" y="1570685"/>
            <a:ext cx="9421792" cy="5169218"/>
          </a:xfrm>
        </p:spPr>
        <p:txBody>
          <a:bodyPr/>
          <a:lstStyle/>
          <a:p>
            <a:pPr>
              <a:spcBef>
                <a:spcPts val="168"/>
              </a:spcBef>
              <a:spcAft>
                <a:spcPts val="1200"/>
              </a:spcAft>
            </a:pPr>
            <a:r>
              <a:rPr lang="en-US" sz="3200" b="1" dirty="0"/>
              <a:t>If your firm has extra capacity and doesn’t expect sales to increase, its investment will be lower.</a:t>
            </a:r>
          </a:p>
          <a:p>
            <a:pPr>
              <a:spcBef>
                <a:spcPts val="168"/>
              </a:spcBef>
              <a:spcAft>
                <a:spcPts val="1200"/>
              </a:spcAft>
            </a:pPr>
            <a:r>
              <a:rPr lang="en-US" sz="3200" dirty="0"/>
              <a:t>According to the </a:t>
            </a:r>
            <a:r>
              <a:rPr lang="en-US" sz="3200" b="1" dirty="0">
                <a:solidFill>
                  <a:srgbClr val="0070C0"/>
                </a:solidFill>
              </a:rPr>
              <a:t>accelerator principle: </a:t>
            </a:r>
          </a:p>
          <a:p>
            <a:pPr marL="965200" lvl="1" indent="-457200">
              <a:spcBef>
                <a:spcPts val="168"/>
              </a:spcBef>
              <a:spcAft>
                <a:spcPts val="1200"/>
              </a:spcAft>
              <a:buFont typeface="Arial" charset="0"/>
              <a:buChar char="•"/>
            </a:pPr>
            <a:r>
              <a:rPr lang="en-US" sz="3200" dirty="0">
                <a:solidFill>
                  <a:srgbClr val="595959"/>
                </a:solidFill>
                <a:latin typeface="Century Gothic" charset="0"/>
                <a:ea typeface="Century Gothic" charset="0"/>
                <a:cs typeface="Century Gothic" charset="0"/>
              </a:rPr>
              <a:t>A higher rate of growth in real GDP leads to higher planned investment spending.</a:t>
            </a:r>
          </a:p>
          <a:p>
            <a:pPr marL="965200" lvl="1" indent="-457200">
              <a:spcBef>
                <a:spcPts val="168"/>
              </a:spcBef>
              <a:spcAft>
                <a:spcPts val="1200"/>
              </a:spcAft>
              <a:buFont typeface="Arial" charset="0"/>
              <a:buChar char="•"/>
            </a:pPr>
            <a:r>
              <a:rPr lang="en-US" sz="3200" dirty="0">
                <a:solidFill>
                  <a:srgbClr val="595959"/>
                </a:solidFill>
                <a:latin typeface="Century Gothic" charset="0"/>
                <a:ea typeface="Century Gothic" charset="0"/>
                <a:cs typeface="Century Gothic" charset="0"/>
              </a:rPr>
              <a:t>A lower growth rate of real GDP leads to lower planned investment spending.</a:t>
            </a:r>
          </a:p>
          <a:p>
            <a:endParaRPr lang="en-US" sz="3200" dirty="0"/>
          </a:p>
        </p:txBody>
      </p:sp>
    </p:spTree>
    <p:extLst>
      <p:ext uri="{BB962C8B-B14F-4D97-AF65-F5344CB8AC3E}">
        <p14:creationId xmlns:p14="http://schemas.microsoft.com/office/powerpoint/2010/main" val="175915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136" y="0"/>
            <a:ext cx="9801224" cy="1137345"/>
          </a:xfrm>
        </p:spPr>
        <p:txBody>
          <a:bodyPr/>
          <a:lstStyle/>
          <a:p>
            <a:pPr algn="ctr"/>
            <a:r>
              <a:rPr lang="en-US" dirty="0"/>
              <a:t>THE MULTIPLIER: AN INFORMAL INTRODUCTION</a:t>
            </a:r>
          </a:p>
        </p:txBody>
      </p:sp>
      <p:sp>
        <p:nvSpPr>
          <p:cNvPr id="3" name="Text Placeholder 2"/>
          <p:cNvSpPr>
            <a:spLocks noGrp="1"/>
          </p:cNvSpPr>
          <p:nvPr>
            <p:ph type="body" idx="2"/>
          </p:nvPr>
        </p:nvSpPr>
        <p:spPr>
          <a:xfrm>
            <a:off x="257176" y="1350712"/>
            <a:ext cx="9335144" cy="5724071"/>
          </a:xfrm>
        </p:spPr>
        <p:txBody>
          <a:bodyPr/>
          <a:lstStyle/>
          <a:p>
            <a:pPr marL="457200" indent="-457200" algn="just">
              <a:spcBef>
                <a:spcPts val="0"/>
              </a:spcBef>
              <a:spcAft>
                <a:spcPts val="1800"/>
              </a:spcAft>
              <a:buFont typeface="Arial" panose="020B0604020202020204" pitchFamily="34" charset="0"/>
              <a:buChar char="•"/>
            </a:pPr>
            <a:r>
              <a:rPr lang="en-US" sz="2800" b="1" dirty="0"/>
              <a:t>Since households and firms are mutually interdependent (recall the circular flow), </a:t>
            </a:r>
            <a:r>
              <a:rPr lang="en-US" sz="2800" b="1" dirty="0">
                <a:solidFill>
                  <a:srgbClr val="0070C0"/>
                </a:solidFill>
              </a:rPr>
              <a:t>booms and busts involve chain reactions.</a:t>
            </a:r>
          </a:p>
          <a:p>
            <a:pPr marL="457200" indent="-457200" algn="just">
              <a:spcBef>
                <a:spcPts val="0"/>
              </a:spcBef>
              <a:spcAft>
                <a:spcPts val="1800"/>
              </a:spcAft>
              <a:buFont typeface="Arial" panose="020B0604020202020204" pitchFamily="34" charset="0"/>
              <a:buChar char="•"/>
            </a:pPr>
            <a:r>
              <a:rPr lang="en-US" sz="2800" b="1" dirty="0"/>
              <a:t>The multiplier helps us understand the extent of the chain reactions.</a:t>
            </a:r>
          </a:p>
          <a:p>
            <a:pPr marL="457200" indent="-457200" algn="just">
              <a:spcBef>
                <a:spcPts val="0"/>
              </a:spcBef>
              <a:spcAft>
                <a:spcPts val="1800"/>
              </a:spcAft>
              <a:buFont typeface="Arial" panose="020B0604020202020204" pitchFamily="34" charset="0"/>
              <a:buChar char="•"/>
            </a:pPr>
            <a:r>
              <a:rPr lang="en-US" sz="2800" b="1" i="1" dirty="0">
                <a:solidFill>
                  <a:schemeClr val="tx1">
                    <a:lumMod val="65000"/>
                    <a:lumOff val="35000"/>
                  </a:schemeClr>
                </a:solidFill>
              </a:rPr>
              <a:t>Basically, we want to understand how much extra income and spending are created from an initial change in spending.</a:t>
            </a:r>
          </a:p>
          <a:p>
            <a:pPr marL="850900" lvl="1" indent="-342900" algn="just">
              <a:spcBef>
                <a:spcPts val="0"/>
              </a:spcBef>
              <a:spcAft>
                <a:spcPts val="1800"/>
              </a:spcAft>
              <a:buFont typeface="Arial" panose="020B0604020202020204" pitchFamily="34" charset="0"/>
              <a:buChar char="•"/>
            </a:pPr>
            <a:r>
              <a:rPr lang="en-US" sz="2400" b="1" dirty="0">
                <a:solidFill>
                  <a:schemeClr val="tx1"/>
                </a:solidFill>
                <a:latin typeface="Century Gothic" charset="0"/>
                <a:ea typeface="Century Gothic" charset="0"/>
                <a:cs typeface="Century Gothic" charset="0"/>
              </a:rPr>
              <a:t>Example: If construction spending rises by $100 billion, how much does this affect the economy?</a:t>
            </a:r>
          </a:p>
          <a:p>
            <a:endParaRPr lang="en-US" b="1" dirty="0"/>
          </a:p>
        </p:txBody>
      </p:sp>
    </p:spTree>
    <p:extLst>
      <p:ext uri="{BB962C8B-B14F-4D97-AF65-F5344CB8AC3E}">
        <p14:creationId xmlns:p14="http://schemas.microsoft.com/office/powerpoint/2010/main" val="3630365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8932" y="386126"/>
            <a:ext cx="9801224" cy="498406"/>
          </a:xfrm>
        </p:spPr>
        <p:txBody>
          <a:bodyPr/>
          <a:lstStyle/>
          <a:p>
            <a:pPr algn="ctr"/>
            <a:r>
              <a:rPr lang="en-US" sz="2800" dirty="0"/>
              <a:t>INVENTORIES AND UNPLANNED INVESTMENT SPENDING</a:t>
            </a:r>
          </a:p>
        </p:txBody>
      </p:sp>
      <p:sp>
        <p:nvSpPr>
          <p:cNvPr id="3" name="Text Placeholder 2"/>
          <p:cNvSpPr>
            <a:spLocks noGrp="1"/>
          </p:cNvSpPr>
          <p:nvPr>
            <p:ph type="body" idx="2"/>
          </p:nvPr>
        </p:nvSpPr>
        <p:spPr>
          <a:xfrm>
            <a:off x="381965" y="1013916"/>
            <a:ext cx="9355159" cy="6123155"/>
          </a:xfrm>
        </p:spPr>
        <p:txBody>
          <a:bodyPr/>
          <a:lstStyle/>
          <a:p>
            <a:r>
              <a:rPr lang="en-US" sz="3000" b="1" dirty="0">
                <a:solidFill>
                  <a:srgbClr val="0070C0"/>
                </a:solidFill>
              </a:rPr>
              <a:t>Inventories: </a:t>
            </a:r>
            <a:r>
              <a:rPr lang="en-US" sz="3000" dirty="0"/>
              <a:t>stocks of goods held to satisfy future sales</a:t>
            </a:r>
          </a:p>
          <a:p>
            <a:r>
              <a:rPr lang="en-US" sz="3000" b="1" dirty="0">
                <a:solidFill>
                  <a:srgbClr val="0070C0"/>
                </a:solidFill>
              </a:rPr>
              <a:t>Inventory</a:t>
            </a:r>
            <a:r>
              <a:rPr lang="en-US" sz="3000" i="1" dirty="0">
                <a:solidFill>
                  <a:srgbClr val="990033"/>
                </a:solidFill>
              </a:rPr>
              <a:t> </a:t>
            </a:r>
            <a:r>
              <a:rPr lang="en-US" sz="3000" b="1" dirty="0">
                <a:solidFill>
                  <a:srgbClr val="0070C0"/>
                </a:solidFill>
              </a:rPr>
              <a:t>investment: </a:t>
            </a:r>
            <a:r>
              <a:rPr lang="en-US" sz="3000" dirty="0"/>
              <a:t>the value of the change in total inventories held in the economy during a given period</a:t>
            </a:r>
          </a:p>
          <a:p>
            <a:r>
              <a:rPr lang="en-US" sz="3000" b="1" dirty="0">
                <a:solidFill>
                  <a:srgbClr val="0070C0"/>
                </a:solidFill>
              </a:rPr>
              <a:t>Unplanned</a:t>
            </a:r>
            <a:r>
              <a:rPr lang="en-US" sz="3000" i="1" dirty="0">
                <a:solidFill>
                  <a:srgbClr val="990033"/>
                </a:solidFill>
              </a:rPr>
              <a:t> </a:t>
            </a:r>
            <a:r>
              <a:rPr lang="en-US" sz="3000" b="1" dirty="0">
                <a:solidFill>
                  <a:srgbClr val="0070C0"/>
                </a:solidFill>
              </a:rPr>
              <a:t>inventory</a:t>
            </a:r>
            <a:r>
              <a:rPr lang="en-US" sz="3000" i="1" dirty="0">
                <a:solidFill>
                  <a:srgbClr val="990033"/>
                </a:solidFill>
              </a:rPr>
              <a:t> </a:t>
            </a:r>
            <a:r>
              <a:rPr lang="en-US" sz="3000" b="1" dirty="0">
                <a:solidFill>
                  <a:srgbClr val="0070C0"/>
                </a:solidFill>
              </a:rPr>
              <a:t>investment:</a:t>
            </a:r>
            <a:r>
              <a:rPr lang="en-US" sz="3000" i="1" dirty="0">
                <a:solidFill>
                  <a:srgbClr val="990033"/>
                </a:solidFill>
              </a:rPr>
              <a:t> </a:t>
            </a:r>
            <a:r>
              <a:rPr lang="en-US" sz="3000" dirty="0"/>
              <a:t>unplanned changes in inventories that occur when actual sales are more or less than businesses expected</a:t>
            </a:r>
          </a:p>
          <a:p>
            <a:r>
              <a:rPr lang="en-US" sz="3000" b="1" dirty="0">
                <a:solidFill>
                  <a:srgbClr val="0070C0"/>
                </a:solidFill>
              </a:rPr>
              <a:t>Actual investment spending: </a:t>
            </a:r>
            <a:r>
              <a:rPr lang="en-US" sz="3000" dirty="0"/>
              <a:t>the sum of planned investment spending and unplanned inventory investment</a:t>
            </a:r>
          </a:p>
          <a:p>
            <a:r>
              <a:rPr lang="en-US" sz="3000" b="1" dirty="0">
                <a:solidFill>
                  <a:srgbClr val="0070C0"/>
                </a:solidFill>
              </a:rPr>
              <a:t>So, in any period:    </a:t>
            </a:r>
            <a:r>
              <a:rPr lang="en-US" sz="3000" b="1" i="1" dirty="0"/>
              <a:t>I = </a:t>
            </a:r>
            <a:r>
              <a:rPr lang="en-US" sz="3000" b="1" i="1" dirty="0" err="1"/>
              <a:t>I</a:t>
            </a:r>
            <a:r>
              <a:rPr lang="en-US" sz="3000" b="1" i="1" baseline="-25000" dirty="0" err="1"/>
              <a:t>Unplanned</a:t>
            </a:r>
            <a:r>
              <a:rPr lang="en-US" sz="3000" b="1" i="1" dirty="0"/>
              <a:t> + </a:t>
            </a:r>
            <a:r>
              <a:rPr lang="en-US" sz="3000" b="1" i="1" dirty="0" err="1"/>
              <a:t>I</a:t>
            </a:r>
            <a:r>
              <a:rPr lang="en-US" sz="3000" b="1" i="1" baseline="-25000" dirty="0" err="1"/>
              <a:t>Planned</a:t>
            </a:r>
            <a:endParaRPr lang="en-US" sz="3000" b="1" i="1" baseline="-25000" dirty="0"/>
          </a:p>
          <a:p>
            <a:endParaRPr lang="en-US" sz="3000" dirty="0"/>
          </a:p>
        </p:txBody>
      </p:sp>
    </p:spTree>
    <p:extLst>
      <p:ext uri="{BB962C8B-B14F-4D97-AF65-F5344CB8AC3E}">
        <p14:creationId xmlns:p14="http://schemas.microsoft.com/office/powerpoint/2010/main" val="3490682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 Diagonal Corner Rectangle 52"/>
          <p:cNvSpPr/>
          <p:nvPr/>
        </p:nvSpPr>
        <p:spPr>
          <a:xfrm>
            <a:off x="0" y="48949"/>
            <a:ext cx="10058400" cy="7723451"/>
          </a:xfrm>
          <a:prstGeom prst="round2DiagRect">
            <a:avLst>
              <a:gd name="adj1" fmla="val 6583"/>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solidFill>
                <a:prstClr val="white"/>
              </a:solidFill>
            </a:endParaRPr>
          </a:p>
        </p:txBody>
      </p:sp>
      <p:sp>
        <p:nvSpPr>
          <p:cNvPr id="58" name="TextBox 57"/>
          <p:cNvSpPr txBox="1"/>
          <p:nvPr/>
        </p:nvSpPr>
        <p:spPr>
          <a:xfrm>
            <a:off x="864393" y="367417"/>
            <a:ext cx="8477171" cy="533764"/>
          </a:xfrm>
          <a:prstGeom prst="rect">
            <a:avLst/>
          </a:prstGeom>
          <a:noFill/>
        </p:spPr>
        <p:txBody>
          <a:bodyPr wrap="square" lIns="101882" tIns="50941" rIns="101882" bIns="50941" rtlCol="0">
            <a:spAutoFit/>
          </a:bodyPr>
          <a:lstStyle/>
          <a:p>
            <a:pPr algn="ctr"/>
            <a:r>
              <a:rPr lang="en-US" sz="2800" b="1" dirty="0">
                <a:solidFill>
                  <a:schemeClr val="dk2"/>
                </a:solidFill>
                <a:latin typeface="Century Gothic" charset="0"/>
                <a:sym typeface="Helvetica Neue"/>
              </a:rPr>
              <a:t>AGGREGATE INVESTMENT SCHEDULE</a:t>
            </a:r>
          </a:p>
        </p:txBody>
      </p:sp>
      <p:sp>
        <p:nvSpPr>
          <p:cNvPr id="34" name="TextBox 33"/>
          <p:cNvSpPr txBox="1"/>
          <p:nvPr/>
        </p:nvSpPr>
        <p:spPr>
          <a:xfrm>
            <a:off x="8382000" y="7426960"/>
            <a:ext cx="898880" cy="296491"/>
          </a:xfrm>
          <a:prstGeom prst="rect">
            <a:avLst/>
          </a:prstGeom>
          <a:noFill/>
        </p:spPr>
        <p:txBody>
          <a:bodyPr wrap="square" lIns="101882" tIns="50941" rIns="101882" bIns="50941" rtlCol="0">
            <a:spAutoFit/>
          </a:bodyPr>
          <a:lstStyle/>
          <a:p>
            <a:pPr algn="ctr"/>
            <a:r>
              <a:rPr lang="en-US" sz="1200" dirty="0">
                <a:solidFill>
                  <a:prstClr val="white"/>
                </a:solidFill>
                <a:latin typeface="Century Gothic" panose="020B0502020202020204" pitchFamily="34" charset="0"/>
              </a:rPr>
              <a:t>SLIDE </a:t>
            </a:r>
            <a:fld id="{6FD6B7A6-E1EC-4D2B-BE3B-190BA12621E0}" type="slidenum">
              <a:rPr lang="en-US" sz="1200">
                <a:solidFill>
                  <a:prstClr val="white"/>
                </a:solidFill>
                <a:latin typeface="Century Gothic" panose="020B0502020202020204" pitchFamily="34" charset="0"/>
              </a:rPr>
              <a:pPr algn="ctr"/>
              <a:t>31</a:t>
            </a:fld>
            <a:endParaRPr lang="en-US" sz="1200" dirty="0">
              <a:solidFill>
                <a:prstClr val="white"/>
              </a:solidFill>
              <a:latin typeface="Century Gothic" panose="020B0502020202020204" pitchFamily="34" charset="0"/>
            </a:endParaRPr>
          </a:p>
        </p:txBody>
      </p:sp>
      <p:cxnSp>
        <p:nvCxnSpPr>
          <p:cNvPr id="38" name="Straight Connector 9"/>
          <p:cNvCxnSpPr>
            <a:cxnSpLocks noChangeShapeType="1"/>
          </p:cNvCxnSpPr>
          <p:nvPr/>
        </p:nvCxnSpPr>
        <p:spPr bwMode="auto">
          <a:xfrm>
            <a:off x="1328897" y="6423025"/>
            <a:ext cx="5113020" cy="18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33"/>
          <p:cNvCxnSpPr>
            <a:cxnSpLocks noChangeShapeType="1"/>
          </p:cNvCxnSpPr>
          <p:nvPr/>
        </p:nvCxnSpPr>
        <p:spPr bwMode="auto">
          <a:xfrm rot="5400000">
            <a:off x="3518826" y="6506713"/>
            <a:ext cx="169122" cy="17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34"/>
          <p:cNvCxnSpPr>
            <a:cxnSpLocks noChangeShapeType="1"/>
          </p:cNvCxnSpPr>
          <p:nvPr/>
        </p:nvCxnSpPr>
        <p:spPr bwMode="auto">
          <a:xfrm rot="5400000">
            <a:off x="4271461" y="6506713"/>
            <a:ext cx="169122" cy="17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7" name="TextBox 36"/>
          <p:cNvSpPr txBox="1">
            <a:spLocks noChangeArrowheads="1"/>
          </p:cNvSpPr>
          <p:nvPr/>
        </p:nvSpPr>
        <p:spPr bwMode="auto">
          <a:xfrm>
            <a:off x="3436620" y="6563361"/>
            <a:ext cx="47148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300" b="0" dirty="0">
                <a:solidFill>
                  <a:prstClr val="black"/>
                </a:solidFill>
              </a:rPr>
              <a:t> 3</a:t>
            </a:r>
          </a:p>
        </p:txBody>
      </p:sp>
      <p:sp>
        <p:nvSpPr>
          <p:cNvPr id="59" name="TextBox 37"/>
          <p:cNvSpPr txBox="1">
            <a:spLocks noChangeArrowheads="1"/>
          </p:cNvSpPr>
          <p:nvPr/>
        </p:nvSpPr>
        <p:spPr bwMode="auto">
          <a:xfrm>
            <a:off x="4145599" y="6563360"/>
            <a:ext cx="419100" cy="30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300" b="0" dirty="0">
                <a:solidFill>
                  <a:prstClr val="black"/>
                </a:solidFill>
              </a:rPr>
              <a:t> 4</a:t>
            </a:r>
          </a:p>
        </p:txBody>
      </p:sp>
      <p:sp>
        <p:nvSpPr>
          <p:cNvPr id="60" name="Text Box 13"/>
          <p:cNvSpPr txBox="1">
            <a:spLocks noChangeArrowheads="1"/>
          </p:cNvSpPr>
          <p:nvPr/>
        </p:nvSpPr>
        <p:spPr bwMode="auto">
          <a:xfrm rot="-5400000">
            <a:off x="-1253064" y="3442152"/>
            <a:ext cx="3582955" cy="41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2000" dirty="0">
                <a:solidFill>
                  <a:prstClr val="black">
                    <a:lumMod val="75000"/>
                    <a:lumOff val="25000"/>
                  </a:prstClr>
                </a:solidFill>
              </a:rPr>
              <a:t>INVESTMENT SPENDING (</a:t>
            </a:r>
            <a:r>
              <a:rPr lang="en-US" altLang="en-US" sz="2000" i="1" dirty="0">
                <a:solidFill>
                  <a:prstClr val="black">
                    <a:lumMod val="75000"/>
                    <a:lumOff val="25000"/>
                  </a:prstClr>
                </a:solidFill>
              </a:rPr>
              <a:t>I</a:t>
            </a:r>
            <a:r>
              <a:rPr lang="en-US" altLang="en-US" sz="2000" dirty="0">
                <a:solidFill>
                  <a:prstClr val="black">
                    <a:lumMod val="75000"/>
                    <a:lumOff val="25000"/>
                  </a:prstClr>
                </a:solidFill>
              </a:rPr>
              <a:t>)</a:t>
            </a:r>
          </a:p>
        </p:txBody>
      </p:sp>
      <p:sp>
        <p:nvSpPr>
          <p:cNvPr id="61" name="Text Box 10"/>
          <p:cNvSpPr txBox="1">
            <a:spLocks noChangeArrowheads="1"/>
          </p:cNvSpPr>
          <p:nvPr/>
        </p:nvSpPr>
        <p:spPr bwMode="auto">
          <a:xfrm>
            <a:off x="1293973" y="6748674"/>
            <a:ext cx="5147945" cy="41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lgn="ctr">
              <a:spcBef>
                <a:spcPct val="0"/>
              </a:spcBef>
              <a:buClrTx/>
              <a:buFontTx/>
              <a:buNone/>
            </a:pPr>
            <a:r>
              <a:rPr lang="en-US" altLang="en-US" sz="2000" dirty="0">
                <a:solidFill>
                  <a:prstClr val="black">
                    <a:lumMod val="75000"/>
                    <a:lumOff val="25000"/>
                  </a:prstClr>
                </a:solidFill>
              </a:rPr>
              <a:t>INCOME (</a:t>
            </a:r>
            <a:r>
              <a:rPr lang="en-US" altLang="en-US" sz="2000" i="1" dirty="0">
                <a:solidFill>
                  <a:prstClr val="black">
                    <a:lumMod val="75000"/>
                    <a:lumOff val="25000"/>
                  </a:prstClr>
                </a:solidFill>
              </a:rPr>
              <a:t>Y</a:t>
            </a:r>
            <a:r>
              <a:rPr lang="en-US" altLang="en-US" sz="2000" dirty="0">
                <a:solidFill>
                  <a:prstClr val="black">
                    <a:lumMod val="75000"/>
                    <a:lumOff val="25000"/>
                  </a:prstClr>
                </a:solidFill>
              </a:rPr>
              <a:t>)</a:t>
            </a:r>
          </a:p>
        </p:txBody>
      </p:sp>
      <p:sp>
        <p:nvSpPr>
          <p:cNvPr id="62" name="TextBox 37"/>
          <p:cNvSpPr txBox="1">
            <a:spLocks noChangeArrowheads="1"/>
          </p:cNvSpPr>
          <p:nvPr/>
        </p:nvSpPr>
        <p:spPr bwMode="auto">
          <a:xfrm>
            <a:off x="4945381" y="6563361"/>
            <a:ext cx="31519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300" b="0" dirty="0">
                <a:solidFill>
                  <a:prstClr val="black"/>
                </a:solidFill>
              </a:rPr>
              <a:t>5</a:t>
            </a:r>
          </a:p>
        </p:txBody>
      </p:sp>
      <p:cxnSp>
        <p:nvCxnSpPr>
          <p:cNvPr id="63" name="Straight Connector 34"/>
          <p:cNvCxnSpPr>
            <a:cxnSpLocks noChangeShapeType="1"/>
          </p:cNvCxnSpPr>
          <p:nvPr/>
        </p:nvCxnSpPr>
        <p:spPr bwMode="auto">
          <a:xfrm rot="5400000">
            <a:off x="4987422" y="6517508"/>
            <a:ext cx="169122" cy="17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7"/>
          <p:cNvCxnSpPr>
            <a:cxnSpLocks noChangeShapeType="1"/>
          </p:cNvCxnSpPr>
          <p:nvPr/>
        </p:nvCxnSpPr>
        <p:spPr bwMode="auto">
          <a:xfrm rot="5400000">
            <a:off x="-1283467" y="3810661"/>
            <a:ext cx="5222980" cy="174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75" name="Straight Connector 19"/>
          <p:cNvCxnSpPr>
            <a:cxnSpLocks noChangeShapeType="1"/>
          </p:cNvCxnSpPr>
          <p:nvPr/>
        </p:nvCxnSpPr>
        <p:spPr bwMode="auto">
          <a:xfrm rot="10800000">
            <a:off x="1159510" y="3902392"/>
            <a:ext cx="169387" cy="1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 name="TextBox 26"/>
          <p:cNvSpPr txBox="1">
            <a:spLocks noChangeArrowheads="1"/>
          </p:cNvSpPr>
          <p:nvPr/>
        </p:nvSpPr>
        <p:spPr bwMode="auto">
          <a:xfrm>
            <a:off x="740410" y="3745866"/>
            <a:ext cx="586740" cy="3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300" b="0" dirty="0">
                <a:solidFill>
                  <a:prstClr val="black"/>
                </a:solidFill>
              </a:rPr>
              <a:t>   </a:t>
            </a:r>
            <a:r>
              <a:rPr lang="en-US" altLang="en-US" sz="1300" b="0" i="1" dirty="0">
                <a:solidFill>
                  <a:prstClr val="black"/>
                </a:solidFill>
              </a:rPr>
              <a:t>I</a:t>
            </a:r>
            <a:r>
              <a:rPr lang="en-US" altLang="en-US" sz="1300" b="0" baseline="-25000" dirty="0">
                <a:solidFill>
                  <a:prstClr val="black"/>
                </a:solidFill>
              </a:rPr>
              <a:t>0</a:t>
            </a:r>
            <a:endParaRPr lang="en-US" altLang="en-US" sz="1300" b="0" dirty="0">
              <a:solidFill>
                <a:prstClr val="black"/>
              </a:solidFill>
            </a:endParaRPr>
          </a:p>
        </p:txBody>
      </p:sp>
      <p:sp>
        <p:nvSpPr>
          <p:cNvPr id="44" name="Line 17"/>
          <p:cNvSpPr>
            <a:spLocks noChangeShapeType="1"/>
          </p:cNvSpPr>
          <p:nvPr/>
        </p:nvSpPr>
        <p:spPr bwMode="auto">
          <a:xfrm flipV="1">
            <a:off x="1341120" y="3904192"/>
            <a:ext cx="4693920" cy="0"/>
          </a:xfrm>
          <a:prstGeom prst="line">
            <a:avLst/>
          </a:prstGeom>
          <a:noFill/>
          <a:ln w="44450">
            <a:solidFill>
              <a:srgbClr val="008080"/>
            </a:solidFill>
            <a:round/>
            <a:headEnd/>
            <a:tailEnd/>
          </a:ln>
          <a:extLst>
            <a:ext uri="{909E8E84-426E-40DD-AFC4-6F175D3DCCD1}">
              <a14:hiddenFill xmlns:a14="http://schemas.microsoft.com/office/drawing/2010/main">
                <a:noFill/>
              </a14:hiddenFill>
            </a:ext>
          </a:extLst>
        </p:spPr>
        <p:txBody>
          <a:bodyPr lIns="101882" tIns="50941" rIns="101882" bIns="50941"/>
          <a:lstStyle/>
          <a:p>
            <a:endParaRPr lang="en-US" dirty="0">
              <a:solidFill>
                <a:prstClr val="black"/>
              </a:solidFill>
            </a:endParaRPr>
          </a:p>
        </p:txBody>
      </p:sp>
      <p:cxnSp>
        <p:nvCxnSpPr>
          <p:cNvPr id="81" name="Straight Connector 34"/>
          <p:cNvCxnSpPr>
            <a:cxnSpLocks noChangeShapeType="1"/>
          </p:cNvCxnSpPr>
          <p:nvPr/>
        </p:nvCxnSpPr>
        <p:spPr bwMode="auto">
          <a:xfrm rot="5400000">
            <a:off x="2808102" y="6527426"/>
            <a:ext cx="169122" cy="17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2" name="TextBox 37"/>
          <p:cNvSpPr txBox="1">
            <a:spLocks noChangeArrowheads="1"/>
          </p:cNvSpPr>
          <p:nvPr/>
        </p:nvSpPr>
        <p:spPr bwMode="auto">
          <a:xfrm>
            <a:off x="2682240" y="6584073"/>
            <a:ext cx="419100" cy="30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300" b="0" dirty="0">
                <a:solidFill>
                  <a:prstClr val="black"/>
                </a:solidFill>
              </a:rPr>
              <a:t> 2</a:t>
            </a:r>
          </a:p>
        </p:txBody>
      </p:sp>
      <p:cxnSp>
        <p:nvCxnSpPr>
          <p:cNvPr id="83" name="Straight Connector 34"/>
          <p:cNvCxnSpPr>
            <a:cxnSpLocks noChangeShapeType="1"/>
          </p:cNvCxnSpPr>
          <p:nvPr/>
        </p:nvCxnSpPr>
        <p:spPr bwMode="auto">
          <a:xfrm rot="5400000">
            <a:off x="2053722" y="6527426"/>
            <a:ext cx="169122" cy="17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4" name="TextBox 37"/>
          <p:cNvSpPr txBox="1">
            <a:spLocks noChangeArrowheads="1"/>
          </p:cNvSpPr>
          <p:nvPr/>
        </p:nvSpPr>
        <p:spPr bwMode="auto">
          <a:xfrm>
            <a:off x="1927860" y="6584073"/>
            <a:ext cx="419100" cy="30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300" b="0" dirty="0">
                <a:solidFill>
                  <a:prstClr val="black"/>
                </a:solidFill>
              </a:rPr>
              <a:t> 1</a:t>
            </a:r>
          </a:p>
        </p:txBody>
      </p:sp>
      <p:cxnSp>
        <p:nvCxnSpPr>
          <p:cNvPr id="85" name="Straight Connector 34"/>
          <p:cNvCxnSpPr>
            <a:cxnSpLocks noChangeShapeType="1"/>
          </p:cNvCxnSpPr>
          <p:nvPr/>
        </p:nvCxnSpPr>
        <p:spPr bwMode="auto">
          <a:xfrm rot="5400000">
            <a:off x="5741802" y="6527426"/>
            <a:ext cx="169122" cy="17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6" name="TextBox 37"/>
          <p:cNvSpPr txBox="1">
            <a:spLocks noChangeArrowheads="1"/>
          </p:cNvSpPr>
          <p:nvPr/>
        </p:nvSpPr>
        <p:spPr bwMode="auto">
          <a:xfrm>
            <a:off x="5615940" y="6584073"/>
            <a:ext cx="419100" cy="30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300" b="0" dirty="0">
                <a:solidFill>
                  <a:prstClr val="black"/>
                </a:solidFill>
              </a:rPr>
              <a:t> 6</a:t>
            </a:r>
          </a:p>
        </p:txBody>
      </p:sp>
      <p:sp>
        <p:nvSpPr>
          <p:cNvPr id="88" name="Text Box 9"/>
          <p:cNvSpPr txBox="1">
            <a:spLocks noChangeArrowheads="1"/>
          </p:cNvSpPr>
          <p:nvPr/>
        </p:nvSpPr>
        <p:spPr bwMode="auto">
          <a:xfrm>
            <a:off x="6118860" y="3627120"/>
            <a:ext cx="419100" cy="45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200" b="1" i="1" dirty="0">
                <a:solidFill>
                  <a:prstClr val="black"/>
                </a:solidFill>
                <a:latin typeface="Arial" charset="0"/>
                <a:cs typeface="Arial" charset="0"/>
              </a:rPr>
              <a:t>I</a:t>
            </a:r>
            <a:endParaRPr lang="en-US" altLang="en-US" sz="2200" b="1" i="1" baseline="-25000" dirty="0">
              <a:solidFill>
                <a:prstClr val="black"/>
              </a:solidFill>
              <a:latin typeface="Arial" charset="0"/>
              <a:cs typeface="Arial" charset="0"/>
            </a:endParaRPr>
          </a:p>
        </p:txBody>
      </p:sp>
      <p:sp>
        <p:nvSpPr>
          <p:cNvPr id="90" name="Text Box 13"/>
          <p:cNvSpPr txBox="1">
            <a:spLocks noChangeArrowheads="1"/>
          </p:cNvSpPr>
          <p:nvPr/>
        </p:nvSpPr>
        <p:spPr bwMode="auto">
          <a:xfrm>
            <a:off x="3520441" y="1640840"/>
            <a:ext cx="4548983" cy="1465017"/>
          </a:xfrm>
          <a:prstGeom prst="rect">
            <a:avLst/>
          </a:prstGeom>
          <a:solidFill>
            <a:srgbClr val="FFFFCC"/>
          </a:solidFill>
          <a:ln w="9525">
            <a:noFill/>
            <a:miter lim="800000"/>
            <a:headEnd/>
            <a:tailEnd/>
          </a:ln>
          <a:effectLst>
            <a:outerShdw dist="38100" dir="2700000" algn="tl" rotWithShape="0">
              <a:srgbClr val="808080">
                <a:alpha val="39999"/>
              </a:srgbClr>
            </a:outerShdw>
          </a:effectLst>
        </p:spPr>
        <p:txBody>
          <a:bodyPr wrap="square" lIns="101882" tIns="50941" rIns="101882" bIns="50941">
            <a:spAutoFit/>
          </a:bodyPr>
          <a:lstStyle/>
          <a:p>
            <a:pPr eaLnBrk="0" fontAlgn="base" hangingPunct="0">
              <a:spcBef>
                <a:spcPct val="0"/>
              </a:spcBef>
              <a:spcAft>
                <a:spcPct val="0"/>
              </a:spcAft>
              <a:defRPr/>
            </a:pPr>
            <a:r>
              <a:rPr lang="en-US" sz="2900" dirty="0">
                <a:solidFill>
                  <a:prstClr val="black"/>
                </a:solidFill>
                <a:latin typeface="Arial" pitchFamily="34" charset="0"/>
                <a:cs typeface="Arial" pitchFamily="34" charset="0"/>
              </a:rPr>
              <a:t>Investment spending is autonomous (independent) of income.</a:t>
            </a:r>
            <a:endParaRPr lang="en-US" sz="29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823315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038" y="440083"/>
            <a:ext cx="9996324" cy="929829"/>
          </a:xfrm>
        </p:spPr>
        <p:txBody>
          <a:bodyPr/>
          <a:lstStyle/>
          <a:p>
            <a:r>
              <a:rPr lang="en-US" sz="2800" b="1" dirty="0">
                <a:solidFill>
                  <a:schemeClr val="dk2"/>
                </a:solidFill>
                <a:latin typeface="Century Gothic" charset="0"/>
                <a:cs typeface="Arial"/>
                <a:sym typeface="Arial"/>
              </a:rPr>
              <a:t>THE INCOME–EXPENDITURE MODEL</a:t>
            </a:r>
          </a:p>
        </p:txBody>
      </p:sp>
      <p:sp>
        <p:nvSpPr>
          <p:cNvPr id="5" name="Content Placeholder 4"/>
          <p:cNvSpPr>
            <a:spLocks noGrp="1"/>
          </p:cNvSpPr>
          <p:nvPr>
            <p:ph sz="quarter" idx="10"/>
          </p:nvPr>
        </p:nvSpPr>
        <p:spPr>
          <a:xfrm>
            <a:off x="117582" y="1933292"/>
            <a:ext cx="5083068" cy="5206544"/>
          </a:xfrm>
        </p:spPr>
        <p:txBody>
          <a:bodyPr/>
          <a:lstStyle/>
          <a:p>
            <a:pPr marL="363538" indent="-363538">
              <a:spcAft>
                <a:spcPts val="600"/>
              </a:spcAft>
            </a:pPr>
            <a:r>
              <a:rPr lang="en-US" sz="2800" dirty="0">
                <a:latin typeface="Aptos" panose="020B0004020202020204" pitchFamily="34" charset="0"/>
              </a:rPr>
              <a:t>Let’s take a more detailed look at how changes in spending get multiplied.</a:t>
            </a:r>
          </a:p>
          <a:p>
            <a:pPr marL="363538" indent="-363538">
              <a:spcAft>
                <a:spcPts val="600"/>
              </a:spcAft>
            </a:pPr>
            <a:r>
              <a:rPr lang="en-US" sz="2800" dirty="0">
                <a:latin typeface="Aptos" panose="020B0004020202020204" pitchFamily="34" charset="0"/>
              </a:rPr>
              <a:t>We’ll see that the multiple rounds of changes in real GDP are accomplished through changes in the amount of output produced by firms—changes they make in response to changes in inventories</a:t>
            </a:r>
            <a:r>
              <a:rPr lang="en-US" sz="2800" dirty="0"/>
              <a:t>.</a:t>
            </a:r>
          </a:p>
        </p:txBody>
      </p:sp>
      <p:pic>
        <p:nvPicPr>
          <p:cNvPr id="6" name="Picture 2" descr="A photo shows a row of cars.&#10;"/>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bwMode="auto">
          <a:xfrm>
            <a:off x="5200650" y="2703786"/>
            <a:ext cx="4444369" cy="298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2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dk2"/>
                </a:solidFill>
                <a:latin typeface="Century Gothic" charset="0"/>
                <a:cs typeface="Arial"/>
              </a:rPr>
              <a:t>THE INCOME–EXPENDITURE MODEL: ASSUMPTIONS</a:t>
            </a:r>
          </a:p>
        </p:txBody>
      </p:sp>
      <p:sp>
        <p:nvSpPr>
          <p:cNvPr id="3" name="Content Placeholder 2"/>
          <p:cNvSpPr>
            <a:spLocks noGrp="1"/>
          </p:cNvSpPr>
          <p:nvPr>
            <p:ph sz="quarter" idx="10"/>
          </p:nvPr>
        </p:nvSpPr>
        <p:spPr/>
        <p:txBody>
          <a:bodyPr/>
          <a:lstStyle/>
          <a:p>
            <a:pPr marL="363538" indent="-363538">
              <a:spcAft>
                <a:spcPts val="600"/>
              </a:spcAft>
            </a:pPr>
            <a:r>
              <a:rPr lang="en-US" sz="2800" b="1" dirty="0">
                <a:latin typeface="Arial" panose="020B0604020202020204" pitchFamily="34" charset="0"/>
                <a:cs typeface="Arial" panose="020B0604020202020204" pitchFamily="34" charset="0"/>
              </a:rPr>
              <a:t>Recall the assumptions underlying the multiplier process:</a:t>
            </a:r>
          </a:p>
          <a:p>
            <a:pPr marL="714375" lvl="1" indent="-350838">
              <a:spcAft>
                <a:spcPts val="600"/>
              </a:spcAft>
            </a:pPr>
            <a:r>
              <a:rPr lang="en-US" sz="2600" b="1" dirty="0">
                <a:latin typeface="Arial" panose="020B0604020202020204" pitchFamily="34" charset="0"/>
                <a:ea typeface="Century Gothic" charset="0"/>
                <a:cs typeface="Arial" panose="020B0604020202020204" pitchFamily="34" charset="0"/>
              </a:rPr>
              <a:t>Changes in overall spending lead to changes in aggregate output.</a:t>
            </a:r>
          </a:p>
          <a:p>
            <a:pPr marL="714375" lvl="1" indent="-350838">
              <a:spcAft>
                <a:spcPts val="600"/>
              </a:spcAft>
            </a:pPr>
            <a:r>
              <a:rPr lang="en-US" sz="2600" b="1" dirty="0">
                <a:latin typeface="Arial" panose="020B0604020202020204" pitchFamily="34" charset="0"/>
                <a:ea typeface="Century Gothic" charset="0"/>
                <a:cs typeface="Arial" panose="020B0604020202020204" pitchFamily="34" charset="0"/>
              </a:rPr>
              <a:t>The interest rate is fixed.</a:t>
            </a:r>
          </a:p>
          <a:p>
            <a:pPr marL="714375" lvl="1" indent="-350838">
              <a:spcAft>
                <a:spcPts val="600"/>
              </a:spcAft>
            </a:pPr>
            <a:r>
              <a:rPr lang="en-US" sz="2600" b="1" dirty="0">
                <a:latin typeface="Arial" panose="020B0604020202020204" pitchFamily="34" charset="0"/>
                <a:ea typeface="Century Gothic" charset="0"/>
                <a:cs typeface="Arial" panose="020B0604020202020204" pitchFamily="34" charset="0"/>
              </a:rPr>
              <a:t>Taxes, government transfers, and government purchases are all zero.</a:t>
            </a:r>
          </a:p>
          <a:p>
            <a:pPr marL="714375" lvl="1" indent="-350838">
              <a:spcAft>
                <a:spcPts val="600"/>
              </a:spcAft>
            </a:pPr>
            <a:r>
              <a:rPr lang="en-US" sz="2600" b="1" dirty="0">
                <a:latin typeface="Arial" panose="020B0604020202020204" pitchFamily="34" charset="0"/>
                <a:ea typeface="Century Gothic" charset="0"/>
                <a:cs typeface="Arial" panose="020B0604020202020204" pitchFamily="34" charset="0"/>
              </a:rPr>
              <a:t>Exports and imports are both zero.</a:t>
            </a:r>
          </a:p>
          <a:p>
            <a:pPr marL="354013" indent="-354013">
              <a:spcAft>
                <a:spcPts val="600"/>
              </a:spcAft>
            </a:pPr>
            <a:r>
              <a:rPr lang="en-US" sz="2800" i="1" dirty="0">
                <a:latin typeface="Arial" panose="020B0604020202020204" pitchFamily="34" charset="0"/>
                <a:cs typeface="Arial" panose="020B0604020202020204" pitchFamily="34" charset="0"/>
              </a:rPr>
              <a:t>(Future chapters loosen these assumptions.)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45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582253"/>
            <a:ext cx="9996324" cy="1022812"/>
          </a:xfrm>
        </p:spPr>
        <p:txBody>
          <a:bodyPr/>
          <a:lstStyle/>
          <a:p>
            <a:r>
              <a:rPr lang="en-US" sz="2800" b="1" dirty="0">
                <a:solidFill>
                  <a:schemeClr val="dk2"/>
                </a:solidFill>
                <a:latin typeface="Century Gothic" charset="0"/>
                <a:cs typeface="Arial"/>
              </a:rPr>
              <a:t>PLANNED AGGREGATE SPENDING AND REAL GDP (1 of 2)</a:t>
            </a:r>
          </a:p>
        </p:txBody>
      </p:sp>
      <p:sp>
        <p:nvSpPr>
          <p:cNvPr id="3" name="Content Placeholder 2"/>
          <p:cNvSpPr>
            <a:spLocks noGrp="1"/>
          </p:cNvSpPr>
          <p:nvPr>
            <p:ph sz="quarter" idx="10"/>
          </p:nvPr>
        </p:nvSpPr>
        <p:spPr/>
        <p:txBody>
          <a:bodyPr/>
          <a:lstStyle/>
          <a:p>
            <a:pPr marL="354013" indent="-354013">
              <a:spcAft>
                <a:spcPts val="600"/>
              </a:spcAft>
            </a:pPr>
            <a:r>
              <a:rPr lang="en-US" dirty="0"/>
              <a:t>Since we assume that there are no taxes or transfers,</a:t>
            </a:r>
          </a:p>
          <a:p>
            <a:pPr marL="2293938" indent="-465138">
              <a:spcAft>
                <a:spcPts val="600"/>
              </a:spcAft>
              <a:buNone/>
            </a:pPr>
            <a:r>
              <a:rPr lang="en-US" b="1" i="1" dirty="0"/>
              <a:t>GDP </a:t>
            </a:r>
            <a:r>
              <a:rPr lang="en-US" b="1" dirty="0"/>
              <a:t>= </a:t>
            </a:r>
            <a:r>
              <a:rPr lang="en-US" b="1" i="1" dirty="0"/>
              <a:t>C </a:t>
            </a:r>
            <a:r>
              <a:rPr lang="en-US" b="1" dirty="0"/>
              <a:t>+ </a:t>
            </a:r>
            <a:r>
              <a:rPr lang="en-US" b="1" i="1" dirty="0"/>
              <a:t>I </a:t>
            </a:r>
            <a:r>
              <a:rPr lang="en-US" i="1" dirty="0"/>
              <a:t>and</a:t>
            </a:r>
          </a:p>
          <a:p>
            <a:pPr marL="2293938" indent="-465138">
              <a:spcAft>
                <a:spcPts val="600"/>
              </a:spcAft>
              <a:buNone/>
            </a:pPr>
            <a:r>
              <a:rPr lang="en-US" b="1" i="1" dirty="0"/>
              <a:t>YD = GDP</a:t>
            </a:r>
          </a:p>
          <a:p>
            <a:pPr marL="354013" indent="0">
              <a:spcAft>
                <a:spcPts val="600"/>
              </a:spcAft>
              <a:buNone/>
            </a:pPr>
            <a:r>
              <a:rPr lang="en-US" dirty="0"/>
              <a:t>and our aggregate consumption function is</a:t>
            </a:r>
          </a:p>
          <a:p>
            <a:pPr marL="2293938" indent="-465138">
              <a:spcAft>
                <a:spcPts val="600"/>
              </a:spcAft>
              <a:buNone/>
            </a:pPr>
            <a:r>
              <a:rPr lang="en-US" b="1" i="1" dirty="0"/>
              <a:t>C = A + MPC × YD</a:t>
            </a:r>
          </a:p>
          <a:p>
            <a:pPr marL="354013" indent="0">
              <a:spcAft>
                <a:spcPts val="600"/>
              </a:spcAft>
              <a:buNone/>
            </a:pPr>
            <a:r>
              <a:rPr lang="en-US" dirty="0"/>
              <a:t>and we assume </a:t>
            </a:r>
            <a:r>
              <a:rPr lang="en-US" i="1" dirty="0" err="1"/>
              <a:t>I</a:t>
            </a:r>
            <a:r>
              <a:rPr lang="en-US" i="1" baseline="-25000" dirty="0" err="1"/>
              <a:t>planned</a:t>
            </a:r>
            <a:r>
              <a:rPr lang="en-US" i="1" dirty="0"/>
              <a:t> </a:t>
            </a:r>
            <a:r>
              <a:rPr lang="en-US" dirty="0"/>
              <a:t>is fixed, so</a:t>
            </a:r>
          </a:p>
          <a:p>
            <a:pPr marL="2293938" indent="-465138">
              <a:spcAft>
                <a:spcPts val="600"/>
              </a:spcAft>
              <a:buNone/>
            </a:pPr>
            <a:r>
              <a:rPr lang="en-US" b="1" i="1" dirty="0"/>
              <a:t>AE</a:t>
            </a:r>
            <a:r>
              <a:rPr lang="en-US" b="1" i="1" baseline="-25000" dirty="0"/>
              <a:t>Planned</a:t>
            </a:r>
            <a:r>
              <a:rPr lang="en-US" b="1" i="1" dirty="0"/>
              <a:t> </a:t>
            </a:r>
            <a:r>
              <a:rPr lang="en-US" b="1" dirty="0"/>
              <a:t>= </a:t>
            </a:r>
            <a:r>
              <a:rPr lang="en-US" b="1" i="1" dirty="0"/>
              <a:t>C </a:t>
            </a:r>
            <a:r>
              <a:rPr lang="en-US" b="1" dirty="0"/>
              <a:t>+ </a:t>
            </a:r>
            <a:r>
              <a:rPr lang="en-US" b="1" i="1" dirty="0"/>
              <a:t>I</a:t>
            </a:r>
            <a:r>
              <a:rPr lang="en-US" b="1" i="1" baseline="-25000" dirty="0"/>
              <a:t>Planned</a:t>
            </a:r>
          </a:p>
          <a:p>
            <a:pPr marL="354013" lvl="1" indent="0">
              <a:spcAft>
                <a:spcPts val="600"/>
              </a:spcAft>
              <a:buNone/>
            </a:pPr>
            <a:r>
              <a:rPr lang="en-US" sz="2600" dirty="0"/>
              <a:t>where </a:t>
            </a:r>
            <a:r>
              <a:rPr lang="en-US" sz="2600" b="1" i="1" dirty="0"/>
              <a:t>AE</a:t>
            </a:r>
            <a:r>
              <a:rPr lang="en-US" sz="2600" b="1" i="1" baseline="-25000" dirty="0"/>
              <a:t>Planned</a:t>
            </a:r>
            <a:r>
              <a:rPr lang="en-US" sz="2600" i="1" dirty="0"/>
              <a:t>, </a:t>
            </a:r>
            <a:r>
              <a:rPr lang="en-US" sz="2600" b="1" dirty="0"/>
              <a:t>planned aggregate spending</a:t>
            </a:r>
            <a:r>
              <a:rPr lang="en-US" sz="2600" dirty="0"/>
              <a:t>,</a:t>
            </a:r>
            <a:r>
              <a:rPr lang="en-US" sz="2600" b="1" dirty="0"/>
              <a:t> </a:t>
            </a:r>
            <a:r>
              <a:rPr lang="en-US" sz="2600" dirty="0"/>
              <a:t>is the total amount of planned spending in the economy.</a:t>
            </a:r>
          </a:p>
        </p:txBody>
      </p:sp>
    </p:spTree>
    <p:extLst>
      <p:ext uri="{BB962C8B-B14F-4D97-AF65-F5344CB8AC3E}">
        <p14:creationId xmlns:p14="http://schemas.microsoft.com/office/powerpoint/2010/main" val="1379708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310"/>
            <a:ext cx="9996324" cy="1134611"/>
          </a:xfrm>
        </p:spPr>
        <p:txBody>
          <a:bodyPr/>
          <a:lstStyle/>
          <a:p>
            <a:r>
              <a:rPr lang="en-US" sz="2800" b="1" dirty="0">
                <a:solidFill>
                  <a:schemeClr val="dk2"/>
                </a:solidFill>
                <a:latin typeface="Century Gothic" charset="0"/>
                <a:cs typeface="Arial"/>
              </a:rPr>
              <a:t>PLANNED AGGREGATE SPENDING AND REAL GDP</a:t>
            </a:r>
            <a:br>
              <a:rPr lang="en-US" sz="2800" b="1" dirty="0">
                <a:solidFill>
                  <a:schemeClr val="dk2"/>
                </a:solidFill>
                <a:latin typeface="Century Gothic" charset="0"/>
                <a:cs typeface="Arial"/>
              </a:rPr>
            </a:br>
            <a:r>
              <a:rPr lang="en-US" sz="2800" b="1" dirty="0">
                <a:solidFill>
                  <a:schemeClr val="dk2"/>
                </a:solidFill>
                <a:latin typeface="Century Gothic" charset="0"/>
                <a:cs typeface="Arial"/>
              </a:rPr>
              <a:t> (2 of 2)</a:t>
            </a:r>
          </a:p>
        </p:txBody>
      </p:sp>
      <p:sp>
        <p:nvSpPr>
          <p:cNvPr id="5" name="Content Placeholder 4"/>
          <p:cNvSpPr>
            <a:spLocks noGrp="1"/>
          </p:cNvSpPr>
          <p:nvPr>
            <p:ph sz="quarter" idx="10"/>
          </p:nvPr>
        </p:nvSpPr>
        <p:spPr>
          <a:xfrm>
            <a:off x="136632" y="1293579"/>
            <a:ext cx="9794768" cy="1134611"/>
          </a:xfrm>
        </p:spPr>
        <p:txBody>
          <a:bodyPr/>
          <a:lstStyle/>
          <a:p>
            <a:pPr marL="354013" indent="-354013"/>
            <a:r>
              <a:rPr lang="en-US" i="1" dirty="0">
                <a:latin typeface="Arial" panose="020B0604020202020204" pitchFamily="34" charset="0"/>
                <a:cs typeface="Arial" panose="020B0604020202020204" pitchFamily="34" charset="0"/>
              </a:rPr>
              <a:t>Example: If </a:t>
            </a:r>
            <a:r>
              <a:rPr lang="en-US" b="1" i="1" dirty="0">
                <a:latin typeface="Arial" panose="020B0604020202020204" pitchFamily="34" charset="0"/>
                <a:cs typeface="Arial" panose="020B0604020202020204" pitchFamily="34" charset="0"/>
              </a:rPr>
              <a:t>C </a:t>
            </a:r>
            <a:r>
              <a:rPr lang="en-US" b="1" dirty="0">
                <a:latin typeface="Arial" panose="020B0604020202020204" pitchFamily="34" charset="0"/>
                <a:cs typeface="Arial" panose="020B0604020202020204" pitchFamily="34" charset="0"/>
              </a:rPr>
              <a:t>= 300 + 0.6 × </a:t>
            </a:r>
            <a:r>
              <a:rPr lang="en-US" b="1" i="1" dirty="0">
                <a:latin typeface="Arial" panose="020B0604020202020204" pitchFamily="34" charset="0"/>
                <a:cs typeface="Arial" panose="020B0604020202020204" pitchFamily="34" charset="0"/>
              </a:rPr>
              <a:t>YD, </a:t>
            </a:r>
            <a:r>
              <a:rPr lang="en-US" i="1" dirty="0">
                <a:latin typeface="Arial" panose="020B0604020202020204" pitchFamily="34" charset="0"/>
                <a:cs typeface="Arial" panose="020B0604020202020204" pitchFamily="34" charset="0"/>
              </a:rPr>
              <a:t>then</a:t>
            </a:r>
          </a:p>
          <a:p>
            <a:pPr marL="0" indent="0">
              <a:buNone/>
            </a:pPr>
            <a:r>
              <a:rPr lang="en-IN" b="1" dirty="0">
                <a:solidFill>
                  <a:srgbClr val="000000"/>
                </a:solidFill>
                <a:latin typeface="Arial" panose="020B0604020202020204" pitchFamily="34" charset="0"/>
                <a:cs typeface="Arial" panose="020B0604020202020204" pitchFamily="34" charset="0"/>
              </a:rPr>
              <a:t>TABLE 2 Equilibrium When Real GDP = </a:t>
            </a:r>
            <a:r>
              <a:rPr lang="en-IN" b="1" i="1" dirty="0">
                <a:solidFill>
                  <a:srgbClr val="000000"/>
                </a:solidFill>
                <a:latin typeface="Arial" panose="020B0604020202020204" pitchFamily="34" charset="0"/>
                <a:cs typeface="Arial" panose="020B0604020202020204" pitchFamily="34" charset="0"/>
              </a:rPr>
              <a:t>YD = AE</a:t>
            </a:r>
            <a:r>
              <a:rPr lang="en-IN" b="1" i="1" baseline="-25000" dirty="0">
                <a:solidFill>
                  <a:srgbClr val="000000"/>
                </a:solidFill>
                <a:latin typeface="Arial" panose="020B0604020202020204" pitchFamily="34" charset="0"/>
                <a:cs typeface="Arial" panose="020B0604020202020204" pitchFamily="34" charset="0"/>
              </a:rPr>
              <a:t>Planned</a:t>
            </a:r>
          </a:p>
        </p:txBody>
      </p:sp>
      <p:graphicFrame>
        <p:nvGraphicFramePr>
          <p:cNvPr id="11" name="Table Placeholder 10">
            <a:extLst>
              <a:ext uri="{FF2B5EF4-FFF2-40B4-BE49-F238E27FC236}">
                <a16:creationId xmlns:a16="http://schemas.microsoft.com/office/drawing/2014/main" id="{A1C1561E-8C0B-4345-A0CC-23B66D3A755A}"/>
              </a:ext>
            </a:extLst>
          </p:cNvPr>
          <p:cNvGraphicFramePr>
            <a:graphicFrameLocks noGrp="1"/>
          </p:cNvGraphicFramePr>
          <p:nvPr>
            <p:ph type="tbl" sz="quarter" idx="13"/>
          </p:nvPr>
        </p:nvGraphicFramePr>
        <p:xfrm>
          <a:off x="135562" y="2513985"/>
          <a:ext cx="9794767" cy="4669135"/>
        </p:xfrm>
        <a:graphic>
          <a:graphicData uri="http://schemas.openxmlformats.org/drawingml/2006/table">
            <a:tbl>
              <a:tblPr firstRow="1">
                <a:tableStyleId>{5940675A-B579-460E-94D1-54222C63F5DA}</a:tableStyleId>
              </a:tblPr>
              <a:tblGrid>
                <a:gridCol w="2490421">
                  <a:extLst>
                    <a:ext uri="{9D8B030D-6E8A-4147-A177-3AD203B41FA5}">
                      <a16:colId xmlns:a16="http://schemas.microsoft.com/office/drawing/2014/main" val="20000"/>
                    </a:ext>
                  </a:extLst>
                </a:gridCol>
                <a:gridCol w="1937790">
                  <a:extLst>
                    <a:ext uri="{9D8B030D-6E8A-4147-A177-3AD203B41FA5}">
                      <a16:colId xmlns:a16="http://schemas.microsoft.com/office/drawing/2014/main" val="20001"/>
                    </a:ext>
                  </a:extLst>
                </a:gridCol>
                <a:gridCol w="1633299">
                  <a:extLst>
                    <a:ext uri="{9D8B030D-6E8A-4147-A177-3AD203B41FA5}">
                      <a16:colId xmlns:a16="http://schemas.microsoft.com/office/drawing/2014/main" val="20002"/>
                    </a:ext>
                  </a:extLst>
                </a:gridCol>
                <a:gridCol w="1749963">
                  <a:extLst>
                    <a:ext uri="{9D8B030D-6E8A-4147-A177-3AD203B41FA5}">
                      <a16:colId xmlns:a16="http://schemas.microsoft.com/office/drawing/2014/main" val="20003"/>
                    </a:ext>
                  </a:extLst>
                </a:gridCol>
                <a:gridCol w="1983294">
                  <a:extLst>
                    <a:ext uri="{9D8B030D-6E8A-4147-A177-3AD203B41FA5}">
                      <a16:colId xmlns:a16="http://schemas.microsoft.com/office/drawing/2014/main" val="20004"/>
                    </a:ext>
                  </a:extLst>
                </a:gridCol>
              </a:tblGrid>
              <a:tr h="1096231">
                <a:tc>
                  <a:txBody>
                    <a:bodyPr/>
                    <a:lstStyle/>
                    <a:p>
                      <a:pPr algn="ctr" fontAlgn="ctr"/>
                      <a:r>
                        <a:rPr lang="en-IN" sz="1600" b="1" u="none" strike="noStrike" dirty="0">
                          <a:effectLst/>
                          <a:latin typeface="Arial" panose="020B0604020202020204" pitchFamily="34" charset="0"/>
                          <a:cs typeface="Arial" panose="020B0604020202020204" pitchFamily="34" charset="0"/>
                        </a:rPr>
                        <a:t>Real GDP (billions of dollars)</a:t>
                      </a:r>
                      <a:endParaRPr lang="en-IN" sz="16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ctr"/>
                      <a:r>
                        <a:rPr lang="en-US" sz="1600" b="1" i="1" u="none" strike="noStrike" dirty="0">
                          <a:effectLst/>
                          <a:latin typeface="Arial" panose="020B0604020202020204" pitchFamily="34" charset="0"/>
                          <a:cs typeface="Arial" panose="020B0604020202020204" pitchFamily="34" charset="0"/>
                        </a:rPr>
                        <a:t>YD</a:t>
                      </a:r>
                      <a:r>
                        <a:rPr lang="en-US" sz="1600" b="1" u="none" strike="noStrike" dirty="0">
                          <a:effectLst/>
                          <a:latin typeface="Arial" panose="020B0604020202020204" pitchFamily="34" charset="0"/>
                          <a:cs typeface="Arial" panose="020B0604020202020204" pitchFamily="34" charset="0"/>
                        </a:rPr>
                        <a:t> (billions of dollars)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ctr"/>
                      <a:r>
                        <a:rPr lang="en-US" sz="1600" b="1" i="1" u="none" strike="noStrike" dirty="0">
                          <a:effectLst/>
                          <a:latin typeface="Arial" panose="020B0604020202020204" pitchFamily="34" charset="0"/>
                          <a:cs typeface="Arial" panose="020B0604020202020204" pitchFamily="34" charset="0"/>
                        </a:rPr>
                        <a:t>C </a:t>
                      </a:r>
                      <a:r>
                        <a:rPr lang="en-US" sz="1600" b="1" u="none" strike="noStrike" dirty="0">
                          <a:effectLst/>
                          <a:latin typeface="Arial" panose="020B0604020202020204" pitchFamily="34" charset="0"/>
                          <a:cs typeface="Arial" panose="020B0604020202020204" pitchFamily="34" charset="0"/>
                        </a:rPr>
                        <a:t>(billions of dollars)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ctr"/>
                      <a:r>
                        <a:rPr lang="en-US" sz="1600" b="1" i="1" u="none" strike="noStrike" dirty="0">
                          <a:effectLst/>
                          <a:latin typeface="Arial" panose="020B0604020202020204" pitchFamily="34" charset="0"/>
                          <a:cs typeface="Arial" panose="020B0604020202020204" pitchFamily="34" charset="0"/>
                        </a:rPr>
                        <a:t>I</a:t>
                      </a:r>
                      <a:r>
                        <a:rPr lang="en-US" sz="1600" b="1" i="1" u="none" strike="noStrike" baseline="-25000" dirty="0">
                          <a:effectLst/>
                          <a:latin typeface="Arial" panose="020B0604020202020204" pitchFamily="34" charset="0"/>
                          <a:cs typeface="Arial" panose="020B0604020202020204" pitchFamily="34" charset="0"/>
                        </a:rPr>
                        <a:t>Planned </a:t>
                      </a:r>
                      <a:r>
                        <a:rPr lang="en-US" sz="1600" b="1" u="none" strike="noStrike" baseline="0" dirty="0">
                          <a:effectLst/>
                          <a:latin typeface="Arial" panose="020B0604020202020204" pitchFamily="34" charset="0"/>
                          <a:cs typeface="Arial" panose="020B0604020202020204" pitchFamily="34" charset="0"/>
                        </a:rPr>
                        <a:t>(billions of dollars)</a:t>
                      </a:r>
                      <a:endParaRPr lang="en-US" sz="1600" b="1" i="0" u="none" strike="noStrike" baseline="0"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ctr"/>
                      <a:r>
                        <a:rPr lang="en-US" sz="1600" b="1" i="1" u="none" strike="noStrike" dirty="0">
                          <a:effectLst/>
                          <a:latin typeface="Arial" panose="020B0604020202020204" pitchFamily="34" charset="0"/>
                          <a:cs typeface="Arial" panose="020B0604020202020204" pitchFamily="34" charset="0"/>
                        </a:rPr>
                        <a:t>AE</a:t>
                      </a:r>
                      <a:r>
                        <a:rPr lang="en-US" sz="1600" b="1" i="1" u="none" strike="noStrike" baseline="-25000" dirty="0">
                          <a:effectLst/>
                          <a:latin typeface="Arial" panose="020B0604020202020204" pitchFamily="34" charset="0"/>
                          <a:cs typeface="Arial" panose="020B0604020202020204" pitchFamily="34" charset="0"/>
                        </a:rPr>
                        <a:t>Planned  </a:t>
                      </a:r>
                      <a:r>
                        <a:rPr lang="en-US" sz="1600" b="1" u="none" strike="noStrike" baseline="0" dirty="0">
                          <a:effectLst/>
                          <a:latin typeface="Arial" panose="020B0604020202020204" pitchFamily="34" charset="0"/>
                          <a:cs typeface="Arial" panose="020B0604020202020204" pitchFamily="34" charset="0"/>
                        </a:rPr>
                        <a:t>(billions of dollars)</a:t>
                      </a:r>
                      <a:endParaRPr lang="en-US" sz="1600" b="1" i="0" u="none" strike="noStrike" baseline="0"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446613">
                <a:tc>
                  <a:txBody>
                    <a:bodyPr/>
                    <a:lstStyle/>
                    <a:p>
                      <a:pPr algn="ctr" fontAlgn="ctr"/>
                      <a:r>
                        <a:rPr lang="en-IN" sz="1600" u="none" strike="noStrike" dirty="0">
                          <a:effectLst/>
                          <a:latin typeface="Arial" panose="020B0604020202020204" pitchFamily="34" charset="0"/>
                          <a:cs typeface="Arial" panose="020B0604020202020204" pitchFamily="34" charset="0"/>
                        </a:rPr>
                        <a:t>$0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$300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$800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46613">
                <a:tc>
                  <a:txBody>
                    <a:bodyPr/>
                    <a:lstStyle/>
                    <a:p>
                      <a:pPr algn="ctr" fontAlgn="ctr"/>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600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1,100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46613">
                <a:tc>
                  <a:txBody>
                    <a:bodyPr/>
                    <a:lstStyle/>
                    <a:p>
                      <a:pPr algn="ctr" fontAlgn="ctr"/>
                      <a:r>
                        <a:rPr lang="en-IN" sz="1600" u="none" strike="noStrike" dirty="0">
                          <a:effectLst/>
                          <a:latin typeface="Arial" panose="020B0604020202020204" pitchFamily="34" charset="0"/>
                          <a:cs typeface="Arial" panose="020B0604020202020204" pitchFamily="34" charset="0"/>
                        </a:rPr>
                        <a:t>1,000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1,000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900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1,400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46613">
                <a:tc>
                  <a:txBody>
                    <a:bodyPr/>
                    <a:lstStyle/>
                    <a:p>
                      <a:pPr algn="ctr" fontAlgn="ctr"/>
                      <a:r>
                        <a:rPr lang="en-IN" sz="1600" u="none" strike="noStrike" dirty="0">
                          <a:effectLst/>
                          <a:latin typeface="Arial" panose="020B0604020202020204" pitchFamily="34" charset="0"/>
                          <a:cs typeface="Arial" panose="020B0604020202020204" pitchFamily="34" charset="0"/>
                        </a:rPr>
                        <a:t>1,500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1,500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1,200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1,700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46613">
                <a:tc>
                  <a:txBody>
                    <a:bodyPr/>
                    <a:lstStyle/>
                    <a:p>
                      <a:pPr algn="ctr" fontAlgn="ctr"/>
                      <a:r>
                        <a:rPr lang="en-IN" sz="1600" u="none" strike="noStrike" dirty="0">
                          <a:effectLst/>
                          <a:highlight>
                            <a:srgbClr val="FFFF00"/>
                          </a:highlight>
                          <a:latin typeface="Arial" panose="020B0604020202020204" pitchFamily="34" charset="0"/>
                          <a:cs typeface="Arial" panose="020B0604020202020204" pitchFamily="34" charset="0"/>
                        </a:rPr>
                        <a:t>2,000</a:t>
                      </a:r>
                      <a:endParaRPr lang="en-IN" sz="16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highlight>
                            <a:srgbClr val="FFFF00"/>
                          </a:highlight>
                          <a:latin typeface="Arial" panose="020B0604020202020204" pitchFamily="34" charset="0"/>
                          <a:cs typeface="Arial" panose="020B0604020202020204" pitchFamily="34" charset="0"/>
                        </a:rPr>
                        <a:t>2,000</a:t>
                      </a:r>
                      <a:endParaRPr lang="en-IN" sz="16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highlight>
                            <a:srgbClr val="FFFF00"/>
                          </a:highlight>
                          <a:latin typeface="Arial" panose="020B0604020202020204" pitchFamily="34" charset="0"/>
                          <a:cs typeface="Arial" panose="020B0604020202020204" pitchFamily="34" charset="0"/>
                        </a:rPr>
                        <a:t>1,500</a:t>
                      </a:r>
                      <a:endParaRPr lang="en-IN" sz="16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highlight>
                            <a:srgbClr val="FFFF00"/>
                          </a:highlight>
                          <a:latin typeface="Arial" panose="020B0604020202020204" pitchFamily="34" charset="0"/>
                          <a:cs typeface="Arial" panose="020B0604020202020204" pitchFamily="34" charset="0"/>
                        </a:rPr>
                        <a:t>500</a:t>
                      </a:r>
                      <a:endParaRPr lang="en-IN" sz="16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highlight>
                            <a:srgbClr val="FFFF00"/>
                          </a:highlight>
                          <a:latin typeface="Arial" panose="020B0604020202020204" pitchFamily="34" charset="0"/>
                          <a:cs typeface="Arial" panose="020B0604020202020204" pitchFamily="34" charset="0"/>
                        </a:rPr>
                        <a:t>2,000</a:t>
                      </a:r>
                      <a:endParaRPr lang="en-IN" sz="16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46613">
                <a:tc>
                  <a:txBody>
                    <a:bodyPr/>
                    <a:lstStyle/>
                    <a:p>
                      <a:pPr algn="ctr" fontAlgn="ctr"/>
                      <a:r>
                        <a:rPr lang="en-IN" sz="1600" u="none" strike="noStrike" dirty="0">
                          <a:effectLst/>
                          <a:latin typeface="Arial" panose="020B0604020202020204" pitchFamily="34" charset="0"/>
                          <a:cs typeface="Arial" panose="020B0604020202020204" pitchFamily="34" charset="0"/>
                        </a:rPr>
                        <a:t>2,500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2,500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1,800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2,300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46613">
                <a:tc>
                  <a:txBody>
                    <a:bodyPr/>
                    <a:lstStyle/>
                    <a:p>
                      <a:pPr algn="ctr" fontAlgn="ctr"/>
                      <a:r>
                        <a:rPr lang="en-IN" sz="1600" u="none" strike="noStrike" dirty="0">
                          <a:effectLst/>
                          <a:latin typeface="Arial" panose="020B0604020202020204" pitchFamily="34" charset="0"/>
                          <a:cs typeface="Arial" panose="020B0604020202020204" pitchFamily="34" charset="0"/>
                        </a:rPr>
                        <a:t>3,000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3,000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2,100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2,600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46613">
                <a:tc>
                  <a:txBody>
                    <a:bodyPr/>
                    <a:lstStyle/>
                    <a:p>
                      <a:pPr algn="ctr" fontAlgn="ctr"/>
                      <a:r>
                        <a:rPr lang="en-IN" sz="1600" u="none" strike="noStrike" dirty="0">
                          <a:effectLst/>
                          <a:latin typeface="Arial" panose="020B0604020202020204" pitchFamily="34" charset="0"/>
                          <a:cs typeface="Arial" panose="020B0604020202020204" pitchFamily="34" charset="0"/>
                        </a:rPr>
                        <a:t>3,500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3,500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ctr"/>
                      <a:r>
                        <a:rPr lang="en-IN" sz="1600" u="none" strike="noStrike" dirty="0">
                          <a:effectLst/>
                          <a:latin typeface="Arial" panose="020B0604020202020204" pitchFamily="34" charset="0"/>
                          <a:cs typeface="Arial" panose="020B0604020202020204" pitchFamily="34" charset="0"/>
                        </a:rPr>
                        <a:t>2,400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500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IN" sz="1600" u="none" strike="noStrike" dirty="0">
                          <a:effectLst/>
                          <a:latin typeface="Arial" panose="020B0604020202020204" pitchFamily="34" charset="0"/>
                          <a:cs typeface="Arial" panose="020B0604020202020204" pitchFamily="34" charset="0"/>
                        </a:rPr>
                        <a:t>2,900</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276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4094"/>
            <a:ext cx="9996324" cy="929829"/>
          </a:xfrm>
        </p:spPr>
        <p:txBody>
          <a:bodyPr/>
          <a:lstStyle/>
          <a:p>
            <a:r>
              <a:rPr lang="en-US" sz="3200" b="1" dirty="0"/>
              <a:t>THE </a:t>
            </a:r>
            <a:r>
              <a:rPr lang="en-US" sz="3200" b="1" dirty="0">
                <a:latin typeface="Arial" panose="020B0604020202020204" pitchFamily="34" charset="0"/>
                <a:cs typeface="Arial" panose="020B0604020202020204" pitchFamily="34" charset="0"/>
              </a:rPr>
              <a:t>AGGREGATE CONSUMPTION FUNCTION AND </a:t>
            </a:r>
            <a:r>
              <a:rPr lang="en-US" sz="3200" b="1" dirty="0"/>
              <a:t>PLANNED AGGREGATE SPENDING</a:t>
            </a:r>
            <a:endParaRPr lang="en-US" sz="3200" b="1" dirty="0">
              <a:latin typeface="Arial" panose="020B0604020202020204" pitchFamily="34" charset="0"/>
              <a:cs typeface="Arial" panose="020B0604020202020204" pitchFamily="34"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3" y="2081499"/>
            <a:ext cx="7214660" cy="5296907"/>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3" y="2081499"/>
            <a:ext cx="7214660" cy="529690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40" y="2081499"/>
            <a:ext cx="7296150" cy="5296907"/>
          </a:xfrm>
          <a:prstGeom prst="rect">
            <a:avLst/>
          </a:prstGeom>
        </p:spPr>
      </p:pic>
      <p:pic>
        <p:nvPicPr>
          <p:cNvPr id="4" name="Picture 3" descr="A line graph shows the planned aggregate expenditure and consumption function.&#10;The horizontal axis is labeled Real G D P (billions of dollars) and ranges from 0 to 4,000 dollars in increments of 500 dollars. The vertical axis is labeled A E subscript Planned, consumer spending (billions of dollars) and shows markings at 300, 800, 2,000, 3,000, and 4,000 dollars. Two linear curves representing A E subscript Planned and C F are plotted on the graph.&#10;The curve representing consumption function, C F begins on the vertical axis at 300 billion dollars and increases to pass through the points:&#10;• (500, 600)&#10;• (1,000, 900)&#10;• (1,500, 1,200)&#10;• (2,000, 1,500)&#10;• (2,500, 1,800)&#10;• (3,000, 2,100)&#10;• (3,500, 2,400).&#10;An equation associated with the C F curve reads: C equals 300 plus 0.6 times Y D.&#10;The curve representing A E subscript Planned lies above the C F curve and begins at 800 billion dollars on the vertical axis. The A E subscript Planned curve increases through the following points:&#10;• (500, 1,100)&#10;• (1,000, 1,400)&#10;• (1,500, 1,700)&#10;• (2,000, 2,000)&#10;• (2,500, 2,300)&#10;• (3,000, 2,600)&#10;• (3,500, 2,900).&#10;An equation corresponding to this planned aggregate expenditure curve reads: A E subscript Planned equals C plus I subscript Planned.&#10;A callout to an upward arrow along the vertical axis from 300 to 800 dollars reads: Planned aggregate spending is equal to consumer spending plus I subscript Planned (500 billion dollars).">
            <a:extLst>
              <a:ext uri="{FF2B5EF4-FFF2-40B4-BE49-F238E27FC236}">
                <a16:creationId xmlns:a16="http://schemas.microsoft.com/office/drawing/2014/main" id="{550B19BE-2AB0-313D-C60F-FB2220F84371}"/>
              </a:ext>
            </a:extLst>
          </p:cNvPr>
          <p:cNvPicPr>
            <a:picLocks noChangeAspect="1"/>
          </p:cNvPicPr>
          <p:nvPr/>
        </p:nvPicPr>
        <p:blipFill>
          <a:blip r:embed="rId5"/>
          <a:stretch>
            <a:fillRect/>
          </a:stretch>
        </p:blipFill>
        <p:spPr>
          <a:xfrm>
            <a:off x="6253164" y="2659051"/>
            <a:ext cx="266714" cy="196860"/>
          </a:xfrm>
          <a:prstGeom prst="rect">
            <a:avLst/>
          </a:prstGeom>
        </p:spPr>
      </p:pic>
      <p:sp>
        <p:nvSpPr>
          <p:cNvPr id="3" name="Content Placeholder 2">
            <a:extLst>
              <a:ext uri="{FF2B5EF4-FFF2-40B4-BE49-F238E27FC236}">
                <a16:creationId xmlns:a16="http://schemas.microsoft.com/office/drawing/2014/main" id="{17F5FAAB-FE12-8CB7-3EF8-74F69AFDCECC}"/>
              </a:ext>
            </a:extLst>
          </p:cNvPr>
          <p:cNvSpPr>
            <a:spLocks noGrp="1"/>
          </p:cNvSpPr>
          <p:nvPr>
            <p:ph sz="quarter" idx="10"/>
          </p:nvPr>
        </p:nvSpPr>
        <p:spPr>
          <a:xfrm>
            <a:off x="6880860" y="2207613"/>
            <a:ext cx="3138979" cy="3610258"/>
          </a:xfrm>
        </p:spPr>
        <p:txBody>
          <a:bodyPr/>
          <a:lstStyle/>
          <a:p>
            <a:pPr marL="0" indent="0" algn="ctr">
              <a:buNone/>
            </a:pPr>
            <a:r>
              <a:rPr lang="en-US" sz="2000" dirty="0"/>
              <a:t>Figure 9 </a:t>
            </a:r>
          </a:p>
          <a:p>
            <a:pPr marL="0" indent="0">
              <a:spcAft>
                <a:spcPts val="1200"/>
              </a:spcAft>
              <a:buNone/>
            </a:pPr>
            <a:r>
              <a:rPr lang="en-US" sz="2000" dirty="0"/>
              <a:t>The lower line, CF, is the aggregate consumption function constructed from Table 2.</a:t>
            </a:r>
          </a:p>
          <a:p>
            <a:pPr marL="0" indent="0">
              <a:buNone/>
            </a:pPr>
            <a:r>
              <a:rPr lang="en-US" sz="2000" dirty="0"/>
              <a:t>The upper line, </a:t>
            </a:r>
            <a:r>
              <a:rPr lang="en-US" sz="2000" i="1" dirty="0"/>
              <a:t>AE</a:t>
            </a:r>
            <a:r>
              <a:rPr lang="en-US" sz="2000" i="1" baseline="-25000" dirty="0"/>
              <a:t>Planned</a:t>
            </a:r>
            <a:r>
              <a:rPr lang="en-US" sz="2000" dirty="0"/>
              <a:t>, is the planned aggregate spending line, also constructed from Table 2.</a:t>
            </a:r>
          </a:p>
        </p:txBody>
      </p:sp>
    </p:spTree>
    <p:extLst>
      <p:ext uri="{BB962C8B-B14F-4D97-AF65-F5344CB8AC3E}">
        <p14:creationId xmlns:p14="http://schemas.microsoft.com/office/powerpoint/2010/main" val="76109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06" y="95820"/>
            <a:ext cx="9996324" cy="1085827"/>
          </a:xfrm>
        </p:spPr>
        <p:txBody>
          <a:bodyPr/>
          <a:lstStyle/>
          <a:p>
            <a:r>
              <a:rPr lang="en-US" sz="3200" b="1" dirty="0">
                <a:solidFill>
                  <a:srgbClr val="DA1B2C"/>
                </a:solidFill>
              </a:rPr>
              <a:t>INCOME–EXPENDITURE EQUILIBRIUM </a:t>
            </a:r>
            <a:br>
              <a:rPr lang="en-US" sz="3200" b="1" dirty="0">
                <a:solidFill>
                  <a:srgbClr val="DA1B2C"/>
                </a:solidFill>
              </a:rPr>
            </a:br>
            <a:r>
              <a:rPr lang="en-US" sz="3200" b="1" dirty="0">
                <a:solidFill>
                  <a:srgbClr val="DA1B2C"/>
                </a:solidFill>
              </a:rPr>
              <a:t>(1 of 4)</a:t>
            </a:r>
          </a:p>
        </p:txBody>
      </p:sp>
      <p:sp>
        <p:nvSpPr>
          <p:cNvPr id="5" name="Content Placeholder 4"/>
          <p:cNvSpPr>
            <a:spLocks noGrp="1"/>
          </p:cNvSpPr>
          <p:nvPr>
            <p:ph sz="quarter" idx="10"/>
          </p:nvPr>
        </p:nvSpPr>
        <p:spPr>
          <a:xfrm>
            <a:off x="136632" y="1297720"/>
            <a:ext cx="9804186" cy="1771158"/>
          </a:xfrm>
        </p:spPr>
        <p:txBody>
          <a:bodyPr/>
          <a:lstStyle/>
          <a:p>
            <a:pPr marL="363538" indent="-363538">
              <a:tabLst>
                <a:tab pos="363538" algn="l"/>
              </a:tabLst>
            </a:pPr>
            <a:r>
              <a:rPr lang="en-US" sz="2600" dirty="0"/>
              <a:t>The economy moves to a situation in which there is no unplanned inventory investment: the income–expenditure equilibrium.</a:t>
            </a:r>
            <a:endParaRPr lang="en-US" dirty="0"/>
          </a:p>
          <a:p>
            <a:pPr marL="0" indent="0" algn="ctr">
              <a:buNone/>
            </a:pPr>
            <a:r>
              <a:rPr lang="en-IN" sz="2200" b="1" dirty="0">
                <a:solidFill>
                  <a:srgbClr val="000000"/>
                </a:solidFill>
                <a:latin typeface="Arial" panose="020B0604020202020204" pitchFamily="34" charset="0"/>
                <a:cs typeface="Arial" panose="020B0604020202020204" pitchFamily="34" charset="0"/>
              </a:rPr>
              <a:t>Table 3: Equilibrium When </a:t>
            </a:r>
            <a:r>
              <a:rPr lang="en-IN" sz="2200" b="1" i="1" dirty="0">
                <a:solidFill>
                  <a:srgbClr val="000000"/>
                </a:solidFill>
                <a:latin typeface="Arial" panose="020B0604020202020204" pitchFamily="34" charset="0"/>
                <a:cs typeface="Arial" panose="020B0604020202020204" pitchFamily="34" charset="0"/>
              </a:rPr>
              <a:t>I</a:t>
            </a:r>
            <a:r>
              <a:rPr lang="en-IN" sz="2200" b="1" i="1" baseline="-25000" dirty="0">
                <a:solidFill>
                  <a:srgbClr val="000000"/>
                </a:solidFill>
                <a:latin typeface="Arial" panose="020B0604020202020204" pitchFamily="34" charset="0"/>
                <a:cs typeface="Arial" panose="020B0604020202020204" pitchFamily="34" charset="0"/>
              </a:rPr>
              <a:t>Unplanned</a:t>
            </a:r>
            <a:r>
              <a:rPr lang="en-IN" sz="2200" b="1" dirty="0">
                <a:solidFill>
                  <a:srgbClr val="000000"/>
                </a:solidFill>
                <a:latin typeface="Arial" panose="020B0604020202020204" pitchFamily="34" charset="0"/>
                <a:cs typeface="Arial" panose="020B0604020202020204" pitchFamily="34" charset="0"/>
              </a:rPr>
              <a:t> = 0</a:t>
            </a:r>
            <a:endParaRPr lang="en-IN" sz="2200" b="1" i="1" baseline="-25000" dirty="0">
              <a:solidFill>
                <a:srgbClr val="00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2645468" y="3182566"/>
          <a:ext cx="4605336" cy="3951100"/>
        </p:xfrm>
        <a:graphic>
          <a:graphicData uri="http://schemas.openxmlformats.org/drawingml/2006/table">
            <a:tbl>
              <a:tblPr firstRow="1" firstCol="1" bandRow="1">
                <a:tableStyleId>{5940675A-B579-460E-94D1-54222C63F5DA}</a:tableStyleId>
              </a:tblPr>
              <a:tblGrid>
                <a:gridCol w="1535112">
                  <a:extLst>
                    <a:ext uri="{9D8B030D-6E8A-4147-A177-3AD203B41FA5}">
                      <a16:colId xmlns:a16="http://schemas.microsoft.com/office/drawing/2014/main" val="2851912780"/>
                    </a:ext>
                  </a:extLst>
                </a:gridCol>
                <a:gridCol w="1535112">
                  <a:extLst>
                    <a:ext uri="{9D8B030D-6E8A-4147-A177-3AD203B41FA5}">
                      <a16:colId xmlns:a16="http://schemas.microsoft.com/office/drawing/2014/main" val="3251931155"/>
                    </a:ext>
                  </a:extLst>
                </a:gridCol>
                <a:gridCol w="1535112">
                  <a:extLst>
                    <a:ext uri="{9D8B030D-6E8A-4147-A177-3AD203B41FA5}">
                      <a16:colId xmlns:a16="http://schemas.microsoft.com/office/drawing/2014/main" val="3291501341"/>
                    </a:ext>
                  </a:extLst>
                </a:gridCol>
              </a:tblGrid>
              <a:tr h="381000">
                <a:tc>
                  <a:txBody>
                    <a:bodyPr/>
                    <a:lstStyle/>
                    <a:p>
                      <a:pPr marL="0" marR="0">
                        <a:lnSpc>
                          <a:spcPct val="107000"/>
                        </a:lnSpc>
                        <a:spcBef>
                          <a:spcPts val="0"/>
                        </a:spcBef>
                        <a:spcAft>
                          <a:spcPts val="0"/>
                        </a:spcAft>
                      </a:pPr>
                      <a:r>
                        <a:rPr lang="en-US" sz="1800" b="1" dirty="0">
                          <a:effectLst/>
                          <a:latin typeface="Arial" panose="020B0604020202020204" pitchFamily="34" charset="0"/>
                          <a:cs typeface="Arial" panose="020B0604020202020204" pitchFamily="34" charset="0"/>
                        </a:rPr>
                        <a:t>Real GDP</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AE</a:t>
                      </a:r>
                      <a:r>
                        <a:rPr lang="en-US" sz="1800" b="1" i="1" baseline="-25000" dirty="0">
                          <a:effectLst/>
                          <a:latin typeface="Arial" panose="020B0604020202020204" pitchFamily="34" charset="0"/>
                          <a:ea typeface="Calibri" panose="020F0502020204030204" pitchFamily="34" charset="0"/>
                          <a:cs typeface="Arial" panose="020B0604020202020204" pitchFamily="34" charset="0"/>
                        </a:rPr>
                        <a:t>Planned</a:t>
                      </a:r>
                      <a:endParaRPr lang="en-US" sz="1800" b="1" i="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b="1" i="1" dirty="0">
                          <a:effectLst/>
                          <a:latin typeface="Arial" panose="020B0604020202020204" pitchFamily="34" charset="0"/>
                          <a:ea typeface="Calibri" panose="020F0502020204030204" pitchFamily="34" charset="0"/>
                          <a:cs typeface="Arial" panose="020B0604020202020204" pitchFamily="34" charset="0"/>
                        </a:rPr>
                        <a:t>I</a:t>
                      </a:r>
                      <a:r>
                        <a:rPr lang="en-US" sz="1800" b="1" i="1" baseline="-25000" dirty="0">
                          <a:effectLst/>
                          <a:latin typeface="Arial" panose="020B0604020202020204" pitchFamily="34" charset="0"/>
                          <a:ea typeface="Calibri" panose="020F0502020204030204" pitchFamily="34" charset="0"/>
                          <a:cs typeface="Arial" panose="020B0604020202020204" pitchFamily="34" charset="0"/>
                        </a:rPr>
                        <a:t>Unplanned</a:t>
                      </a:r>
                    </a:p>
                  </a:txBody>
                  <a:tcPr anchor="ctr"/>
                </a:tc>
                <a:extLst>
                  <a:ext uri="{0D108BD9-81ED-4DB2-BD59-A6C34878D82A}">
                    <a16:rowId xmlns:a16="http://schemas.microsoft.com/office/drawing/2014/main" val="874866373"/>
                  </a:ext>
                </a:extLst>
              </a:tr>
              <a:tr h="381000">
                <a:tc>
                  <a:txBody>
                    <a:bodyPr/>
                    <a:lstStyle/>
                    <a:p>
                      <a:pPr marL="0" marR="0">
                        <a:lnSpc>
                          <a:spcPct val="107000"/>
                        </a:lnSpc>
                        <a:spcBef>
                          <a:spcPts val="0"/>
                        </a:spcBef>
                        <a:spcAft>
                          <a:spcPts val="0"/>
                        </a:spcAft>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effectLst/>
                          <a:latin typeface="Arial" panose="020B0604020202020204" pitchFamily="34" charset="0"/>
                          <a:ea typeface="Calibri" panose="020F0502020204030204" pitchFamily="34" charset="0"/>
                          <a:cs typeface="Arial" panose="020B0604020202020204" pitchFamily="34" charset="0"/>
                        </a:rPr>
                        <a:t>(billions of dollars)</a:t>
                      </a:r>
                    </a:p>
                  </a:txBody>
                  <a:tcPr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800" b="1" i="1" baseline="-250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667838715"/>
                  </a:ext>
                </a:extLst>
              </a:tr>
              <a:tr h="0">
                <a:tc>
                  <a:txBody>
                    <a:bodyPr/>
                    <a:lstStyle/>
                    <a:p>
                      <a:pPr marL="0" marR="0" algn="ctr">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    $0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$800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−$800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707830522"/>
                  </a:ext>
                </a:extLst>
              </a:tr>
              <a:tr h="274669">
                <a:tc>
                  <a:txBody>
                    <a:bodyPr/>
                    <a:lstStyle/>
                    <a:p>
                      <a:pPr marL="0" marR="0" algn="ctr">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  500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1,100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cs typeface="Arial" panose="020B0604020202020204" pitchFamily="34" charset="0"/>
                        </a:rPr>
                        <a:t>−600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240971538"/>
                  </a:ext>
                </a:extLst>
              </a:tr>
              <a:tr h="138302">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1,000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1,400</a:t>
                      </a:r>
                    </a:p>
                  </a:txBody>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400</a:t>
                      </a:r>
                    </a:p>
                  </a:txBody>
                  <a:tcPr/>
                </a:tc>
                <a:extLst>
                  <a:ext uri="{0D108BD9-81ED-4DB2-BD59-A6C34878D82A}">
                    <a16:rowId xmlns:a16="http://schemas.microsoft.com/office/drawing/2014/main" val="959655260"/>
                  </a:ext>
                </a:extLst>
              </a:tr>
              <a:tr h="154431">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1,500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1,700</a:t>
                      </a:r>
                    </a:p>
                  </a:txBody>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200</a:t>
                      </a:r>
                    </a:p>
                  </a:txBody>
                  <a:tcPr/>
                </a:tc>
                <a:extLst>
                  <a:ext uri="{0D108BD9-81ED-4DB2-BD59-A6C34878D82A}">
                    <a16:rowId xmlns:a16="http://schemas.microsoft.com/office/drawing/2014/main" val="2383630918"/>
                  </a:ext>
                </a:extLst>
              </a:tr>
              <a:tr h="0">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2,000</a:t>
                      </a:r>
                    </a:p>
                  </a:txBody>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2,000</a:t>
                      </a:r>
                    </a:p>
                  </a:txBody>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       0</a:t>
                      </a:r>
                    </a:p>
                  </a:txBody>
                  <a:tcPr/>
                </a:tc>
                <a:extLst>
                  <a:ext uri="{0D108BD9-81ED-4DB2-BD59-A6C34878D82A}">
                    <a16:rowId xmlns:a16="http://schemas.microsoft.com/office/drawing/2014/main" val="725861891"/>
                  </a:ext>
                </a:extLst>
              </a:tr>
              <a:tr h="190499">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2,500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2,300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200</a:t>
                      </a:r>
                    </a:p>
                  </a:txBody>
                  <a:tcPr/>
                </a:tc>
                <a:extLst>
                  <a:ext uri="{0D108BD9-81ED-4DB2-BD59-A6C34878D82A}">
                    <a16:rowId xmlns:a16="http://schemas.microsoft.com/office/drawing/2014/main" val="3917678313"/>
                  </a:ext>
                </a:extLst>
              </a:tr>
              <a:tr h="131634">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3,000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2,600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400</a:t>
                      </a:r>
                    </a:p>
                  </a:txBody>
                  <a:tcPr/>
                </a:tc>
                <a:extLst>
                  <a:ext uri="{0D108BD9-81ED-4DB2-BD59-A6C34878D82A}">
                    <a16:rowId xmlns:a16="http://schemas.microsoft.com/office/drawing/2014/main" val="1254361714"/>
                  </a:ext>
                </a:extLst>
              </a:tr>
              <a:tr h="148969">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3,500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2,900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600</a:t>
                      </a:r>
                    </a:p>
                  </a:txBody>
                  <a:tcPr/>
                </a:tc>
                <a:extLst>
                  <a:ext uri="{0D108BD9-81ED-4DB2-BD59-A6C34878D82A}">
                    <a16:rowId xmlns:a16="http://schemas.microsoft.com/office/drawing/2014/main" val="701938625"/>
                  </a:ext>
                </a:extLst>
              </a:tr>
            </a:tbl>
          </a:graphicData>
        </a:graphic>
      </p:graphicFrame>
    </p:spTree>
    <p:extLst>
      <p:ext uri="{BB962C8B-B14F-4D97-AF65-F5344CB8AC3E}">
        <p14:creationId xmlns:p14="http://schemas.microsoft.com/office/powerpoint/2010/main" val="2497282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7176" y="589825"/>
            <a:ext cx="9801224" cy="747721"/>
          </a:xfrm>
        </p:spPr>
        <p:txBody>
          <a:bodyPr/>
          <a:lstStyle/>
          <a:p>
            <a:pPr algn="ctr"/>
            <a:r>
              <a:rPr lang="en-US" dirty="0"/>
              <a:t>INCOME–EXPENDITURE EQUILIBRIUM LOGIC</a:t>
            </a:r>
          </a:p>
          <a:p>
            <a:pPr algn="ctr"/>
            <a:r>
              <a:rPr lang="en-US" dirty="0">
                <a:solidFill>
                  <a:srgbClr val="DA1B2C"/>
                </a:solidFill>
              </a:rPr>
              <a:t>(2 of 4)</a:t>
            </a:r>
            <a:endParaRPr lang="en-US" dirty="0"/>
          </a:p>
        </p:txBody>
      </p:sp>
      <p:sp>
        <p:nvSpPr>
          <p:cNvPr id="3" name="Text Placeholder 2"/>
          <p:cNvSpPr>
            <a:spLocks noGrp="1"/>
          </p:cNvSpPr>
          <p:nvPr>
            <p:ph type="body" idx="2"/>
          </p:nvPr>
        </p:nvSpPr>
        <p:spPr>
          <a:xfrm>
            <a:off x="257176" y="1337546"/>
            <a:ext cx="9744076" cy="5980176"/>
          </a:xfrm>
        </p:spPr>
        <p:txBody>
          <a:bodyPr/>
          <a:lstStyle/>
          <a:p>
            <a:pPr>
              <a:spcBef>
                <a:spcPts val="168"/>
              </a:spcBef>
              <a:spcAft>
                <a:spcPts val="1800"/>
              </a:spcAft>
            </a:pPr>
            <a:r>
              <a:rPr lang="en-US" sz="2800" b="1" dirty="0"/>
              <a:t>Planned aggregate spending can be different from real GDP only if there is unplanned inventory investment, </a:t>
            </a:r>
            <a:r>
              <a:rPr lang="en-US" sz="2800" b="1" i="1" dirty="0" err="1"/>
              <a:t>I</a:t>
            </a:r>
            <a:r>
              <a:rPr lang="en-US" sz="2800" b="1" i="1" baseline="-25000" dirty="0" err="1"/>
              <a:t>Unplanned</a:t>
            </a:r>
            <a:r>
              <a:rPr lang="en-US" sz="2800" b="1" dirty="0"/>
              <a:t>, in the economy.</a:t>
            </a:r>
          </a:p>
          <a:p>
            <a:pPr lvl="1">
              <a:spcBef>
                <a:spcPts val="168"/>
              </a:spcBef>
              <a:spcAft>
                <a:spcPts val="1800"/>
              </a:spcAft>
            </a:pPr>
            <a:r>
              <a:rPr lang="en-US" sz="3200" dirty="0">
                <a:solidFill>
                  <a:schemeClr val="tx1">
                    <a:lumMod val="75000"/>
                    <a:lumOff val="25000"/>
                  </a:schemeClr>
                </a:solidFill>
                <a:latin typeface="Century Gothic" charset="0"/>
                <a:ea typeface="Century Gothic" charset="0"/>
                <a:cs typeface="Century Gothic" charset="0"/>
              </a:rPr>
              <a:t>If firms have </a:t>
            </a:r>
            <a:r>
              <a:rPr lang="en-US" sz="3200" b="1" dirty="0">
                <a:solidFill>
                  <a:srgbClr val="990033"/>
                </a:solidFill>
                <a:latin typeface="Century Gothic" charset="0"/>
                <a:ea typeface="Century Gothic" charset="0"/>
                <a:cs typeface="Century Gothic" charset="0"/>
              </a:rPr>
              <a:t>underestimated sales </a:t>
            </a:r>
            <a:r>
              <a:rPr lang="en-US" sz="3200" dirty="0">
                <a:solidFill>
                  <a:schemeClr val="tx1">
                    <a:lumMod val="75000"/>
                    <a:lumOff val="25000"/>
                  </a:schemeClr>
                </a:solidFill>
                <a:latin typeface="Century Gothic" charset="0"/>
                <a:ea typeface="Century Gothic" charset="0"/>
                <a:cs typeface="Century Gothic" charset="0"/>
              </a:rPr>
              <a:t>and produced too little, there will be unintended drops in inventories </a:t>
            </a:r>
            <a:r>
              <a:rPr lang="en-US" sz="3200" b="1" dirty="0">
                <a:solidFill>
                  <a:srgbClr val="990033"/>
                </a:solidFill>
                <a:latin typeface="Century Gothic" charset="0"/>
                <a:ea typeface="Century Gothic" charset="0"/>
                <a:cs typeface="Century Gothic" charset="0"/>
              </a:rPr>
              <a:t>(and </a:t>
            </a:r>
            <a:r>
              <a:rPr lang="en-US" sz="3200" b="1" i="1" dirty="0" err="1">
                <a:solidFill>
                  <a:srgbClr val="990033"/>
                </a:solidFill>
                <a:latin typeface="Century Gothic" charset="0"/>
                <a:ea typeface="Century Gothic" charset="0"/>
                <a:cs typeface="Century Gothic" charset="0"/>
              </a:rPr>
              <a:t>I</a:t>
            </a:r>
            <a:r>
              <a:rPr lang="en-US" sz="3200" b="1" i="1" baseline="-25000" dirty="0" err="1">
                <a:solidFill>
                  <a:srgbClr val="990033"/>
                </a:solidFill>
                <a:latin typeface="Century Gothic" charset="0"/>
                <a:ea typeface="Century Gothic" charset="0"/>
                <a:cs typeface="Century Gothic" charset="0"/>
              </a:rPr>
              <a:t>Unplanned</a:t>
            </a:r>
            <a:r>
              <a:rPr lang="en-US" sz="3200" b="1" i="1" dirty="0">
                <a:solidFill>
                  <a:srgbClr val="990033"/>
                </a:solidFill>
                <a:latin typeface="Century Gothic" charset="0"/>
                <a:ea typeface="Century Gothic" charset="0"/>
                <a:cs typeface="Century Gothic" charset="0"/>
              </a:rPr>
              <a:t> </a:t>
            </a:r>
            <a:r>
              <a:rPr lang="en-US" sz="3200" b="1" dirty="0">
                <a:solidFill>
                  <a:srgbClr val="990033"/>
                </a:solidFill>
                <a:latin typeface="Century Gothic" charset="0"/>
                <a:ea typeface="Century Gothic" charset="0"/>
                <a:cs typeface="Century Gothic" charset="0"/>
              </a:rPr>
              <a:t>will be negative).</a:t>
            </a:r>
          </a:p>
          <a:p>
            <a:pPr lvl="1">
              <a:spcBef>
                <a:spcPts val="168"/>
              </a:spcBef>
              <a:spcAft>
                <a:spcPts val="1800"/>
              </a:spcAft>
            </a:pPr>
            <a:r>
              <a:rPr lang="en-US" sz="3200" dirty="0">
                <a:solidFill>
                  <a:schemeClr val="tx1">
                    <a:lumMod val="75000"/>
                    <a:lumOff val="25000"/>
                  </a:schemeClr>
                </a:solidFill>
                <a:latin typeface="Century Gothic" charset="0"/>
                <a:ea typeface="Century Gothic" charset="0"/>
                <a:cs typeface="Century Gothic" charset="0"/>
              </a:rPr>
              <a:t>If firms have </a:t>
            </a:r>
            <a:r>
              <a:rPr lang="en-US" sz="3200" b="1" dirty="0">
                <a:solidFill>
                  <a:srgbClr val="0070C0"/>
                </a:solidFill>
                <a:latin typeface="Century Gothic" charset="0"/>
                <a:ea typeface="Century Gothic" charset="0"/>
                <a:cs typeface="Century Gothic" charset="0"/>
              </a:rPr>
              <a:t>overestimated sales </a:t>
            </a:r>
            <a:r>
              <a:rPr lang="en-US" sz="3200" dirty="0">
                <a:solidFill>
                  <a:schemeClr val="tx1">
                    <a:lumMod val="75000"/>
                    <a:lumOff val="25000"/>
                  </a:schemeClr>
                </a:solidFill>
                <a:latin typeface="Century Gothic" charset="0"/>
                <a:ea typeface="Century Gothic" charset="0"/>
                <a:cs typeface="Century Gothic" charset="0"/>
              </a:rPr>
              <a:t>and produced too much, there will be unintended additions to inventories</a:t>
            </a:r>
            <a:r>
              <a:rPr lang="en-US" sz="3200" b="1" dirty="0">
                <a:solidFill>
                  <a:schemeClr val="tx1">
                    <a:lumMod val="75000"/>
                    <a:lumOff val="25000"/>
                  </a:schemeClr>
                </a:solidFill>
                <a:latin typeface="Century Gothic" charset="0"/>
                <a:ea typeface="Century Gothic" charset="0"/>
                <a:cs typeface="Century Gothic" charset="0"/>
              </a:rPr>
              <a:t> </a:t>
            </a:r>
            <a:r>
              <a:rPr lang="en-US" sz="3200" b="1" dirty="0">
                <a:solidFill>
                  <a:srgbClr val="0070C0"/>
                </a:solidFill>
                <a:latin typeface="Century Gothic" charset="0"/>
                <a:ea typeface="Century Gothic" charset="0"/>
                <a:cs typeface="Century Gothic" charset="0"/>
              </a:rPr>
              <a:t>(and </a:t>
            </a:r>
            <a:r>
              <a:rPr lang="en-US" sz="3200" b="1" i="1" dirty="0" err="1">
                <a:solidFill>
                  <a:srgbClr val="0070C0"/>
                </a:solidFill>
                <a:latin typeface="Century Gothic" charset="0"/>
                <a:ea typeface="Century Gothic" charset="0"/>
                <a:cs typeface="Century Gothic" charset="0"/>
              </a:rPr>
              <a:t>I</a:t>
            </a:r>
            <a:r>
              <a:rPr lang="en-US" sz="3200" b="1" i="1" baseline="-25000" dirty="0" err="1">
                <a:solidFill>
                  <a:srgbClr val="0070C0"/>
                </a:solidFill>
                <a:latin typeface="Century Gothic" charset="0"/>
                <a:ea typeface="Century Gothic" charset="0"/>
                <a:cs typeface="Century Gothic" charset="0"/>
              </a:rPr>
              <a:t>Unplanned</a:t>
            </a:r>
            <a:r>
              <a:rPr lang="en-US" sz="3200" b="1" dirty="0">
                <a:solidFill>
                  <a:srgbClr val="0070C0"/>
                </a:solidFill>
                <a:latin typeface="Century Gothic" charset="0"/>
                <a:ea typeface="Century Gothic" charset="0"/>
                <a:cs typeface="Century Gothic" charset="0"/>
              </a:rPr>
              <a:t> will be positive).</a:t>
            </a:r>
          </a:p>
          <a:p>
            <a:endParaRPr lang="en-US" b="1" dirty="0"/>
          </a:p>
        </p:txBody>
      </p:sp>
    </p:spTree>
    <p:extLst>
      <p:ext uri="{BB962C8B-B14F-4D97-AF65-F5344CB8AC3E}">
        <p14:creationId xmlns:p14="http://schemas.microsoft.com/office/powerpoint/2010/main" val="1901174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 BY DOING PRACTICE QUESTION 4</a:t>
            </a:r>
          </a:p>
        </p:txBody>
      </p:sp>
      <p:sp>
        <p:nvSpPr>
          <p:cNvPr id="3" name="Content Placeholder 2"/>
          <p:cNvSpPr>
            <a:spLocks noGrp="1"/>
          </p:cNvSpPr>
          <p:nvPr>
            <p:ph sz="quarter" idx="10"/>
          </p:nvPr>
        </p:nvSpPr>
        <p:spPr/>
        <p:txBody>
          <a:bodyPr/>
          <a:lstStyle/>
          <a:p>
            <a:pPr marL="363538" indent="-363538">
              <a:spcAft>
                <a:spcPts val="1200"/>
              </a:spcAft>
            </a:pPr>
            <a:r>
              <a:rPr lang="en-US" sz="2800" dirty="0">
                <a:latin typeface="Arial" panose="020B0604020202020204" pitchFamily="34" charset="0"/>
                <a:cs typeface="Arial" panose="020B0604020202020204" pitchFamily="34" charset="0"/>
              </a:rPr>
              <a:t>Suppose the level of planned aggregate expenditure in an economy is $500 and real GDP is $600. According to our model:</a:t>
            </a:r>
            <a:endParaRPr lang="en-US" dirty="0">
              <a:latin typeface="Arial" panose="020B0604020202020204" pitchFamily="34" charset="0"/>
              <a:cs typeface="Arial" panose="020B0604020202020204" pitchFamily="34" charset="0"/>
            </a:endParaRPr>
          </a:p>
          <a:p>
            <a:pPr marL="811213">
              <a:spcAft>
                <a:spcPts val="1200"/>
              </a:spcAft>
              <a:buFont typeface="+mj-lt"/>
              <a:buAutoNum type="alphaLcParenR"/>
            </a:pPr>
            <a:r>
              <a:rPr lang="en-US" dirty="0">
                <a:latin typeface="Arial" panose="020B0604020202020204" pitchFamily="34" charset="0"/>
                <a:cs typeface="Arial" panose="020B0604020202020204" pitchFamily="34" charset="0"/>
              </a:rPr>
              <a:t>unplanned increases in inventories are occurring.</a:t>
            </a:r>
          </a:p>
          <a:p>
            <a:pPr marL="811213">
              <a:spcAft>
                <a:spcPts val="1200"/>
              </a:spcAft>
              <a:buFont typeface="+mj-lt"/>
              <a:buAutoNum type="alphaLcParenR"/>
            </a:pPr>
            <a:r>
              <a:rPr lang="en-US" dirty="0">
                <a:latin typeface="Arial" panose="020B0604020202020204" pitchFamily="34" charset="0"/>
                <a:cs typeface="Arial" panose="020B0604020202020204" pitchFamily="34" charset="0"/>
              </a:rPr>
              <a:t>unplanned  decreases in inventories are occurring.</a:t>
            </a:r>
          </a:p>
          <a:p>
            <a:pPr marL="811213">
              <a:spcAft>
                <a:spcPts val="1200"/>
              </a:spcAft>
              <a:buFont typeface="+mj-lt"/>
              <a:buAutoNum type="alphaLcParenR"/>
            </a:pPr>
            <a:r>
              <a:rPr lang="en-US" dirty="0">
                <a:latin typeface="Arial" panose="020B0604020202020204" pitchFamily="34" charset="0"/>
                <a:cs typeface="Arial" panose="020B0604020202020204" pitchFamily="34" charset="0"/>
              </a:rPr>
              <a:t>inventories will be unaffected and will remain at the planned inventory level.</a:t>
            </a:r>
          </a:p>
          <a:p>
            <a:pPr marL="811213">
              <a:spcAft>
                <a:spcPts val="1200"/>
              </a:spcAft>
              <a:buFont typeface="+mj-lt"/>
              <a:buAutoNum type="alphaLcParenR"/>
            </a:pPr>
            <a:r>
              <a:rPr lang="en-US" dirty="0">
                <a:latin typeface="Arial" panose="020B0604020202020204" pitchFamily="34" charset="0"/>
                <a:cs typeface="Arial" panose="020B0604020202020204" pitchFamily="34" charset="0"/>
              </a:rPr>
              <a:t>excess production will continue, since there is no mechanism to restore the level of production to the level of spending.</a:t>
            </a:r>
          </a:p>
        </p:txBody>
      </p:sp>
    </p:spTree>
    <p:extLst>
      <p:ext uri="{BB962C8B-B14F-4D97-AF65-F5344CB8AC3E}">
        <p14:creationId xmlns:p14="http://schemas.microsoft.com/office/powerpoint/2010/main" val="421480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4324" y="300305"/>
            <a:ext cx="9801224" cy="1195402"/>
          </a:xfrm>
        </p:spPr>
        <p:txBody>
          <a:bodyPr/>
          <a:lstStyle/>
          <a:p>
            <a:pPr algn="ctr"/>
            <a:r>
              <a:rPr lang="en-US" dirty="0"/>
              <a:t>FOUR SIMPLIFYING ASSUMPTIONS FOR NOW</a:t>
            </a:r>
          </a:p>
          <a:p>
            <a:pPr algn="ctr"/>
            <a:r>
              <a:rPr lang="en-US" dirty="0"/>
              <a:t> (TO BE RECONSIDERED LATER)</a:t>
            </a:r>
          </a:p>
        </p:txBody>
      </p:sp>
      <p:sp>
        <p:nvSpPr>
          <p:cNvPr id="3" name="Text Placeholder 2"/>
          <p:cNvSpPr>
            <a:spLocks noGrp="1"/>
          </p:cNvSpPr>
          <p:nvPr>
            <p:ph type="body" idx="2"/>
          </p:nvPr>
        </p:nvSpPr>
        <p:spPr>
          <a:xfrm>
            <a:off x="314324" y="1755199"/>
            <a:ext cx="9615488" cy="5211309"/>
          </a:xfrm>
        </p:spPr>
        <p:txBody>
          <a:bodyPr/>
          <a:lstStyle/>
          <a:p>
            <a:pPr marL="519113" indent="-461963">
              <a:spcBef>
                <a:spcPts val="0"/>
              </a:spcBef>
              <a:spcAft>
                <a:spcPts val="1200"/>
              </a:spcAft>
              <a:buFont typeface="+mj-lt"/>
              <a:buAutoNum type="arabicPeriod"/>
            </a:pPr>
            <a:r>
              <a:rPr lang="en-US" sz="2800" dirty="0"/>
              <a:t>We assume that  </a:t>
            </a:r>
            <a:r>
              <a:rPr lang="en-US" sz="2800" b="1" dirty="0"/>
              <a:t>producers are willing to supply additional output at a fixed price.</a:t>
            </a:r>
          </a:p>
          <a:p>
            <a:pPr marL="1028524" lvl="1" indent="-461963">
              <a:spcBef>
                <a:spcPts val="0"/>
              </a:spcBef>
              <a:spcAft>
                <a:spcPts val="1200"/>
              </a:spcAft>
              <a:buFont typeface="Arial" charset="0"/>
              <a:buChar char="•"/>
            </a:pPr>
            <a:r>
              <a:rPr lang="en-US" sz="2800" dirty="0">
                <a:latin typeface="Century Gothic" charset="0"/>
                <a:ea typeface="Century Gothic" charset="0"/>
                <a:cs typeface="Century Gothic" charset="0"/>
              </a:rPr>
              <a:t>Changes in aggregate spending translate into  changes in aggregate output (NOT PRICES)</a:t>
            </a:r>
            <a:endParaRPr lang="en-US" sz="2800" dirty="0"/>
          </a:p>
          <a:p>
            <a:pPr marL="519113" indent="-461963">
              <a:spcBef>
                <a:spcPts val="0"/>
              </a:spcBef>
              <a:spcAft>
                <a:spcPts val="1200"/>
              </a:spcAft>
              <a:buFont typeface="+mj-lt"/>
              <a:buAutoNum type="arabicPeriod"/>
            </a:pPr>
            <a:r>
              <a:rPr lang="en-US" sz="2800" dirty="0"/>
              <a:t>We take the </a:t>
            </a:r>
            <a:r>
              <a:rPr lang="en-US" sz="2800" b="1" dirty="0"/>
              <a:t>interest rate as given.</a:t>
            </a:r>
          </a:p>
          <a:p>
            <a:pPr marL="519113" indent="-461963">
              <a:spcBef>
                <a:spcPts val="0"/>
              </a:spcBef>
              <a:spcAft>
                <a:spcPts val="1200"/>
              </a:spcAft>
              <a:buFont typeface="+mj-lt"/>
              <a:buAutoNum type="arabicPeriod"/>
            </a:pPr>
            <a:r>
              <a:rPr lang="en-US" sz="2800" dirty="0"/>
              <a:t>We assume that there is </a:t>
            </a:r>
            <a:r>
              <a:rPr lang="en-US" sz="2800" b="1" dirty="0"/>
              <a:t>no government spending and no taxes.</a:t>
            </a:r>
          </a:p>
          <a:p>
            <a:pPr marL="519113" indent="-461963">
              <a:spcBef>
                <a:spcPts val="0"/>
              </a:spcBef>
              <a:spcAft>
                <a:spcPts val="1200"/>
              </a:spcAft>
              <a:buFont typeface="+mj-lt"/>
              <a:buAutoNum type="arabicPeriod"/>
            </a:pPr>
            <a:r>
              <a:rPr lang="en-US" sz="2800" dirty="0"/>
              <a:t>We assume that </a:t>
            </a:r>
            <a:r>
              <a:rPr lang="en-US" sz="2800" b="1" dirty="0"/>
              <a:t>exports and imports are zero. </a:t>
            </a:r>
          </a:p>
          <a:p>
            <a:pPr marL="403225" indent="-388938">
              <a:buFont typeface="+mj-lt"/>
              <a:buAutoNum type="arabicPeriod"/>
            </a:pPr>
            <a:endParaRPr lang="en-US" sz="2800" dirty="0"/>
          </a:p>
        </p:txBody>
      </p:sp>
    </p:spTree>
    <p:extLst>
      <p:ext uri="{BB962C8B-B14F-4D97-AF65-F5344CB8AC3E}">
        <p14:creationId xmlns:p14="http://schemas.microsoft.com/office/powerpoint/2010/main" val="841057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 BY DOING PRACTICE QUESTION 4</a:t>
            </a:r>
            <a:br>
              <a:rPr lang="en-US" sz="3200" b="1" dirty="0"/>
            </a:br>
            <a:r>
              <a:rPr lang="en-US" sz="3200" b="1" dirty="0"/>
              <a:t>(Answer)</a:t>
            </a:r>
          </a:p>
        </p:txBody>
      </p:sp>
      <p:sp>
        <p:nvSpPr>
          <p:cNvPr id="3" name="Content Placeholder 2"/>
          <p:cNvSpPr>
            <a:spLocks noGrp="1"/>
          </p:cNvSpPr>
          <p:nvPr>
            <p:ph sz="quarter" idx="10"/>
          </p:nvPr>
        </p:nvSpPr>
        <p:spPr/>
        <p:txBody>
          <a:bodyPr/>
          <a:lstStyle/>
          <a:p>
            <a:pPr marL="363538" indent="-363538">
              <a:spcAft>
                <a:spcPts val="600"/>
              </a:spcAft>
            </a:pPr>
            <a:r>
              <a:rPr lang="en-US" sz="2800" dirty="0">
                <a:latin typeface="Arial" panose="020B0604020202020204" pitchFamily="34" charset="0"/>
                <a:cs typeface="Arial" panose="020B0604020202020204" pitchFamily="34" charset="0"/>
              </a:rPr>
              <a:t>Suppose the level of planned aggregate expenditure in an economy is $500 and real GDP is $600. According to our model:</a:t>
            </a:r>
          </a:p>
          <a:p>
            <a:pPr marL="811213" indent="-447675">
              <a:spcAft>
                <a:spcPts val="600"/>
              </a:spcAft>
              <a:buFont typeface="+mj-lt"/>
              <a:buAutoNum type="alphaLcParenR"/>
            </a:pPr>
            <a:r>
              <a:rPr lang="en-US" b="1" dirty="0">
                <a:latin typeface="Arial" panose="020B0604020202020204" pitchFamily="34" charset="0"/>
                <a:cs typeface="Arial" panose="020B0604020202020204" pitchFamily="34" charset="0"/>
              </a:rPr>
              <a:t>unplanned increases in inventories are occurring. (correct answer)</a:t>
            </a:r>
          </a:p>
          <a:p>
            <a:pPr marL="811213" indent="-447675">
              <a:spcAft>
                <a:spcPts val="600"/>
              </a:spcAft>
              <a:buFont typeface="+mj-lt"/>
              <a:buAutoNum type="alphaLcParenR"/>
            </a:pPr>
            <a:r>
              <a:rPr lang="en-US" dirty="0">
                <a:latin typeface="Arial" panose="020B0604020202020204" pitchFamily="34" charset="0"/>
                <a:cs typeface="Arial" panose="020B0604020202020204" pitchFamily="34" charset="0"/>
              </a:rPr>
              <a:t>unplanned  decreases in inventories are occurring.</a:t>
            </a:r>
          </a:p>
          <a:p>
            <a:pPr marL="811213" indent="-447675">
              <a:spcAft>
                <a:spcPts val="600"/>
              </a:spcAft>
              <a:buFont typeface="+mj-lt"/>
              <a:buAutoNum type="alphaLcParenR"/>
            </a:pPr>
            <a:r>
              <a:rPr lang="en-US" dirty="0">
                <a:latin typeface="Arial" panose="020B0604020202020204" pitchFamily="34" charset="0"/>
                <a:cs typeface="Arial" panose="020B0604020202020204" pitchFamily="34" charset="0"/>
              </a:rPr>
              <a:t>inventories will be unaffected and will remain at the planned inventory level.</a:t>
            </a:r>
          </a:p>
          <a:p>
            <a:pPr marL="811213" indent="-447675">
              <a:spcAft>
                <a:spcPts val="600"/>
              </a:spcAft>
              <a:buFont typeface="+mj-lt"/>
              <a:buAutoNum type="alphaLcParenR"/>
            </a:pPr>
            <a:r>
              <a:rPr lang="en-US" dirty="0">
                <a:latin typeface="Arial" panose="020B0604020202020204" pitchFamily="34" charset="0"/>
                <a:cs typeface="Arial" panose="020B0604020202020204" pitchFamily="34" charset="0"/>
              </a:rPr>
              <a:t>excess production will continue, since there is no mechanism to restore the level of production to the level of spending.</a:t>
            </a:r>
          </a:p>
        </p:txBody>
      </p:sp>
    </p:spTree>
    <p:extLst>
      <p:ext uri="{BB962C8B-B14F-4D97-AF65-F5344CB8AC3E}">
        <p14:creationId xmlns:p14="http://schemas.microsoft.com/office/powerpoint/2010/main" val="371905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57176" y="579015"/>
            <a:ext cx="9801224" cy="776893"/>
          </a:xfrm>
        </p:spPr>
        <p:txBody>
          <a:bodyPr/>
          <a:lstStyle/>
          <a:p>
            <a:pPr algn="ctr"/>
            <a:r>
              <a:rPr lang="en-US" dirty="0"/>
              <a:t>INCOME–EXPENDITURE EQUILIBRIUM EQUATION</a:t>
            </a:r>
          </a:p>
          <a:p>
            <a:pPr algn="ctr"/>
            <a:r>
              <a:rPr lang="en-US" dirty="0">
                <a:solidFill>
                  <a:srgbClr val="DA1B2C"/>
                </a:solidFill>
              </a:rPr>
              <a:t>(3 of 4)</a:t>
            </a:r>
            <a:endParaRPr lang="en-US" dirty="0"/>
          </a:p>
        </p:txBody>
      </p:sp>
      <p:sp>
        <p:nvSpPr>
          <p:cNvPr id="3" name="Text Placeholder 2"/>
          <p:cNvSpPr>
            <a:spLocks noGrp="1"/>
          </p:cNvSpPr>
          <p:nvPr>
            <p:ph type="body" idx="2"/>
          </p:nvPr>
        </p:nvSpPr>
        <p:spPr>
          <a:xfrm>
            <a:off x="285750" y="1705928"/>
            <a:ext cx="9744076" cy="5455999"/>
          </a:xfrm>
        </p:spPr>
        <p:txBody>
          <a:bodyPr/>
          <a:lstStyle/>
          <a:p>
            <a:pPr>
              <a:spcBef>
                <a:spcPts val="168"/>
              </a:spcBef>
              <a:spcAft>
                <a:spcPts val="1200"/>
              </a:spcAft>
            </a:pPr>
            <a:r>
              <a:rPr lang="en-US" b="1" i="1" dirty="0"/>
              <a:t>		GDP   </a:t>
            </a:r>
            <a:r>
              <a:rPr lang="en-US" b="1" dirty="0"/>
              <a:t>= </a:t>
            </a:r>
            <a:r>
              <a:rPr lang="en-US" b="1" i="1" dirty="0"/>
              <a:t>C </a:t>
            </a:r>
            <a:r>
              <a:rPr lang="en-US" b="1" dirty="0"/>
              <a:t>+ </a:t>
            </a:r>
            <a:r>
              <a:rPr lang="en-US" b="1" i="1" dirty="0"/>
              <a:t>I</a:t>
            </a:r>
          </a:p>
          <a:p>
            <a:pPr>
              <a:spcBef>
                <a:spcPts val="168"/>
              </a:spcBef>
              <a:spcAft>
                <a:spcPts val="1200"/>
              </a:spcAft>
            </a:pPr>
            <a:r>
              <a:rPr lang="en-US" b="1" dirty="0"/>
              <a:t>			= </a:t>
            </a:r>
            <a:r>
              <a:rPr lang="en-US" b="1" i="1" dirty="0"/>
              <a:t>C </a:t>
            </a:r>
            <a:r>
              <a:rPr lang="en-US" b="1" dirty="0"/>
              <a:t>+ </a:t>
            </a:r>
            <a:r>
              <a:rPr lang="en-US" b="1" i="1" dirty="0" err="1"/>
              <a:t>I</a:t>
            </a:r>
            <a:r>
              <a:rPr lang="en-US" b="1" i="1" baseline="-25000" dirty="0" err="1"/>
              <a:t>Planned</a:t>
            </a:r>
            <a:r>
              <a:rPr lang="en-US" b="1" i="1" dirty="0"/>
              <a:t> </a:t>
            </a:r>
            <a:r>
              <a:rPr lang="en-US" b="1" dirty="0"/>
              <a:t>+ </a:t>
            </a:r>
            <a:r>
              <a:rPr lang="en-US" b="1" i="1" dirty="0" err="1"/>
              <a:t>I</a:t>
            </a:r>
            <a:r>
              <a:rPr lang="en-US" b="1" i="1" baseline="-25000" dirty="0" err="1"/>
              <a:t>Unplanned</a:t>
            </a:r>
            <a:endParaRPr lang="en-US" b="1" i="1" baseline="-25000" dirty="0"/>
          </a:p>
          <a:p>
            <a:pPr>
              <a:spcBef>
                <a:spcPts val="168"/>
              </a:spcBef>
              <a:spcAft>
                <a:spcPts val="1200"/>
              </a:spcAft>
            </a:pPr>
            <a:r>
              <a:rPr lang="en-US" b="1" dirty="0"/>
              <a:t>			= </a:t>
            </a:r>
            <a:r>
              <a:rPr lang="en-US" b="1" i="1" dirty="0" err="1"/>
              <a:t>AE</a:t>
            </a:r>
            <a:r>
              <a:rPr lang="en-US" b="1" i="1" baseline="-25000" dirty="0" err="1"/>
              <a:t>Planned</a:t>
            </a:r>
            <a:r>
              <a:rPr lang="en-US" b="1" i="1" dirty="0"/>
              <a:t> </a:t>
            </a:r>
            <a:r>
              <a:rPr lang="en-US" b="1" dirty="0"/>
              <a:t>+ </a:t>
            </a:r>
            <a:r>
              <a:rPr lang="en-US" b="1" i="1" dirty="0" err="1"/>
              <a:t>I</a:t>
            </a:r>
            <a:r>
              <a:rPr lang="en-US" b="1" i="1" baseline="-25000" dirty="0" err="1"/>
              <a:t>unplanned</a:t>
            </a:r>
            <a:endParaRPr lang="en-US" b="1" i="1" baseline="-25000" dirty="0"/>
          </a:p>
          <a:p>
            <a:pPr>
              <a:spcBef>
                <a:spcPts val="168"/>
              </a:spcBef>
              <a:spcAft>
                <a:spcPts val="1200"/>
              </a:spcAft>
            </a:pPr>
            <a:endParaRPr lang="en-US" sz="2800" b="1" i="1" baseline="-25000" dirty="0"/>
          </a:p>
          <a:p>
            <a:pPr>
              <a:spcBef>
                <a:spcPts val="168"/>
              </a:spcBef>
              <a:spcAft>
                <a:spcPts val="1200"/>
              </a:spcAft>
            </a:pPr>
            <a:r>
              <a:rPr lang="en-US" sz="2800" b="1" dirty="0">
                <a:solidFill>
                  <a:schemeClr val="tx1">
                    <a:lumMod val="75000"/>
                    <a:lumOff val="25000"/>
                  </a:schemeClr>
                </a:solidFill>
              </a:rPr>
              <a:t>Whenever real GDP exceeds </a:t>
            </a:r>
            <a:r>
              <a:rPr lang="en-US" sz="2800" b="1" i="1" dirty="0" err="1">
                <a:solidFill>
                  <a:schemeClr val="tx1">
                    <a:lumMod val="75000"/>
                    <a:lumOff val="25000"/>
                  </a:schemeClr>
                </a:solidFill>
              </a:rPr>
              <a:t>AE</a:t>
            </a:r>
            <a:r>
              <a:rPr lang="en-US" sz="2800" b="1" i="1" baseline="-25000" dirty="0" err="1">
                <a:solidFill>
                  <a:schemeClr val="tx1">
                    <a:lumMod val="75000"/>
                    <a:lumOff val="25000"/>
                  </a:schemeClr>
                </a:solidFill>
              </a:rPr>
              <a:t>Planned</a:t>
            </a:r>
            <a:r>
              <a:rPr lang="en-US" sz="2800" b="1" i="1" dirty="0">
                <a:solidFill>
                  <a:schemeClr val="tx1">
                    <a:lumMod val="75000"/>
                    <a:lumOff val="25000"/>
                  </a:schemeClr>
                </a:solidFill>
              </a:rPr>
              <a:t>, </a:t>
            </a:r>
            <a:r>
              <a:rPr lang="en-US" sz="2800" b="1" i="1" dirty="0" err="1">
                <a:solidFill>
                  <a:srgbClr val="0070C0"/>
                </a:solidFill>
              </a:rPr>
              <a:t>I</a:t>
            </a:r>
            <a:r>
              <a:rPr lang="en-US" sz="2800" b="1" i="1" baseline="-25000" dirty="0" err="1">
                <a:solidFill>
                  <a:srgbClr val="0070C0"/>
                </a:solidFill>
              </a:rPr>
              <a:t>Unplanned</a:t>
            </a:r>
            <a:r>
              <a:rPr lang="en-US" sz="2800" b="1" i="1" dirty="0">
                <a:solidFill>
                  <a:srgbClr val="0070C0"/>
                </a:solidFill>
              </a:rPr>
              <a:t> </a:t>
            </a:r>
            <a:r>
              <a:rPr lang="en-US" sz="2800" b="1" dirty="0">
                <a:solidFill>
                  <a:srgbClr val="0070C0"/>
                </a:solidFill>
              </a:rPr>
              <a:t>is positive.</a:t>
            </a:r>
            <a:r>
              <a:rPr lang="en-US" sz="2800" b="1" dirty="0">
                <a:solidFill>
                  <a:schemeClr val="tx1">
                    <a:lumMod val="75000"/>
                    <a:lumOff val="25000"/>
                  </a:schemeClr>
                </a:solidFill>
              </a:rPr>
              <a:t> </a:t>
            </a:r>
          </a:p>
          <a:p>
            <a:pPr>
              <a:spcBef>
                <a:spcPts val="168"/>
              </a:spcBef>
              <a:spcAft>
                <a:spcPts val="1200"/>
              </a:spcAft>
            </a:pPr>
            <a:r>
              <a:rPr lang="en-US" sz="2800" b="1" dirty="0">
                <a:solidFill>
                  <a:schemeClr val="tx1">
                    <a:lumMod val="75000"/>
                    <a:lumOff val="25000"/>
                  </a:schemeClr>
                </a:solidFill>
              </a:rPr>
              <a:t>Whenever real GDP is less than </a:t>
            </a:r>
            <a:r>
              <a:rPr lang="en-US" sz="2800" b="1" i="1" dirty="0" err="1">
                <a:solidFill>
                  <a:schemeClr val="tx1">
                    <a:lumMod val="75000"/>
                    <a:lumOff val="25000"/>
                  </a:schemeClr>
                </a:solidFill>
              </a:rPr>
              <a:t>AE</a:t>
            </a:r>
            <a:r>
              <a:rPr lang="en-US" sz="2800" b="1" i="1" baseline="-25000" dirty="0" err="1">
                <a:solidFill>
                  <a:schemeClr val="tx1">
                    <a:lumMod val="75000"/>
                    <a:lumOff val="25000"/>
                  </a:schemeClr>
                </a:solidFill>
              </a:rPr>
              <a:t>Planned</a:t>
            </a:r>
            <a:r>
              <a:rPr lang="en-US" sz="2800" b="1" i="1" dirty="0">
                <a:solidFill>
                  <a:schemeClr val="tx1">
                    <a:lumMod val="75000"/>
                    <a:lumOff val="25000"/>
                  </a:schemeClr>
                </a:solidFill>
              </a:rPr>
              <a:t>, </a:t>
            </a:r>
            <a:r>
              <a:rPr lang="en-US" sz="2800" b="1" i="1" dirty="0" err="1">
                <a:solidFill>
                  <a:srgbClr val="C00000"/>
                </a:solidFill>
              </a:rPr>
              <a:t>I</a:t>
            </a:r>
            <a:r>
              <a:rPr lang="en-US" sz="2800" b="1" i="1" baseline="-25000" dirty="0" err="1">
                <a:solidFill>
                  <a:srgbClr val="C00000"/>
                </a:solidFill>
              </a:rPr>
              <a:t>Unplanned</a:t>
            </a:r>
            <a:r>
              <a:rPr lang="en-US" sz="2800" b="1" dirty="0">
                <a:solidFill>
                  <a:srgbClr val="C00000"/>
                </a:solidFill>
              </a:rPr>
              <a:t> is negative.</a:t>
            </a:r>
          </a:p>
          <a:p>
            <a:pPr>
              <a:spcBef>
                <a:spcPts val="168"/>
              </a:spcBef>
              <a:spcAft>
                <a:spcPts val="1200"/>
              </a:spcAft>
            </a:pPr>
            <a:r>
              <a:rPr lang="en-US" sz="2800" i="1" dirty="0"/>
              <a:t>(But firms will act to correct their mistakes by producing more or less accordingly.)</a:t>
            </a:r>
          </a:p>
          <a:p>
            <a:endParaRPr lang="en-US" b="1" dirty="0"/>
          </a:p>
        </p:txBody>
      </p:sp>
    </p:spTree>
    <p:extLst>
      <p:ext uri="{BB962C8B-B14F-4D97-AF65-F5344CB8AC3E}">
        <p14:creationId xmlns:p14="http://schemas.microsoft.com/office/powerpoint/2010/main" val="1706234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INCOME–EXPENDITURE EQUILIBRIUM </a:t>
            </a:r>
            <a:br>
              <a:rPr lang="en-US" sz="3200" b="1" dirty="0"/>
            </a:br>
            <a:r>
              <a:rPr lang="en-US" sz="3200" b="1" dirty="0"/>
              <a:t>(4 of 4)</a:t>
            </a:r>
          </a:p>
        </p:txBody>
      </p:sp>
      <p:sp>
        <p:nvSpPr>
          <p:cNvPr id="3" name="Content Placeholder 2"/>
          <p:cNvSpPr>
            <a:spLocks noGrp="1"/>
          </p:cNvSpPr>
          <p:nvPr>
            <p:ph sz="quarter" idx="10"/>
          </p:nvPr>
        </p:nvSpPr>
        <p:spPr/>
        <p:txBody>
          <a:bodyPr/>
          <a:lstStyle/>
          <a:p>
            <a:pPr marL="363538" indent="-363538">
              <a:spcAft>
                <a:spcPts val="1200"/>
              </a:spcAft>
            </a:pPr>
            <a:r>
              <a:rPr lang="en-US" sz="2800" b="1" dirty="0">
                <a:latin typeface="Arial" panose="020B0604020202020204" pitchFamily="34" charset="0"/>
                <a:cs typeface="Arial" panose="020B0604020202020204" pitchFamily="34" charset="0"/>
              </a:rPr>
              <a:t>The economy is in </a:t>
            </a:r>
            <a:r>
              <a:rPr lang="en-US" sz="2800" b="1" i="1" dirty="0">
                <a:latin typeface="Arial" panose="020B0604020202020204" pitchFamily="34" charset="0"/>
                <a:cs typeface="Arial" panose="020B0604020202020204" pitchFamily="34" charset="0"/>
              </a:rPr>
              <a:t>income–expenditure equilibrium</a:t>
            </a:r>
            <a:r>
              <a:rPr lang="en-US" sz="2800" b="1" dirty="0">
                <a:latin typeface="Arial" panose="020B0604020202020204" pitchFamily="34" charset="0"/>
                <a:cs typeface="Arial" panose="020B0604020202020204" pitchFamily="34" charset="0"/>
              </a:rPr>
              <a:t> when aggregate output (real GDP) is equal to planned aggregate spending.</a:t>
            </a:r>
          </a:p>
          <a:p>
            <a:pPr marL="363538" indent="-363538">
              <a:spcAft>
                <a:spcPts val="1200"/>
              </a:spcAft>
            </a:pPr>
            <a:r>
              <a:rPr lang="en-US" sz="2800" b="1" i="1" dirty="0">
                <a:latin typeface="Arial" panose="020B0604020202020204" pitchFamily="34" charset="0"/>
                <a:cs typeface="Arial" panose="020B0604020202020204" pitchFamily="34" charset="0"/>
              </a:rPr>
              <a:t>Income–expenditure equilibrium GDP (Y*): </a:t>
            </a:r>
            <a:r>
              <a:rPr lang="en-US" sz="2800" b="1" dirty="0">
                <a:latin typeface="Arial" panose="020B0604020202020204" pitchFamily="34" charset="0"/>
                <a:cs typeface="Arial" panose="020B0604020202020204" pitchFamily="34" charset="0"/>
              </a:rPr>
              <a:t>the level of real GDP at which real GDP equals planned aggregate spending.</a:t>
            </a:r>
          </a:p>
        </p:txBody>
      </p:sp>
    </p:spTree>
    <p:extLst>
      <p:ext uri="{BB962C8B-B14F-4D97-AF65-F5344CB8AC3E}">
        <p14:creationId xmlns:p14="http://schemas.microsoft.com/office/powerpoint/2010/main" val="2537223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89575"/>
            <a:ext cx="9996324" cy="929829"/>
          </a:xfrm>
        </p:spPr>
        <p:txBody>
          <a:bodyPr/>
          <a:lstStyle/>
          <a:p>
            <a:r>
              <a:rPr lang="en-US" sz="3200" b="1" dirty="0"/>
              <a:t>FIGURE 10: INCOME–EXPENDITURE EQUILIBRIUM</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70" y="1966886"/>
            <a:ext cx="6561245" cy="4663117"/>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70" y="1966886"/>
            <a:ext cx="6561245" cy="466311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70" y="1966886"/>
            <a:ext cx="6561245" cy="4663117"/>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70" y="1958937"/>
            <a:ext cx="6561245" cy="5365574"/>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270" y="1958937"/>
            <a:ext cx="6561245" cy="536557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270" y="1958937"/>
            <a:ext cx="6561245" cy="5365574"/>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270" y="1958937"/>
            <a:ext cx="6561245" cy="5365574"/>
          </a:xfrm>
          <a:prstGeom prst="rect">
            <a:avLst/>
          </a:prstGeom>
        </p:spPr>
      </p:pic>
      <p:pic>
        <p:nvPicPr>
          <p:cNvPr id="4" name="Picture 3" descr="A line graph shows the intersection of planned aggregate expenditures with a 45-degree line.&#10;The horizontal axis is labeled Real G D P (billions of dollars) and ranges from 0 to 4,000 billion dollars in increments of 500 billion dollars. The vertical axis is labeled Planned aggregate spending, A E subscript Planned (billions of dollars) and ranges from 0 to 4,000 billion dollars in increments of 1,000 billion dollars, with two additional markings at 800 and 1,400.&#10;A 45-degree straight dashed line starts at the origin and passes through the points:&#10;• (1,000, 1,000)&#10;• (2,000, 2,000)&#10;• (2,500, 2,500).&#10;A callout to the 45-degree line reads: A E Planned equals G D P.&#10;An upward-sloping solid line labeled A E subscript planned starts at 800 billion dollars on the vertical axis and passes through the points:&#10;• (1,000, 1,400)&#10;• (2,000, 2,000)&#10;• (2,500, 2,300)&#10;• (3,500, 3,000).&#10;Both the lines intersect each other at point E: (2,000, 2,000).&#10;An equation corresponding to the A E subscript Planned reads: A E subscript Planned equals C plus I subscript Planned equals A plus M P C times G D P plus I subscript Planned.&#10;The vertical gap between two lines before point E is labeled I subscript Unplanned equals negative 400 dollars, and the gap between the two lines after point E is labeled I subscript Unplanned equals 200 dollars.&#10;The real G D P of 2,000 billion dollars is labeled Y asterisk.&#10;A rightward arrow along the horizontal axis pointing to Y asterisk is labeled: I subscript Unplanned is negative and G D P rises.&#10;A leftward arrow along the horizontal axis pointing to Y asterisk is labeled: I subscript Unplanned in positive and G D P falls.">
            <a:extLst>
              <a:ext uri="{FF2B5EF4-FFF2-40B4-BE49-F238E27FC236}">
                <a16:creationId xmlns:a16="http://schemas.microsoft.com/office/drawing/2014/main" id="{C9FE0683-BA6E-649A-0F1A-414BD9605716}"/>
              </a:ext>
            </a:extLst>
          </p:cNvPr>
          <p:cNvPicPr>
            <a:picLocks noChangeAspect="1"/>
          </p:cNvPicPr>
          <p:nvPr/>
        </p:nvPicPr>
        <p:blipFill>
          <a:blip r:embed="rId9"/>
          <a:stretch>
            <a:fillRect/>
          </a:stretch>
        </p:blipFill>
        <p:spPr>
          <a:xfrm>
            <a:off x="6453187" y="2116123"/>
            <a:ext cx="266714" cy="196860"/>
          </a:xfrm>
          <a:prstGeom prst="rect">
            <a:avLst/>
          </a:prstGeom>
        </p:spPr>
      </p:pic>
      <p:sp>
        <p:nvSpPr>
          <p:cNvPr id="2" name="Content Placeholder 1">
            <a:extLst>
              <a:ext uri="{FF2B5EF4-FFF2-40B4-BE49-F238E27FC236}">
                <a16:creationId xmlns:a16="http://schemas.microsoft.com/office/drawing/2014/main" id="{519A2088-FEF8-7443-068B-1B832670F26F}"/>
              </a:ext>
            </a:extLst>
          </p:cNvPr>
          <p:cNvSpPr>
            <a:spLocks noGrp="1"/>
          </p:cNvSpPr>
          <p:nvPr>
            <p:ph sz="quarter" idx="10"/>
          </p:nvPr>
        </p:nvSpPr>
        <p:spPr>
          <a:xfrm>
            <a:off x="6821226" y="2585360"/>
            <a:ext cx="3184325" cy="3939986"/>
          </a:xfrm>
        </p:spPr>
        <p:txBody>
          <a:bodyPr/>
          <a:lstStyle/>
          <a:p>
            <a:pPr marL="0" indent="0">
              <a:buNone/>
            </a:pPr>
            <a:r>
              <a:rPr lang="en-US" dirty="0"/>
              <a:t>Income–expenditure equilibrium occurs at </a:t>
            </a:r>
            <a:r>
              <a:rPr lang="en-US" i="1" dirty="0"/>
              <a:t>E</a:t>
            </a:r>
            <a:r>
              <a:rPr lang="en-US" dirty="0"/>
              <a:t> where </a:t>
            </a:r>
            <a:r>
              <a:rPr lang="en-US" i="1" dirty="0"/>
              <a:t>AE</a:t>
            </a:r>
            <a:r>
              <a:rPr lang="en-US" i="1" baseline="-25000" dirty="0"/>
              <a:t>Planned</a:t>
            </a:r>
            <a:r>
              <a:rPr lang="en-US" dirty="0"/>
              <a:t> crosses the 45-degree line. </a:t>
            </a:r>
          </a:p>
          <a:p>
            <a:pPr marL="0" indent="0">
              <a:buNone/>
            </a:pPr>
            <a:r>
              <a:rPr lang="en-US" dirty="0"/>
              <a:t>This type of diagram is known as the Keynesian cross.</a:t>
            </a:r>
          </a:p>
        </p:txBody>
      </p:sp>
    </p:spTree>
    <p:extLst>
      <p:ext uri="{BB962C8B-B14F-4D97-AF65-F5344CB8AC3E}">
        <p14:creationId xmlns:p14="http://schemas.microsoft.com/office/powerpoint/2010/main" val="33440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1493" y="-240215"/>
            <a:ext cx="10058399" cy="1236332"/>
          </a:xfrm>
        </p:spPr>
        <p:txBody>
          <a:bodyPr/>
          <a:lstStyle/>
          <a:p>
            <a:pPr algn="ctr"/>
            <a:r>
              <a:rPr lang="en-US" dirty="0"/>
              <a:t>INCOME–EXPENDITURE EQUILIBRIUM GRAPH</a:t>
            </a:r>
          </a:p>
        </p:txBody>
      </p:sp>
      <p:pic>
        <p:nvPicPr>
          <p:cNvPr id="5" name="Picture 4" descr="Figure 11-10 Line graph of AE-sub-Planned, consumer spending (billions of dollars) versus Real GDP (billions of dollars), representing data from Table 11-2 and Table 11-3. See discussion in text. The equation of the line for planned aggregate spending is, &quot;Planned AE equals C plus planned investment, which equals A plus MPC times GDP A plus MPC times GDP.&quot; Labels on the horizontal axis point out that for GDP less than Y*, unplanned investment is negative and GDP rises, whereas for GDP greater than Y*, unplanned investment is positive, and GDP falls.">
            <a:extLst>
              <a:ext uri="{FF2B5EF4-FFF2-40B4-BE49-F238E27FC236}">
                <a16:creationId xmlns:a16="http://schemas.microsoft.com/office/drawing/2014/main" id="{86792FFA-D500-426C-A1BC-D21034143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92" y="1051559"/>
            <a:ext cx="9549115" cy="6321513"/>
          </a:xfrm>
          <a:prstGeom prst="rect">
            <a:avLst/>
          </a:prstGeom>
        </p:spPr>
      </p:pic>
    </p:spTree>
    <p:extLst>
      <p:ext uri="{BB962C8B-B14F-4D97-AF65-F5344CB8AC3E}">
        <p14:creationId xmlns:p14="http://schemas.microsoft.com/office/powerpoint/2010/main" val="2813896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lIns="91425" tIns="91425" rIns="91425" bIns="91425" anchor="ctr" anchorCtr="0"/>
          <a:lstStyle/>
          <a:p>
            <a:r>
              <a:rPr lang="en-US" sz="3200" b="1" dirty="0"/>
              <a:t>LEARN BY DOING DISCUSSION QUESTION 2</a:t>
            </a:r>
          </a:p>
        </p:txBody>
      </p:sp>
      <p:sp>
        <p:nvSpPr>
          <p:cNvPr id="3" name="Content Placeholder 2"/>
          <p:cNvSpPr>
            <a:spLocks noGrp="1"/>
          </p:cNvSpPr>
          <p:nvPr>
            <p:ph sz="quarter" idx="10"/>
          </p:nvPr>
        </p:nvSpPr>
        <p:spPr/>
        <p:txBody>
          <a:bodyPr/>
          <a:lstStyle/>
          <a:p>
            <a:pPr marL="355600" indent="-355600">
              <a:spcAft>
                <a:spcPts val="600"/>
              </a:spcAft>
            </a:pPr>
            <a:r>
              <a:rPr lang="en-US" sz="2800" dirty="0">
                <a:latin typeface="Arial" panose="020B0604020202020204" pitchFamily="34" charset="0"/>
                <a:cs typeface="Arial" panose="020B0604020202020204" pitchFamily="34" charset="0"/>
              </a:rPr>
              <a:t>Suppose an economy is producing at a point where output is greater than expenditures.</a:t>
            </a:r>
          </a:p>
          <a:p>
            <a:pPr marL="355600" indent="-355600">
              <a:spcAft>
                <a:spcPts val="600"/>
              </a:spcAft>
            </a:pPr>
            <a:r>
              <a:rPr lang="en-US" sz="2800" b="1" dirty="0">
                <a:latin typeface="Arial" panose="020B0604020202020204" pitchFamily="34" charset="0"/>
                <a:cs typeface="Arial" panose="020B0604020202020204" pitchFamily="34" charset="0"/>
              </a:rPr>
              <a:t>Is this an income–expenditure equilibrium? What evidence might you see in inventory levels?</a:t>
            </a:r>
          </a:p>
          <a:p>
            <a:pPr marL="355600" indent="-355600">
              <a:spcAft>
                <a:spcPts val="600"/>
              </a:spcAft>
            </a:pPr>
            <a:r>
              <a:rPr lang="en-US" sz="2800" b="1" dirty="0">
                <a:latin typeface="Arial" panose="020B0604020202020204" pitchFamily="34" charset="0"/>
                <a:cs typeface="Arial" panose="020B0604020202020204" pitchFamily="34" charset="0"/>
              </a:rPr>
              <a:t>Describe what will happen to move the economy toward equilibrium.</a:t>
            </a:r>
          </a:p>
        </p:txBody>
      </p:sp>
    </p:spTree>
    <p:extLst>
      <p:ext uri="{BB962C8B-B14F-4D97-AF65-F5344CB8AC3E}">
        <p14:creationId xmlns:p14="http://schemas.microsoft.com/office/powerpoint/2010/main" val="522619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6" y="534152"/>
            <a:ext cx="9996324" cy="929829"/>
          </a:xfrm>
        </p:spPr>
        <p:txBody>
          <a:bodyPr/>
          <a:lstStyle/>
          <a:p>
            <a:r>
              <a:rPr lang="en-US" sz="3200" b="1" dirty="0">
                <a:latin typeface="Arial" panose="020B0604020202020204" pitchFamily="34" charset="0"/>
                <a:cs typeface="Arial" panose="020B0604020202020204" pitchFamily="34" charset="0"/>
              </a:rPr>
              <a:t>THE MULTIPLIER PROCESS AND INVENTORY ADJUSTMENT (1 of 3)</a:t>
            </a:r>
          </a:p>
        </p:txBody>
      </p:sp>
      <p:sp>
        <p:nvSpPr>
          <p:cNvPr id="3" name="Content Placeholder 2"/>
          <p:cNvSpPr>
            <a:spLocks noGrp="1"/>
          </p:cNvSpPr>
          <p:nvPr>
            <p:ph sz="quarter" idx="10"/>
          </p:nvPr>
        </p:nvSpPr>
        <p:spPr/>
        <p:txBody>
          <a:bodyPr/>
          <a:lstStyle/>
          <a:p>
            <a:pPr marL="363538" indent="-363538"/>
            <a:r>
              <a:rPr lang="en-US" dirty="0"/>
              <a:t>What happens when there’s a shift of the planned aggregate spending line?</a:t>
            </a:r>
          </a:p>
          <a:p>
            <a:pPr marL="363538" indent="-363538"/>
            <a:r>
              <a:rPr lang="en-US" dirty="0"/>
              <a:t>In our simple model, there are only two possible sources of a shift of the planned aggregate spending line:</a:t>
            </a:r>
          </a:p>
          <a:p>
            <a:pPr marL="714375" lvl="1" indent="-350838">
              <a:tabLst>
                <a:tab pos="801688" algn="l"/>
              </a:tabLst>
            </a:pPr>
            <a:r>
              <a:rPr lang="en-US" b="1" dirty="0"/>
              <a:t>a change in planned investment spending, </a:t>
            </a:r>
            <a:r>
              <a:rPr lang="en-US" b="1" i="1" dirty="0"/>
              <a:t>I</a:t>
            </a:r>
            <a:r>
              <a:rPr lang="en-US" b="1" i="1" baseline="-25000" dirty="0"/>
              <a:t>Planned</a:t>
            </a:r>
            <a:r>
              <a:rPr lang="en-US" b="1" dirty="0"/>
              <a:t>,</a:t>
            </a:r>
          </a:p>
          <a:p>
            <a:pPr marL="714375" lvl="1" indent="-350838">
              <a:tabLst>
                <a:tab pos="801688" algn="l"/>
              </a:tabLst>
            </a:pPr>
            <a:r>
              <a:rPr lang="en-US" b="1" dirty="0"/>
              <a:t>a shift of the aggregate consumption function, </a:t>
            </a:r>
            <a:r>
              <a:rPr lang="en-US" b="1" i="1" dirty="0"/>
              <a:t>CF</a:t>
            </a:r>
            <a:r>
              <a:rPr lang="en-US" b="1" dirty="0"/>
              <a:t>.</a:t>
            </a:r>
          </a:p>
          <a:p>
            <a:pPr marL="363538" indent="-363538"/>
            <a:r>
              <a:rPr lang="en-US" dirty="0"/>
              <a:t>A change in </a:t>
            </a:r>
            <a:r>
              <a:rPr lang="en-US" i="1" dirty="0"/>
              <a:t>I</a:t>
            </a:r>
            <a:r>
              <a:rPr lang="en-US" i="1" baseline="-25000" dirty="0"/>
              <a:t>Planned</a:t>
            </a:r>
            <a:r>
              <a:rPr lang="en-US" dirty="0"/>
              <a:t> can occur because of a change in the interest rate.</a:t>
            </a:r>
          </a:p>
          <a:p>
            <a:pPr marL="363538" indent="-363538"/>
            <a:r>
              <a:rPr lang="en-US" dirty="0"/>
              <a:t>A shift of the aggregate consumption function (a change in its vertical intercept, </a:t>
            </a:r>
            <a:r>
              <a:rPr lang="en-US" i="1" dirty="0"/>
              <a:t>A</a:t>
            </a:r>
            <a:r>
              <a:rPr lang="en-US" dirty="0"/>
              <a:t>) can occur because of a change in aggregate wealth—say, due to a rise in house prices.</a:t>
            </a:r>
          </a:p>
        </p:txBody>
      </p:sp>
    </p:spTree>
    <p:extLst>
      <p:ext uri="{BB962C8B-B14F-4D97-AF65-F5344CB8AC3E}">
        <p14:creationId xmlns:p14="http://schemas.microsoft.com/office/powerpoint/2010/main" val="1496479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C02EB-BE59-419C-817B-9720D5C279B2}"/>
              </a:ext>
            </a:extLst>
          </p:cNvPr>
          <p:cNvSpPr>
            <a:spLocks noGrp="1"/>
          </p:cNvSpPr>
          <p:nvPr>
            <p:ph type="title"/>
          </p:nvPr>
        </p:nvSpPr>
        <p:spPr>
          <a:xfrm>
            <a:off x="0" y="15939"/>
            <a:ext cx="9996324" cy="1772221"/>
          </a:xfrm>
        </p:spPr>
        <p:txBody>
          <a:bodyPr/>
          <a:lstStyle/>
          <a:p>
            <a:r>
              <a:rPr lang="en-US" sz="3200" b="1" dirty="0">
                <a:solidFill>
                  <a:srgbClr val="DA1B2C"/>
                </a:solidFill>
              </a:rPr>
              <a:t>REAL GDP BEFORE AND AFTER AUTONOMOUS SPENDING INCREASES BY 400 (MPC = 0.6)</a:t>
            </a:r>
            <a:endParaRPr lang="en-CA" sz="3200" b="1" dirty="0">
              <a:solidFill>
                <a:srgbClr val="DA1B2C"/>
              </a:solidFill>
            </a:endParaRPr>
          </a:p>
        </p:txBody>
      </p:sp>
      <p:graphicFrame>
        <p:nvGraphicFramePr>
          <p:cNvPr id="5" name="Table 4"/>
          <p:cNvGraphicFramePr>
            <a:graphicFrameLocks noGrp="1"/>
          </p:cNvGraphicFramePr>
          <p:nvPr/>
        </p:nvGraphicFramePr>
        <p:xfrm>
          <a:off x="1424257" y="2067128"/>
          <a:ext cx="7351713" cy="4911825"/>
        </p:xfrm>
        <a:graphic>
          <a:graphicData uri="http://schemas.openxmlformats.org/drawingml/2006/table">
            <a:tbl>
              <a:tblPr firstRow="1" firstCol="1" bandRow="1">
                <a:tableStyleId>{5940675A-B579-460E-94D1-54222C63F5DA}</a:tableStyleId>
              </a:tblPr>
              <a:tblGrid>
                <a:gridCol w="1960563">
                  <a:extLst>
                    <a:ext uri="{9D8B030D-6E8A-4147-A177-3AD203B41FA5}">
                      <a16:colId xmlns:a16="http://schemas.microsoft.com/office/drawing/2014/main" val="2851912780"/>
                    </a:ext>
                  </a:extLst>
                </a:gridCol>
                <a:gridCol w="2695575">
                  <a:extLst>
                    <a:ext uri="{9D8B030D-6E8A-4147-A177-3AD203B41FA5}">
                      <a16:colId xmlns:a16="http://schemas.microsoft.com/office/drawing/2014/main" val="710477644"/>
                    </a:ext>
                  </a:extLst>
                </a:gridCol>
                <a:gridCol w="2695575">
                  <a:extLst>
                    <a:ext uri="{9D8B030D-6E8A-4147-A177-3AD203B41FA5}">
                      <a16:colId xmlns:a16="http://schemas.microsoft.com/office/drawing/2014/main" val="3291501341"/>
                    </a:ext>
                  </a:extLst>
                </a:gridCol>
              </a:tblGrid>
              <a:tr h="381000">
                <a:tc>
                  <a:txBody>
                    <a:bodyPr/>
                    <a:lstStyle/>
                    <a:p>
                      <a:pPr marL="0" marR="0">
                        <a:lnSpc>
                          <a:spcPct val="107000"/>
                        </a:lnSpc>
                        <a:spcBef>
                          <a:spcPts val="0"/>
                        </a:spcBef>
                        <a:spcAft>
                          <a:spcPts val="0"/>
                        </a:spcAft>
                      </a:pPr>
                      <a:r>
                        <a:rPr lang="en-US" sz="1800" b="1" dirty="0">
                          <a:effectLst/>
                          <a:latin typeface="Arial" panose="020B0604020202020204" pitchFamily="34" charset="0"/>
                          <a:cs typeface="Arial" panose="020B0604020202020204" pitchFamily="34" charset="0"/>
                        </a:rPr>
                        <a:t>Real GDP</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07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AE</a:t>
                      </a:r>
                      <a:r>
                        <a:rPr lang="en-US" sz="1800" b="1" i="1" baseline="-25000" dirty="0">
                          <a:effectLst/>
                          <a:latin typeface="Arial" panose="020B0604020202020204" pitchFamily="34" charset="0"/>
                          <a:ea typeface="Calibri" panose="020F0502020204030204" pitchFamily="34" charset="0"/>
                          <a:cs typeface="Arial" panose="020B0604020202020204" pitchFamily="34" charset="0"/>
                        </a:rPr>
                        <a:t>Planned</a:t>
                      </a:r>
                      <a:r>
                        <a:rPr lang="en-US" sz="1800" b="1" i="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800" b="1" i="0" baseline="0" dirty="0">
                          <a:effectLst/>
                          <a:latin typeface="Arial" panose="020B0604020202020204" pitchFamily="34" charset="0"/>
                          <a:ea typeface="Calibri" panose="020F0502020204030204" pitchFamily="34" charset="0"/>
                          <a:cs typeface="Arial" panose="020B0604020202020204" pitchFamily="34" charset="0"/>
                        </a:rPr>
                        <a:t>before</a:t>
                      </a:r>
                    </a:p>
                    <a:p>
                      <a:pPr marL="0" marR="0" algn="ctr">
                        <a:lnSpc>
                          <a:spcPct val="107000"/>
                        </a:lnSpc>
                        <a:spcBef>
                          <a:spcPts val="0"/>
                        </a:spcBef>
                        <a:spcAft>
                          <a:spcPts val="0"/>
                        </a:spcAft>
                      </a:pPr>
                      <a:r>
                        <a:rPr lang="en-US" sz="1800" b="1" i="0" baseline="0" dirty="0">
                          <a:effectLst/>
                          <a:latin typeface="Arial" panose="020B0604020202020204" pitchFamily="34" charset="0"/>
                          <a:ea typeface="Calibri" panose="020F0502020204030204" pitchFamily="34" charset="0"/>
                          <a:cs typeface="Arial" panose="020B0604020202020204" pitchFamily="34" charset="0"/>
                        </a:rPr>
                        <a:t>autonomous change</a:t>
                      </a:r>
                    </a:p>
                  </a:txBody>
                  <a:tcPr anchor="ctr"/>
                </a:tc>
                <a:tc>
                  <a:txBody>
                    <a:bodyPr/>
                    <a:lstStyle/>
                    <a:p>
                      <a:pPr marL="0" marR="0" algn="ctr">
                        <a:lnSpc>
                          <a:spcPct val="107000"/>
                        </a:lnSpc>
                        <a:spcBef>
                          <a:spcPts val="0"/>
                        </a:spcBef>
                        <a:spcAft>
                          <a:spcPts val="0"/>
                        </a:spcAft>
                      </a:pPr>
                      <a:r>
                        <a:rPr lang="en-US" sz="1800" b="1" i="1" dirty="0">
                          <a:effectLst/>
                          <a:latin typeface="Arial" panose="020B0604020202020204" pitchFamily="34" charset="0"/>
                          <a:ea typeface="Calibri" panose="020F0502020204030204" pitchFamily="34" charset="0"/>
                          <a:cs typeface="Arial" panose="020B0604020202020204" pitchFamily="34" charset="0"/>
                        </a:rPr>
                        <a:t>AE</a:t>
                      </a:r>
                      <a:r>
                        <a:rPr lang="en-US" sz="1800" b="1" i="1" baseline="-25000" dirty="0">
                          <a:effectLst/>
                          <a:latin typeface="Arial" panose="020B0604020202020204" pitchFamily="34" charset="0"/>
                          <a:ea typeface="Calibri" panose="020F0502020204030204" pitchFamily="34" charset="0"/>
                          <a:cs typeface="Arial" panose="020B0604020202020204" pitchFamily="34" charset="0"/>
                        </a:rPr>
                        <a:t>Planned</a:t>
                      </a:r>
                      <a:r>
                        <a:rPr lang="en-US" sz="1800" b="1" i="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800" b="1" i="0" baseline="0" dirty="0">
                          <a:effectLst/>
                          <a:latin typeface="Arial" panose="020B0604020202020204" pitchFamily="34" charset="0"/>
                          <a:ea typeface="Calibri" panose="020F0502020204030204" pitchFamily="34" charset="0"/>
                          <a:cs typeface="Arial" panose="020B0604020202020204" pitchFamily="34" charset="0"/>
                        </a:rPr>
                        <a:t>after</a:t>
                      </a:r>
                    </a:p>
                    <a:p>
                      <a:pPr marL="0" marR="0" algn="ctr">
                        <a:lnSpc>
                          <a:spcPct val="107000"/>
                        </a:lnSpc>
                        <a:spcBef>
                          <a:spcPts val="0"/>
                        </a:spcBef>
                        <a:spcAft>
                          <a:spcPts val="0"/>
                        </a:spcAft>
                      </a:pPr>
                      <a:r>
                        <a:rPr lang="en-US" sz="1800" b="1" i="0" baseline="0" dirty="0">
                          <a:effectLst/>
                          <a:latin typeface="Arial" panose="020B0604020202020204" pitchFamily="34" charset="0"/>
                          <a:ea typeface="Calibri" panose="020F0502020204030204" pitchFamily="34" charset="0"/>
                          <a:cs typeface="Arial" panose="020B0604020202020204" pitchFamily="34" charset="0"/>
                        </a:rPr>
                        <a:t>autonomous change</a:t>
                      </a:r>
                      <a:endParaRPr lang="en-US" sz="1800" b="1" i="1" baseline="-250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874866373"/>
                  </a:ext>
                </a:extLst>
              </a:tr>
              <a:tr h="381000">
                <a:tc>
                  <a:txBody>
                    <a:bodyPr/>
                    <a:lstStyle/>
                    <a:p>
                      <a:pPr marL="0" marR="0">
                        <a:lnSpc>
                          <a:spcPct val="107000"/>
                        </a:lnSpc>
                        <a:spcBef>
                          <a:spcPts val="0"/>
                        </a:spcBef>
                        <a:spcAft>
                          <a:spcPts val="0"/>
                        </a:spcAft>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b="1" dirty="0">
                          <a:effectLst/>
                          <a:latin typeface="Arial" panose="020B0604020202020204" pitchFamily="34" charset="0"/>
                          <a:ea typeface="Calibri" panose="020F0502020204030204" pitchFamily="34" charset="0"/>
                          <a:cs typeface="Arial" panose="020B0604020202020204" pitchFamily="34" charset="0"/>
                        </a:rPr>
                        <a:t>(billions of dollars)</a:t>
                      </a:r>
                    </a:p>
                  </a:txBody>
                  <a:tcPr anchor="ctr"/>
                </a:tc>
                <a:tc>
                  <a:txBody>
                    <a:bodyPr/>
                    <a:lstStyle/>
                    <a:p>
                      <a:pPr marL="0" marR="0" algn="ctr">
                        <a:lnSpc>
                          <a:spcPct val="107000"/>
                        </a:lnSpc>
                        <a:spcBef>
                          <a:spcPts val="0"/>
                        </a:spcBef>
                        <a:spcAft>
                          <a:spcPts val="0"/>
                        </a:spcAft>
                      </a:pPr>
                      <a:endParaRPr lang="en-US" sz="1800" b="1" i="1" baseline="-250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690603660"/>
                  </a:ext>
                </a:extLst>
              </a:tr>
              <a:tr h="430407">
                <a:tc>
                  <a:txBody>
                    <a:bodyPr/>
                    <a:lstStyle/>
                    <a:p>
                      <a:pPr marL="0" marR="0" algn="ctr">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    $0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$800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$1,200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707830522"/>
                  </a:ext>
                </a:extLst>
              </a:tr>
              <a:tr h="430407">
                <a:tc>
                  <a:txBody>
                    <a:bodyPr/>
                    <a:lstStyle/>
                    <a:p>
                      <a:pPr marL="0" marR="0" algn="ctr">
                        <a:lnSpc>
                          <a:spcPct val="107000"/>
                        </a:lnSpc>
                        <a:spcBef>
                          <a:spcPts val="0"/>
                        </a:spcBef>
                        <a:spcAft>
                          <a:spcPts val="0"/>
                        </a:spcAft>
                      </a:pPr>
                      <a:r>
                        <a:rPr lang="en-US" sz="1800" b="0" dirty="0">
                          <a:effectLst/>
                          <a:latin typeface="Arial" panose="020B0604020202020204" pitchFamily="34" charset="0"/>
                          <a:cs typeface="Arial" panose="020B0604020202020204" pitchFamily="34" charset="0"/>
                        </a:rPr>
                        <a:t>  500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1,100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1,500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240971538"/>
                  </a:ext>
                </a:extLst>
              </a:tr>
              <a:tr h="430407">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1,000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1,400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1,8</a:t>
                      </a:r>
                      <a:r>
                        <a:rPr lang="en-US" sz="1800" dirty="0">
                          <a:effectLst/>
                          <a:latin typeface="Arial" panose="020B0604020202020204" pitchFamily="34" charset="0"/>
                          <a:ea typeface="Calibri" panose="020F0502020204030204" pitchFamily="34" charset="0"/>
                          <a:cs typeface="Arial" panose="020B0604020202020204" pitchFamily="34" charset="0"/>
                        </a:rPr>
                        <a:t>00</a:t>
                      </a:r>
                    </a:p>
                  </a:txBody>
                  <a:tcPr/>
                </a:tc>
                <a:extLst>
                  <a:ext uri="{0D108BD9-81ED-4DB2-BD59-A6C34878D82A}">
                    <a16:rowId xmlns:a16="http://schemas.microsoft.com/office/drawing/2014/main" val="959655260"/>
                  </a:ext>
                </a:extLst>
              </a:tr>
              <a:tr h="430407">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1,500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1,700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2,100</a:t>
                      </a:r>
                    </a:p>
                  </a:txBody>
                  <a:tcPr/>
                </a:tc>
                <a:extLst>
                  <a:ext uri="{0D108BD9-81ED-4DB2-BD59-A6C34878D82A}">
                    <a16:rowId xmlns:a16="http://schemas.microsoft.com/office/drawing/2014/main" val="2383630918"/>
                  </a:ext>
                </a:extLst>
              </a:tr>
              <a:tr h="430407">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2,000</a:t>
                      </a:r>
                    </a:p>
                  </a:txBody>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2,000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2,400</a:t>
                      </a:r>
                    </a:p>
                  </a:txBody>
                  <a:tcPr/>
                </a:tc>
                <a:extLst>
                  <a:ext uri="{0D108BD9-81ED-4DB2-BD59-A6C34878D82A}">
                    <a16:rowId xmlns:a16="http://schemas.microsoft.com/office/drawing/2014/main" val="725861891"/>
                  </a:ext>
                </a:extLst>
              </a:tr>
              <a:tr h="430407">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2,500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2,300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2,700</a:t>
                      </a:r>
                    </a:p>
                  </a:txBody>
                  <a:tcPr/>
                </a:tc>
                <a:extLst>
                  <a:ext uri="{0D108BD9-81ED-4DB2-BD59-A6C34878D82A}">
                    <a16:rowId xmlns:a16="http://schemas.microsoft.com/office/drawing/2014/main" val="3917678313"/>
                  </a:ext>
                </a:extLst>
              </a:tr>
              <a:tr h="430407">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3,000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2,600</a:t>
                      </a:r>
                    </a:p>
                  </a:txBody>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  3,000</a:t>
                      </a:r>
                    </a:p>
                  </a:txBody>
                  <a:tcPr/>
                </a:tc>
                <a:extLst>
                  <a:ext uri="{0D108BD9-81ED-4DB2-BD59-A6C34878D82A}">
                    <a16:rowId xmlns:a16="http://schemas.microsoft.com/office/drawing/2014/main" val="1254361714"/>
                  </a:ext>
                </a:extLst>
              </a:tr>
              <a:tr h="430407">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3,500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2,900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3,300</a:t>
                      </a:r>
                    </a:p>
                  </a:txBody>
                  <a:tcPr/>
                </a:tc>
                <a:extLst>
                  <a:ext uri="{0D108BD9-81ED-4DB2-BD59-A6C34878D82A}">
                    <a16:rowId xmlns:a16="http://schemas.microsoft.com/office/drawing/2014/main" val="701938625"/>
                  </a:ext>
                </a:extLst>
              </a:tr>
              <a:tr h="430407">
                <a:tc>
                  <a:txBody>
                    <a:bodyPr/>
                    <a:lstStyle/>
                    <a:p>
                      <a:pPr marL="0" marR="0" algn="ctr">
                        <a:lnSpc>
                          <a:spcPct val="107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4,000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3,200</a:t>
                      </a:r>
                    </a:p>
                  </a:txBody>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3,600</a:t>
                      </a:r>
                    </a:p>
                  </a:txBody>
                  <a:tcPr/>
                </a:tc>
                <a:extLst>
                  <a:ext uri="{0D108BD9-81ED-4DB2-BD59-A6C34878D82A}">
                    <a16:rowId xmlns:a16="http://schemas.microsoft.com/office/drawing/2014/main" val="2754559067"/>
                  </a:ext>
                </a:extLst>
              </a:tr>
            </a:tbl>
          </a:graphicData>
        </a:graphic>
      </p:graphicFrame>
    </p:spTree>
    <p:extLst>
      <p:ext uri="{BB962C8B-B14F-4D97-AF65-F5344CB8AC3E}">
        <p14:creationId xmlns:p14="http://schemas.microsoft.com/office/powerpoint/2010/main" val="2878310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 y="4824"/>
            <a:ext cx="9996324" cy="929829"/>
          </a:xfrm>
        </p:spPr>
        <p:txBody>
          <a:bodyPr/>
          <a:lstStyle/>
          <a:p>
            <a:r>
              <a:rPr lang="en-US" sz="3200" b="1" dirty="0"/>
              <a:t> THE MULTIPLIER</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657" y="2330769"/>
            <a:ext cx="6335040" cy="464376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677" y="2330769"/>
            <a:ext cx="6422020" cy="4643763"/>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677" y="2330769"/>
            <a:ext cx="6422020" cy="4643763"/>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0677" y="2330769"/>
            <a:ext cx="6422020" cy="5035172"/>
          </a:xfrm>
          <a:prstGeom prst="rect">
            <a:avLst/>
          </a:prstGeom>
        </p:spPr>
      </p:pic>
      <p:sp>
        <p:nvSpPr>
          <p:cNvPr id="9" name="Content Placeholder 8">
            <a:extLst>
              <a:ext uri="{FF2B5EF4-FFF2-40B4-BE49-F238E27FC236}">
                <a16:creationId xmlns:a16="http://schemas.microsoft.com/office/drawing/2014/main" id="{B8D7F153-460F-8E64-207E-65790922A03D}"/>
              </a:ext>
            </a:extLst>
          </p:cNvPr>
          <p:cNvSpPr txBox="1">
            <a:spLocks noGrp="1"/>
          </p:cNvSpPr>
          <p:nvPr>
            <p:ph sz="quarter" idx="10"/>
          </p:nvPr>
        </p:nvSpPr>
        <p:spPr>
          <a:xfrm>
            <a:off x="346841" y="725813"/>
            <a:ext cx="9333187" cy="1615797"/>
          </a:xfrm>
          <a:prstGeom prst="rect">
            <a:avLst/>
          </a:prstGeom>
          <a:noFill/>
        </p:spPr>
        <p:txBody>
          <a:bodyPr wrap="square" rtlCol="0">
            <a:spAutoFit/>
          </a:bodyPr>
          <a:lstStyle/>
          <a:p>
            <a:pPr marL="0" indent="0">
              <a:buNone/>
            </a:pPr>
            <a:r>
              <a:rPr lang="en-US" sz="2200" dirty="0"/>
              <a:t>The economy is initially at equilibrium point </a:t>
            </a:r>
            <a:r>
              <a:rPr lang="en-US" sz="2200" i="1" dirty="0"/>
              <a:t>E</a:t>
            </a:r>
            <a:r>
              <a:rPr lang="en-US" sz="2200" i="1" baseline="-25000" dirty="0"/>
              <a:t>1</a:t>
            </a:r>
            <a:r>
              <a:rPr lang="en-US" sz="2200" dirty="0"/>
              <a:t>.</a:t>
            </a:r>
          </a:p>
          <a:p>
            <a:pPr marL="0" indent="0">
              <a:buNone/>
            </a:pPr>
            <a:r>
              <a:rPr lang="en-US" sz="2200" dirty="0"/>
              <a:t>An autonomous increase shifts </a:t>
            </a:r>
            <a:r>
              <a:rPr lang="en-US" sz="2200" i="1" dirty="0"/>
              <a:t>AE</a:t>
            </a:r>
            <a:r>
              <a:rPr lang="en-US" sz="2200" i="1" baseline="-25000" dirty="0"/>
              <a:t>Planned  </a:t>
            </a:r>
            <a:r>
              <a:rPr lang="en-US" sz="2200" dirty="0"/>
              <a:t>upward by 400. The economy is now at point X. </a:t>
            </a:r>
            <a:r>
              <a:rPr lang="en-US" sz="2200" i="1" dirty="0"/>
              <a:t>I</a:t>
            </a:r>
            <a:r>
              <a:rPr lang="en-US" sz="2200" i="1" baseline="-25000" dirty="0"/>
              <a:t>Unplanned</a:t>
            </a:r>
            <a:r>
              <a:rPr lang="en-US" sz="2200" dirty="0"/>
              <a:t> = −400. Firms increase production, and the economy reaches a new income–expenditure equilibrium at </a:t>
            </a:r>
            <a:r>
              <a:rPr lang="en-US" sz="2200" i="1" dirty="0"/>
              <a:t>E</a:t>
            </a:r>
            <a:r>
              <a:rPr lang="en-US" sz="2200" i="1" baseline="-25000" dirty="0"/>
              <a:t>2</a:t>
            </a:r>
            <a:r>
              <a:rPr lang="en-US" sz="2200" dirty="0"/>
              <a:t>.</a:t>
            </a:r>
          </a:p>
        </p:txBody>
      </p:sp>
      <p:pic>
        <p:nvPicPr>
          <p:cNvPr id="3" name="Picture 2" descr="A line graph shows three lines to represent the Multiplier.&#10;The horizontal axis is labeled Real G D P (billions of dollars) and ranges from 0 to 4,000 billion dollars in increments of 500 billion dollars. The vertical axis is labeled Planned aggregate spending, A E subscript Planned (billions of dollars) and shows markings at 0, 800, 1,200, 2,000, 2,400, 3,000, and 4,000 billion dollars, from bottom to top.&#10;A 45-degree dashed line starts at the origin and passes through the points:&#10;• (2,000, 2,000)&#10;• (3,000, 3,000).&#10;A upward-sloping linear curve, labeled A E subscript Planned 1, starts on the vertical axis at 800 billion dollars and increases to pass through the approximate points:&#10;• (1,000, 1,200)&#10;• (2,000, 2,000)&#10;• (3,000, 2,500).&#10;The A E subscript Planned 1 curve intersects the 45-degree line at the equilibrium point E subscript 1: (2,000, 2,000).&#10;A callout to the curve A E subscript Planned 1 reads: A E subscript Planned before autonomous change.&#10;The A E subscript Planned 1 curve shifts upward to a new parallel curve labeled A E subscript Planned 2. The new A E subscript Planned 2 curve begins at 1,200 billion dollars on the vertical axis and increases through the following points:&#10;• X: (2,000, 2,400)&#10;• E subscript 2: (3,000, 3,000).&#10;The vertical gap between point X (2,000, 2,400) and E subscript 1 (2,000, 2,000) is labeled I subscript Unplanned equals negative 400 dollars.&#10;A callout to the curve A E subscript Planned 2 reads: A E subscript Planned after autonomous change.&#10;A callout to an upward arrow along the vertical axis from 800 to 1,200 on the vertical axis reads: Autonomous increase of 400 dollars in aggregate spending.&#10;A callout to a rightward arrow along the horizontal axis from 2,000 (Y asterisk subscript 1) to 3,000 (Y asterisk subscript 2) reads: Change in real G D P equals 1 over (1 minus 0.6) times 400 equals 1,000 dollars.">
            <a:extLst>
              <a:ext uri="{FF2B5EF4-FFF2-40B4-BE49-F238E27FC236}">
                <a16:creationId xmlns:a16="http://schemas.microsoft.com/office/drawing/2014/main" id="{9E76F9F9-09A1-1016-CED1-616D4BD56FD4}"/>
              </a:ext>
            </a:extLst>
          </p:cNvPr>
          <p:cNvPicPr>
            <a:picLocks noChangeAspect="1"/>
          </p:cNvPicPr>
          <p:nvPr/>
        </p:nvPicPr>
        <p:blipFill>
          <a:blip r:embed="rId6"/>
          <a:stretch>
            <a:fillRect/>
          </a:stretch>
        </p:blipFill>
        <p:spPr>
          <a:xfrm>
            <a:off x="8553451" y="2673339"/>
            <a:ext cx="266714" cy="196860"/>
          </a:xfrm>
          <a:prstGeom prst="rect">
            <a:avLst/>
          </a:prstGeom>
        </p:spPr>
      </p:pic>
    </p:spTree>
    <p:extLst>
      <p:ext uri="{BB962C8B-B14F-4D97-AF65-F5344CB8AC3E}">
        <p14:creationId xmlns:p14="http://schemas.microsoft.com/office/powerpoint/2010/main" val="22347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F915-2FE4-41A3-8C24-5FFF9DD5B66B}"/>
              </a:ext>
            </a:extLst>
          </p:cNvPr>
          <p:cNvSpPr>
            <a:spLocks noGrp="1"/>
          </p:cNvSpPr>
          <p:nvPr>
            <p:ph type="title"/>
          </p:nvPr>
        </p:nvSpPr>
        <p:spPr>
          <a:xfrm>
            <a:off x="23515" y="114300"/>
            <a:ext cx="9996324" cy="1586163"/>
          </a:xfrm>
        </p:spPr>
        <p:txBody>
          <a:bodyPr/>
          <a:lstStyle/>
          <a:p>
            <a:r>
              <a:rPr lang="en-US" sz="3200" b="1" dirty="0">
                <a:solidFill>
                  <a:srgbClr val="FF0000"/>
                </a:solidFill>
              </a:rPr>
              <a:t>THE MULTIPLIER PROCESS AND INVENTORY ADJUSTMENT (2 of 3)</a:t>
            </a:r>
            <a:endParaRPr lang="en-CA" sz="3200" b="1" dirty="0">
              <a:solidFill>
                <a:srgbClr val="FF0000"/>
              </a:solidFill>
            </a:endParaRPr>
          </a:p>
        </p:txBody>
      </p:sp>
      <p:sp>
        <p:nvSpPr>
          <p:cNvPr id="11" name="Content Placeholder 10">
            <a:extLst>
              <a:ext uri="{FF2B5EF4-FFF2-40B4-BE49-F238E27FC236}">
                <a16:creationId xmlns:a16="http://schemas.microsoft.com/office/drawing/2014/main" id="{4341386E-9135-235D-F6ED-92D93B13EF86}"/>
              </a:ext>
            </a:extLst>
          </p:cNvPr>
          <p:cNvSpPr>
            <a:spLocks noGrp="1"/>
          </p:cNvSpPr>
          <p:nvPr>
            <p:ph sz="quarter" idx="10"/>
          </p:nvPr>
        </p:nvSpPr>
        <p:spPr>
          <a:xfrm>
            <a:off x="117582" y="1733264"/>
            <a:ext cx="9804186" cy="2076000"/>
          </a:xfrm>
        </p:spPr>
        <p:txBody>
          <a:bodyPr/>
          <a:lstStyle/>
          <a:p>
            <a:pPr marL="363538" indent="-363538"/>
            <a:r>
              <a:rPr lang="en-US" dirty="0">
                <a:solidFill>
                  <a:schemeClr val="tx1"/>
                </a:solidFill>
              </a:rPr>
              <a:t>We can summarize these results in an equation, where </a:t>
            </a:r>
            <a:r>
              <a:rPr lang="en-US" i="1" dirty="0">
                <a:solidFill>
                  <a:schemeClr val="tx1"/>
                </a:solidFill>
              </a:rPr>
              <a:t>∆AAE</a:t>
            </a:r>
            <a:r>
              <a:rPr lang="en-US" i="1" baseline="-25000" dirty="0">
                <a:solidFill>
                  <a:schemeClr val="tx1"/>
                </a:solidFill>
              </a:rPr>
              <a:t>Planned</a:t>
            </a:r>
            <a:r>
              <a:rPr lang="en-US" dirty="0">
                <a:solidFill>
                  <a:schemeClr val="tx1"/>
                </a:solidFill>
              </a:rPr>
              <a:t> represents the autonomous change in </a:t>
            </a:r>
            <a:r>
              <a:rPr lang="en-US" i="1" dirty="0">
                <a:solidFill>
                  <a:schemeClr val="tx1"/>
                </a:solidFill>
              </a:rPr>
              <a:t>AE</a:t>
            </a:r>
            <a:r>
              <a:rPr lang="en-US" i="1" baseline="-25000" dirty="0">
                <a:solidFill>
                  <a:schemeClr val="tx1"/>
                </a:solidFill>
              </a:rPr>
              <a:t>Planned</a:t>
            </a:r>
            <a:r>
              <a:rPr lang="en-US" dirty="0">
                <a:solidFill>
                  <a:schemeClr val="tx1"/>
                </a:solidFill>
              </a:rPr>
              <a:t>, and</a:t>
            </a:r>
            <a:r>
              <a:rPr lang="en-US" i="1" dirty="0">
                <a:solidFill>
                  <a:schemeClr val="tx1"/>
                </a:solidFill>
              </a:rPr>
              <a:t> </a:t>
            </a:r>
            <a:r>
              <a:rPr lang="el-GR" i="1" dirty="0">
                <a:solidFill>
                  <a:schemeClr val="tx1"/>
                </a:solidFill>
              </a:rPr>
              <a:t>Δ</a:t>
            </a:r>
            <a:r>
              <a:rPr lang="en-US" i="1" dirty="0">
                <a:solidFill>
                  <a:schemeClr val="tx1"/>
                </a:solidFill>
              </a:rPr>
              <a:t>Y*=Y*</a:t>
            </a:r>
            <a:r>
              <a:rPr lang="en-US" i="1" baseline="-25000" dirty="0">
                <a:solidFill>
                  <a:schemeClr val="tx1"/>
                </a:solidFill>
              </a:rPr>
              <a:t>2 </a:t>
            </a:r>
            <a:r>
              <a:rPr lang="en-US" dirty="0">
                <a:solidFill>
                  <a:schemeClr val="tx1"/>
                </a:solidFill>
              </a:rPr>
              <a:t>– </a:t>
            </a:r>
            <a:r>
              <a:rPr lang="en-US" i="1" dirty="0">
                <a:solidFill>
                  <a:schemeClr val="tx1"/>
                </a:solidFill>
              </a:rPr>
              <a:t>Y*</a:t>
            </a:r>
            <a:r>
              <a:rPr lang="en-US" i="1" baseline="-25000" dirty="0">
                <a:solidFill>
                  <a:schemeClr val="tx1"/>
                </a:solidFill>
              </a:rPr>
              <a:t>1</a:t>
            </a:r>
            <a:r>
              <a:rPr lang="en-US" dirty="0">
                <a:solidFill>
                  <a:schemeClr val="tx1"/>
                </a:solidFill>
              </a:rPr>
              <a:t>, the subsequent change in income–expenditure equilibrium GDP:</a:t>
            </a:r>
          </a:p>
        </p:txBody>
      </p:sp>
      <p:graphicFrame>
        <p:nvGraphicFramePr>
          <p:cNvPr id="4" name="Object 3">
            <a:extLst>
              <a:ext uri="{FF2B5EF4-FFF2-40B4-BE49-F238E27FC236}">
                <a16:creationId xmlns:a16="http://schemas.microsoft.com/office/drawing/2014/main" id="{F27BD75D-12B7-6C11-76E7-E87F816F15BC}"/>
              </a:ext>
            </a:extLst>
          </p:cNvPr>
          <p:cNvGraphicFramePr>
            <a:graphicFrameLocks noChangeAspect="1"/>
          </p:cNvGraphicFramePr>
          <p:nvPr/>
        </p:nvGraphicFramePr>
        <p:xfrm>
          <a:off x="1539633" y="3589436"/>
          <a:ext cx="6979135" cy="779585"/>
        </p:xfrm>
        <a:graphic>
          <a:graphicData uri="http://schemas.openxmlformats.org/presentationml/2006/ole">
            <mc:AlternateContent xmlns:mc="http://schemas.openxmlformats.org/markup-compatibility/2006">
              <mc:Choice xmlns:v="urn:schemas-microsoft-com:vml" Requires="v">
                <p:oleObj r:id="rId2" imgW="3581400" imgH="393700" progId="Equation.DSMT4">
                  <p:embed/>
                </p:oleObj>
              </mc:Choice>
              <mc:Fallback>
                <p:oleObj r:id="rId2" imgW="3581400" imgH="393700" progId="Equation.DSMT4">
                  <p:embed/>
                  <p:pic>
                    <p:nvPicPr>
                      <p:cNvPr id="4" name="Object 3">
                        <a:extLst>
                          <a:ext uri="{FF2B5EF4-FFF2-40B4-BE49-F238E27FC236}">
                            <a16:creationId xmlns:a16="http://schemas.microsoft.com/office/drawing/2014/main" id="{F27BD75D-12B7-6C11-76E7-E87F816F1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633" y="3589436"/>
                        <a:ext cx="6979135" cy="77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12">
            <a:extLst>
              <a:ext uri="{FF2B5EF4-FFF2-40B4-BE49-F238E27FC236}">
                <a16:creationId xmlns:a16="http://schemas.microsoft.com/office/drawing/2014/main" id="{27EC3D9D-3F11-FAFA-78F8-9E26CE41F7AF}"/>
              </a:ext>
            </a:extLst>
          </p:cNvPr>
          <p:cNvSpPr>
            <a:spLocks noGrp="1"/>
          </p:cNvSpPr>
          <p:nvPr>
            <p:ph sz="quarter" idx="12"/>
          </p:nvPr>
        </p:nvSpPr>
        <p:spPr>
          <a:xfrm>
            <a:off x="117582" y="4770303"/>
            <a:ext cx="9804186" cy="2379643"/>
          </a:xfrm>
        </p:spPr>
        <p:txBody>
          <a:bodyPr/>
          <a:lstStyle/>
          <a:p>
            <a:pPr marL="363538" indent="-363538">
              <a:buClr>
                <a:schemeClr val="accent1"/>
              </a:buClr>
              <a:buFont typeface="Arial" panose="020B0604020202020204" pitchFamily="34" charset="0"/>
              <a:buChar char="•"/>
            </a:pPr>
            <a:r>
              <a:rPr lang="en-US" sz="2600" dirty="0">
                <a:solidFill>
                  <a:schemeClr val="tx1"/>
                </a:solidFill>
                <a:latin typeface="Arial" panose="020B0604020202020204" pitchFamily="34" charset="0"/>
                <a:cs typeface="Arial" panose="020B0604020202020204" pitchFamily="34" charset="0"/>
              </a:rPr>
              <a:t>Since </a:t>
            </a:r>
            <a:r>
              <a:rPr lang="en-US" sz="2600" i="1" dirty="0">
                <a:solidFill>
                  <a:schemeClr val="tx1"/>
                </a:solidFill>
                <a:latin typeface="Arial" panose="020B0604020202020204" pitchFamily="34" charset="0"/>
                <a:cs typeface="Arial" panose="020B0604020202020204" pitchFamily="34" charset="0"/>
              </a:rPr>
              <a:t>MPC &lt; </a:t>
            </a:r>
            <a:r>
              <a:rPr lang="en-US" sz="2600" dirty="0">
                <a:solidFill>
                  <a:schemeClr val="tx1"/>
                </a:solidFill>
                <a:latin typeface="Arial" panose="020B0604020202020204" pitchFamily="34" charset="0"/>
                <a:cs typeface="Arial" panose="020B0604020202020204" pitchFamily="34" charset="0"/>
              </a:rPr>
              <a:t>1, each round of increases in disposable income leaks out into savings. As a result, increases in real GDP diminish from one round to the next. At some point, the increase in real GDP is negligible, and the economy converges to a new income–expenditure equilibrium GDP.</a:t>
            </a:r>
            <a:endParaRPr lang="en-CA"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47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8588" y="181193"/>
            <a:ext cx="9801224" cy="747721"/>
          </a:xfrm>
        </p:spPr>
        <p:txBody>
          <a:bodyPr/>
          <a:lstStyle/>
          <a:p>
            <a:pPr algn="ctr"/>
            <a:r>
              <a:rPr lang="en-US" dirty="0"/>
              <a:t>THE </a:t>
            </a:r>
            <a:r>
              <a:rPr lang="en-US" i="1" dirty="0"/>
              <a:t>MPC</a:t>
            </a:r>
          </a:p>
        </p:txBody>
      </p:sp>
      <p:sp>
        <p:nvSpPr>
          <p:cNvPr id="3" name="Text Placeholder 2"/>
          <p:cNvSpPr>
            <a:spLocks noGrp="1"/>
          </p:cNvSpPr>
          <p:nvPr>
            <p:ph type="body" idx="2"/>
          </p:nvPr>
        </p:nvSpPr>
        <p:spPr>
          <a:xfrm>
            <a:off x="314324" y="928914"/>
            <a:ext cx="9744076" cy="6437085"/>
          </a:xfrm>
        </p:spPr>
        <p:txBody>
          <a:bodyPr/>
          <a:lstStyle/>
          <a:p>
            <a:pPr marL="457200" indent="-457200" algn="just">
              <a:spcBef>
                <a:spcPts val="0"/>
              </a:spcBef>
              <a:spcAft>
                <a:spcPts val="1200"/>
              </a:spcAft>
              <a:buFont typeface="Arial" panose="020B0604020202020204" pitchFamily="34" charset="0"/>
              <a:buChar char="•"/>
            </a:pPr>
            <a:r>
              <a:rPr lang="en-US" sz="2400" dirty="0"/>
              <a:t>A lot depends on </a:t>
            </a:r>
            <a:r>
              <a:rPr lang="en-US" sz="2400" b="1" dirty="0"/>
              <a:t>how much consumers spend when they receive more income</a:t>
            </a:r>
          </a:p>
          <a:p>
            <a:pPr marL="457200" indent="-457200" algn="just">
              <a:spcBef>
                <a:spcPts val="0"/>
              </a:spcBef>
              <a:spcAft>
                <a:spcPts val="1200"/>
              </a:spcAft>
              <a:buFont typeface="Arial" panose="020B0604020202020204" pitchFamily="34" charset="0"/>
              <a:buChar char="•"/>
            </a:pPr>
            <a:r>
              <a:rPr lang="en-US" sz="2400" b="1" dirty="0">
                <a:solidFill>
                  <a:srgbClr val="0070C0"/>
                </a:solidFill>
              </a:rPr>
              <a:t>Marginal propensity to consumer, or </a:t>
            </a:r>
            <a:r>
              <a:rPr lang="en-US" sz="2400" b="1" i="1" dirty="0">
                <a:solidFill>
                  <a:srgbClr val="0070C0"/>
                </a:solidFill>
              </a:rPr>
              <a:t>MPC</a:t>
            </a:r>
          </a:p>
          <a:p>
            <a:pPr marL="457200" algn="just">
              <a:spcBef>
                <a:spcPts val="0"/>
              </a:spcBef>
            </a:pPr>
            <a:r>
              <a:rPr lang="en-US" sz="2400" dirty="0"/>
              <a:t>	</a:t>
            </a:r>
            <a:r>
              <a:rPr lang="en-US" sz="2400" b="1" i="1" dirty="0"/>
              <a:t>MPC</a:t>
            </a:r>
            <a:r>
              <a:rPr lang="en-US" sz="2400" b="1" dirty="0"/>
              <a:t> = </a:t>
            </a:r>
            <a:r>
              <a:rPr lang="en-US" sz="2400" b="1" u="sng" dirty="0"/>
              <a:t>Δ consumer spending</a:t>
            </a:r>
          </a:p>
          <a:p>
            <a:pPr marL="457200">
              <a:spcBef>
                <a:spcPts val="0"/>
              </a:spcBef>
            </a:pPr>
            <a:r>
              <a:rPr lang="en-US" sz="2400" b="1" dirty="0"/>
              <a:t>	    	    Δ disposable income</a:t>
            </a:r>
            <a:r>
              <a:rPr lang="en-US" sz="2400" i="1" dirty="0">
                <a:solidFill>
                  <a:schemeClr val="tx2">
                    <a:lumMod val="60000"/>
                    <a:lumOff val="40000"/>
                  </a:schemeClr>
                </a:solidFill>
              </a:rPr>
              <a:t>(</a:t>
            </a:r>
            <a:r>
              <a:rPr lang="en-US" sz="2400" i="1" dirty="0" err="1">
                <a:solidFill>
                  <a:schemeClr val="tx2">
                    <a:lumMod val="60000"/>
                    <a:lumOff val="40000"/>
                  </a:schemeClr>
                </a:solidFill>
              </a:rPr>
              <a:t>whe</a:t>
            </a:r>
            <a:endParaRPr lang="en-US" sz="2400" i="1" dirty="0">
              <a:solidFill>
                <a:schemeClr val="tx2">
                  <a:lumMod val="60000"/>
                  <a:lumOff val="40000"/>
                </a:schemeClr>
              </a:solidFill>
            </a:endParaRPr>
          </a:p>
          <a:p>
            <a:pPr marL="457200">
              <a:spcBef>
                <a:spcPts val="0"/>
              </a:spcBef>
            </a:pPr>
            <a:r>
              <a:rPr lang="en-US" sz="2400" i="1" dirty="0">
                <a:solidFill>
                  <a:schemeClr val="tx2">
                    <a:lumMod val="60000"/>
                    <a:lumOff val="40000"/>
                  </a:schemeClr>
                </a:solidFill>
              </a:rPr>
              <a:t>re Δ = change)</a:t>
            </a:r>
          </a:p>
          <a:p>
            <a:pPr marL="341489" indent="-342900" algn="just">
              <a:spcBef>
                <a:spcPts val="0"/>
              </a:spcBef>
              <a:spcAft>
                <a:spcPts val="1200"/>
              </a:spcAft>
              <a:buFont typeface="Arial" panose="020B0604020202020204" pitchFamily="34" charset="0"/>
              <a:buChar char="•"/>
            </a:pPr>
            <a:r>
              <a:rPr lang="en-US" sz="2400" i="1" dirty="0">
                <a:solidFill>
                  <a:schemeClr val="tx1"/>
                </a:solidFill>
                <a:latin typeface="Century Gothic" charset="0"/>
                <a:ea typeface="Century Gothic" charset="0"/>
                <a:cs typeface="Century Gothic" charset="0"/>
              </a:rPr>
              <a:t>For example, if consumer spending goes up by $8 and disposable income (</a:t>
            </a:r>
            <a:r>
              <a:rPr lang="en-US" sz="2400" b="1" i="1" dirty="0">
                <a:solidFill>
                  <a:srgbClr val="0070C0"/>
                </a:solidFill>
                <a:latin typeface="Century Gothic" charset="0"/>
                <a:ea typeface="Century Gothic" charset="0"/>
                <a:cs typeface="Century Gothic" charset="0"/>
              </a:rPr>
              <a:t>Income after tax</a:t>
            </a:r>
            <a:r>
              <a:rPr lang="en-US" sz="2400" i="1" dirty="0">
                <a:solidFill>
                  <a:schemeClr val="tx1"/>
                </a:solidFill>
                <a:latin typeface="Century Gothic" charset="0"/>
                <a:ea typeface="Century Gothic" charset="0"/>
                <a:cs typeface="Century Gothic" charset="0"/>
              </a:rPr>
              <a:t>) goes up by $10, </a:t>
            </a:r>
          </a:p>
          <a:p>
            <a:pPr algn="just">
              <a:spcBef>
                <a:spcPts val="0"/>
              </a:spcBef>
              <a:spcAft>
                <a:spcPts val="1200"/>
              </a:spcAft>
            </a:pPr>
            <a:r>
              <a:rPr lang="en-US" sz="2400" i="1" dirty="0"/>
              <a:t>                    </a:t>
            </a:r>
            <a:r>
              <a:rPr lang="en-US" sz="2400" dirty="0">
                <a:solidFill>
                  <a:schemeClr val="tx1"/>
                </a:solidFill>
                <a:latin typeface="Century Gothic" charset="0"/>
                <a:ea typeface="Century Gothic" charset="0"/>
                <a:cs typeface="Century Gothic" charset="0"/>
              </a:rPr>
              <a:t>MPC</a:t>
            </a:r>
            <a:r>
              <a:rPr lang="en-US" sz="2400" i="1" dirty="0">
                <a:solidFill>
                  <a:schemeClr val="tx1"/>
                </a:solidFill>
                <a:latin typeface="Century Gothic" charset="0"/>
                <a:ea typeface="Century Gothic" charset="0"/>
                <a:cs typeface="Century Gothic" charset="0"/>
              </a:rPr>
              <a:t> = $8/10 = 0.8</a:t>
            </a:r>
          </a:p>
          <a:p>
            <a:pPr marL="457200" indent="-457200" algn="just">
              <a:spcBef>
                <a:spcPts val="0"/>
              </a:spcBef>
              <a:spcAft>
                <a:spcPts val="1200"/>
              </a:spcAft>
              <a:buFont typeface="Arial" panose="020B0604020202020204" pitchFamily="34" charset="0"/>
              <a:buChar char="•"/>
            </a:pPr>
            <a:r>
              <a:rPr lang="en-US" sz="2400" b="1" dirty="0"/>
              <a:t>Whatever is not spent is saved, so:</a:t>
            </a:r>
          </a:p>
          <a:p>
            <a:pPr marL="457200" indent="-457200" algn="just">
              <a:spcBef>
                <a:spcPts val="0"/>
              </a:spcBef>
              <a:spcAft>
                <a:spcPts val="1200"/>
              </a:spcAft>
              <a:buFont typeface="Arial" panose="020B0604020202020204" pitchFamily="34" charset="0"/>
              <a:buChar char="•"/>
            </a:pPr>
            <a:r>
              <a:rPr lang="en-US" sz="2400" b="1" dirty="0">
                <a:solidFill>
                  <a:srgbClr val="0070C0"/>
                </a:solidFill>
              </a:rPr>
              <a:t>Marginal propensity to save, or </a:t>
            </a:r>
            <a:r>
              <a:rPr lang="en-US" sz="2400" b="1" i="1" dirty="0">
                <a:solidFill>
                  <a:srgbClr val="0070C0"/>
                </a:solidFill>
              </a:rPr>
              <a:t>MPS</a:t>
            </a:r>
            <a:r>
              <a:rPr lang="en-US" sz="2400" b="1" dirty="0">
                <a:solidFill>
                  <a:srgbClr val="0070C0"/>
                </a:solidFill>
              </a:rPr>
              <a:t> </a:t>
            </a:r>
            <a:r>
              <a:rPr lang="en-US" sz="2400" dirty="0"/>
              <a:t>= the fraction of an additional dollar of disposable income that is saved.</a:t>
            </a:r>
          </a:p>
          <a:p>
            <a:pPr algn="ctr">
              <a:spcBef>
                <a:spcPts val="0"/>
              </a:spcBef>
              <a:spcAft>
                <a:spcPts val="1200"/>
              </a:spcAft>
            </a:pPr>
            <a:r>
              <a:rPr lang="en-US" sz="2400" b="1" i="1" dirty="0"/>
              <a:t>MPS</a:t>
            </a:r>
            <a:r>
              <a:rPr lang="en-US" sz="2400" b="1" dirty="0"/>
              <a:t> = 1 − </a:t>
            </a:r>
            <a:r>
              <a:rPr lang="en-US" sz="2400" b="1" i="1" dirty="0"/>
              <a:t>MPC</a:t>
            </a:r>
          </a:p>
          <a:p>
            <a:pPr>
              <a:spcAft>
                <a:spcPts val="1200"/>
              </a:spcAft>
            </a:pPr>
            <a:endParaRPr lang="en-US" dirty="0"/>
          </a:p>
        </p:txBody>
      </p:sp>
    </p:spTree>
    <p:extLst>
      <p:ext uri="{BB962C8B-B14F-4D97-AF65-F5344CB8AC3E}">
        <p14:creationId xmlns:p14="http://schemas.microsoft.com/office/powerpoint/2010/main" val="963084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DD1C-4B54-45DF-A07D-8DE0CE37F6BA}"/>
              </a:ext>
            </a:extLst>
          </p:cNvPr>
          <p:cNvSpPr>
            <a:spLocks noGrp="1"/>
          </p:cNvSpPr>
          <p:nvPr>
            <p:ph type="title"/>
          </p:nvPr>
        </p:nvSpPr>
        <p:spPr>
          <a:xfrm>
            <a:off x="21513" y="534152"/>
            <a:ext cx="9996324" cy="929829"/>
          </a:xfrm>
        </p:spPr>
        <p:txBody>
          <a:bodyPr/>
          <a:lstStyle/>
          <a:p>
            <a:r>
              <a:rPr lang="en-US" sz="3200" b="1" dirty="0">
                <a:solidFill>
                  <a:srgbClr val="FF0000"/>
                </a:solidFill>
              </a:rPr>
              <a:t>THE MULTIPLIER PROCESS AND INVENTORY ADJUSTMENT (3 of 3)</a:t>
            </a:r>
            <a:endParaRPr lang="en-CA" sz="3200" b="1" dirty="0">
              <a:solidFill>
                <a:srgbClr val="FF0000"/>
              </a:solidFill>
            </a:endParaRPr>
          </a:p>
        </p:txBody>
      </p:sp>
      <p:sp>
        <p:nvSpPr>
          <p:cNvPr id="3" name="Content Placeholder 2">
            <a:extLst>
              <a:ext uri="{FF2B5EF4-FFF2-40B4-BE49-F238E27FC236}">
                <a16:creationId xmlns:a16="http://schemas.microsoft.com/office/drawing/2014/main" id="{B893C73D-9C12-4308-A1CA-6BD0E6671C7A}"/>
              </a:ext>
            </a:extLst>
          </p:cNvPr>
          <p:cNvSpPr>
            <a:spLocks noGrp="1"/>
          </p:cNvSpPr>
          <p:nvPr>
            <p:ph sz="quarter" idx="10"/>
          </p:nvPr>
        </p:nvSpPr>
        <p:spPr/>
        <p:txBody>
          <a:bodyPr/>
          <a:lstStyle/>
          <a:p>
            <a:pPr marL="363538" indent="-363538"/>
            <a:r>
              <a:rPr lang="en-US" sz="2800" dirty="0"/>
              <a:t>When planned spending does not equal the aggregate output, this difference shows up in changes in inventories.</a:t>
            </a:r>
          </a:p>
          <a:p>
            <a:pPr marL="363538" indent="-363538"/>
            <a:r>
              <a:rPr lang="en-US" sz="2800" dirty="0"/>
              <a:t>Firms respond to inventory changes and move real GDP to the point at which real GDP and planned aggregate spending are equal.</a:t>
            </a:r>
          </a:p>
          <a:p>
            <a:pPr marL="363538" indent="-363538"/>
            <a:r>
              <a:rPr lang="en-US" sz="2800" dirty="0"/>
              <a:t>That’s why changes in inventories are a leading indicator of future economic activity.</a:t>
            </a:r>
            <a:endParaRPr lang="en-CA" sz="2800" dirty="0"/>
          </a:p>
        </p:txBody>
      </p:sp>
    </p:spTree>
    <p:extLst>
      <p:ext uri="{BB962C8B-B14F-4D97-AF65-F5344CB8AC3E}">
        <p14:creationId xmlns:p14="http://schemas.microsoft.com/office/powerpoint/2010/main" val="2282640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515" y="147695"/>
            <a:ext cx="9996324" cy="929829"/>
          </a:xfrm>
        </p:spPr>
        <p:txBody>
          <a:bodyPr/>
          <a:lstStyle/>
          <a:p>
            <a:r>
              <a:rPr lang="en-US" sz="3200" b="1" dirty="0">
                <a:latin typeface="Arial" panose="020B0604020202020204" pitchFamily="34" charset="0"/>
                <a:cs typeface="Arial" panose="020B0604020202020204" pitchFamily="34" charset="0"/>
              </a:rPr>
              <a:t>THE PARADOX OF THRIFT</a:t>
            </a:r>
          </a:p>
        </p:txBody>
      </p:sp>
      <p:sp>
        <p:nvSpPr>
          <p:cNvPr id="6" name="Content Placeholder 5"/>
          <p:cNvSpPr>
            <a:spLocks noGrp="1"/>
          </p:cNvSpPr>
          <p:nvPr>
            <p:ph sz="quarter" idx="10"/>
          </p:nvPr>
        </p:nvSpPr>
        <p:spPr>
          <a:xfrm>
            <a:off x="117582" y="1038888"/>
            <a:ext cx="9804186" cy="3594809"/>
          </a:xfrm>
        </p:spPr>
        <p:txBody>
          <a:bodyPr/>
          <a:lstStyle/>
          <a:p>
            <a:pPr marL="363538" indent="-363538">
              <a:spcAft>
                <a:spcPts val="600"/>
              </a:spcAft>
            </a:pPr>
            <a:r>
              <a:rPr lang="en-US" b="1" dirty="0"/>
              <a:t>The outcome of many individual actions can generate a result that is different from and worse than the simple sum of those individual actions</a:t>
            </a:r>
            <a:r>
              <a:rPr lang="en-US" dirty="0"/>
              <a:t>.</a:t>
            </a:r>
          </a:p>
          <a:p>
            <a:pPr marL="363538" indent="-363538">
              <a:spcAft>
                <a:spcPts val="600"/>
              </a:spcAft>
            </a:pPr>
            <a:r>
              <a:rPr lang="en-US" dirty="0"/>
              <a:t>The multiplier shows how it unfolds. Suppose there is a slump in investment spending (e.g., the one before 2007). This causes a fall in income–expenditure equilibrium GDP that is several times larger than the original fall in spending. It leaves consumers and producers worse off than they would have been if they hadn’t cut their spending. </a:t>
            </a:r>
          </a:p>
        </p:txBody>
      </p:sp>
      <p:pic>
        <p:nvPicPr>
          <p:cNvPr id="7" name="Picture 2" descr="A photo shows a group of people sitting on a stone bench carrying shopping bags in their hand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6881" y="4933741"/>
            <a:ext cx="3612481" cy="231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26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288131"/>
            <a:ext cx="9996324" cy="1237602"/>
          </a:xfrm>
        </p:spPr>
        <p:txBody>
          <a:bodyPr/>
          <a:lstStyle/>
          <a:p>
            <a:r>
              <a:rPr lang="en-US" sz="2800" b="1" dirty="0">
                <a:latin typeface="Arial" panose="020B0604020202020204" pitchFamily="34" charset="0"/>
                <a:cs typeface="Arial" panose="020B0604020202020204" pitchFamily="34" charset="0"/>
              </a:rPr>
              <a:t>WHAT ABOUT EXPORTS AND IMPORTS?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 of 2)</a:t>
            </a:r>
          </a:p>
        </p:txBody>
      </p:sp>
      <p:sp>
        <p:nvSpPr>
          <p:cNvPr id="3" name="Content Placeholder 2"/>
          <p:cNvSpPr>
            <a:spLocks noGrp="1"/>
          </p:cNvSpPr>
          <p:nvPr>
            <p:ph sz="quarter" idx="10"/>
          </p:nvPr>
        </p:nvSpPr>
        <p:spPr>
          <a:xfrm>
            <a:off x="117582" y="1525733"/>
            <a:ext cx="9804186" cy="6065975"/>
          </a:xfrm>
        </p:spPr>
        <p:txBody>
          <a:bodyPr/>
          <a:lstStyle/>
          <a:p>
            <a:pPr marL="363538" indent="-363538">
              <a:spcAft>
                <a:spcPts val="600"/>
              </a:spcAft>
            </a:pPr>
            <a:r>
              <a:rPr lang="en-US" sz="2800" dirty="0"/>
              <a:t>In the real world, countries have international trade. How do we deal with exports and imports in our model?</a:t>
            </a:r>
          </a:p>
          <a:p>
            <a:pPr marL="363538" indent="-363538">
              <a:spcAft>
                <a:spcPts val="600"/>
              </a:spcAft>
              <a:buFont typeface="Arial" charset="0"/>
              <a:buChar char="•"/>
            </a:pPr>
            <a:r>
              <a:rPr lang="en-US" sz="2800" b="1" dirty="0"/>
              <a:t>Exports are like an increase in autonomous spending </a:t>
            </a:r>
            <a:r>
              <a:rPr lang="en-US" sz="2800" dirty="0"/>
              <a:t>because income earned from exports is a source of spending on domestically produced goods and services.</a:t>
            </a:r>
          </a:p>
          <a:p>
            <a:pPr marL="363538" indent="-363538">
              <a:spcAft>
                <a:spcPts val="600"/>
              </a:spcAft>
              <a:buFont typeface="Arial" charset="0"/>
              <a:buChar char="•"/>
            </a:pPr>
            <a:r>
              <a:rPr lang="en-US" sz="2800" b="1" dirty="0"/>
              <a:t>Foreign trade makes the multiplier process weaker:</a:t>
            </a:r>
            <a:r>
              <a:rPr lang="en-US" sz="2800" dirty="0"/>
              <a:t> When consumer spending changes, part of that change leaks to imports, which reduces the multiplier. The extent to which the multiplier falls depends on the </a:t>
            </a:r>
            <a:r>
              <a:rPr lang="en-US" sz="2800" b="1" dirty="0"/>
              <a:t>marginal propensity to import </a:t>
            </a:r>
            <a:r>
              <a:rPr lang="en-US" sz="2800" dirty="0"/>
              <a:t>(how much of an additional dollar of spending falls on imports rather than domestic goods).</a:t>
            </a:r>
          </a:p>
        </p:txBody>
      </p:sp>
    </p:spTree>
    <p:extLst>
      <p:ext uri="{BB962C8B-B14F-4D97-AF65-F5344CB8AC3E}">
        <p14:creationId xmlns:p14="http://schemas.microsoft.com/office/powerpoint/2010/main" val="38238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91" y="240536"/>
            <a:ext cx="9337619" cy="1361362"/>
          </a:xfrm>
        </p:spPr>
        <p:txBody>
          <a:bodyPr/>
          <a:lstStyle/>
          <a:p>
            <a:r>
              <a:rPr lang="en-US" sz="2800" b="1" dirty="0"/>
              <a:t>WHAT ABOUT EXPORTS AND IMPORTS? (2 of 2)</a:t>
            </a:r>
          </a:p>
        </p:txBody>
      </p:sp>
      <p:sp>
        <p:nvSpPr>
          <p:cNvPr id="3" name="Content Placeholder 2"/>
          <p:cNvSpPr>
            <a:spLocks noGrp="1"/>
          </p:cNvSpPr>
          <p:nvPr>
            <p:ph sz="quarter" idx="10"/>
          </p:nvPr>
        </p:nvSpPr>
        <p:spPr>
          <a:xfrm>
            <a:off x="117582" y="1733264"/>
            <a:ext cx="9804186" cy="5124736"/>
          </a:xfrm>
        </p:spPr>
        <p:txBody>
          <a:bodyPr/>
          <a:lstStyle/>
          <a:p>
            <a:pPr marL="363538" indent="-363538">
              <a:spcAft>
                <a:spcPts val="600"/>
              </a:spcAft>
              <a:buFont typeface="Arial" charset="0"/>
              <a:buChar char="•"/>
            </a:pPr>
            <a:r>
              <a:rPr lang="en-US" sz="2800" b="1" dirty="0">
                <a:latin typeface="Arial" panose="020B0604020202020204" pitchFamily="34" charset="0"/>
                <a:cs typeface="Arial" panose="020B0604020202020204" pitchFamily="34" charset="0"/>
              </a:rPr>
              <a:t>Economic interdependence: </a:t>
            </a:r>
            <a:r>
              <a:rPr lang="en-US" sz="2800" dirty="0">
                <a:latin typeface="Arial" panose="020B0604020202020204" pitchFamily="34" charset="0"/>
                <a:cs typeface="Arial" panose="020B0604020202020204" pitchFamily="34" charset="0"/>
              </a:rPr>
              <a:t>Trade links between economies are one reason </a:t>
            </a:r>
            <a:r>
              <a:rPr lang="en-US" sz="2800" b="1" dirty="0">
                <a:latin typeface="Arial" panose="020B0604020202020204" pitchFamily="34" charset="0"/>
                <a:cs typeface="Arial" panose="020B0604020202020204" pitchFamily="34" charset="0"/>
              </a:rPr>
              <a:t>business cycles are often international in scope.</a:t>
            </a:r>
            <a:r>
              <a:rPr lang="en-US" sz="2800" dirty="0">
                <a:latin typeface="Arial" panose="020B0604020202020204" pitchFamily="34" charset="0"/>
                <a:cs typeface="Arial" panose="020B0604020202020204" pitchFamily="34" charset="0"/>
              </a:rPr>
              <a:t> Many countries tend to have recessions and recoveries at the same time.</a:t>
            </a:r>
          </a:p>
        </p:txBody>
      </p:sp>
    </p:spTree>
    <p:extLst>
      <p:ext uri="{BB962C8B-B14F-4D97-AF65-F5344CB8AC3E}">
        <p14:creationId xmlns:p14="http://schemas.microsoft.com/office/powerpoint/2010/main" val="4130369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5B0249-63E9-7D7B-D92C-11C0E65AB049}"/>
              </a:ext>
            </a:extLst>
          </p:cNvPr>
          <p:cNvPicPr>
            <a:picLocks noChangeAspect="1"/>
          </p:cNvPicPr>
          <p:nvPr/>
        </p:nvPicPr>
        <p:blipFill>
          <a:blip r:embed="rId2"/>
          <a:stretch>
            <a:fillRect/>
          </a:stretch>
        </p:blipFill>
        <p:spPr>
          <a:xfrm>
            <a:off x="142103" y="247135"/>
            <a:ext cx="9774194" cy="6932141"/>
          </a:xfrm>
          <a:prstGeom prst="rect">
            <a:avLst/>
          </a:prstGeom>
        </p:spPr>
      </p:pic>
      <p:sp>
        <p:nvSpPr>
          <p:cNvPr id="7" name="TextBox 6">
            <a:extLst>
              <a:ext uri="{FF2B5EF4-FFF2-40B4-BE49-F238E27FC236}">
                <a16:creationId xmlns:a16="http://schemas.microsoft.com/office/drawing/2014/main" id="{D04B1A4B-5A4E-3B4D-DD1D-7B65A05D6DBD}"/>
              </a:ext>
            </a:extLst>
          </p:cNvPr>
          <p:cNvSpPr txBox="1"/>
          <p:nvPr/>
        </p:nvSpPr>
        <p:spPr>
          <a:xfrm>
            <a:off x="642551" y="7002045"/>
            <a:ext cx="8254313" cy="523220"/>
          </a:xfrm>
          <a:prstGeom prst="rect">
            <a:avLst/>
          </a:prstGeom>
          <a:noFill/>
        </p:spPr>
        <p:txBody>
          <a:bodyPr wrap="square">
            <a:spAutoFit/>
          </a:bodyPr>
          <a:lstStyle/>
          <a:p>
            <a:r>
              <a:rPr lang="en-US" dirty="0">
                <a:hlinkClick r:id="rId3"/>
              </a:rPr>
              <a:t>https://www.slideshare.net/mattbentley34/the-multiplier-effect-explained</a:t>
            </a:r>
            <a:endParaRPr lang="en-US" dirty="0"/>
          </a:p>
          <a:p>
            <a:endParaRPr lang="en-US" dirty="0"/>
          </a:p>
        </p:txBody>
      </p:sp>
    </p:spTree>
    <p:extLst>
      <p:ext uri="{BB962C8B-B14F-4D97-AF65-F5344CB8AC3E}">
        <p14:creationId xmlns:p14="http://schemas.microsoft.com/office/powerpoint/2010/main" val="3746379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49765" y="330272"/>
            <a:ext cx="4203643" cy="595319"/>
          </a:xfrm>
          <a:prstGeom prst="rect">
            <a:avLst/>
          </a:prstGeom>
          <a:noFill/>
        </p:spPr>
        <p:txBody>
          <a:bodyPr wrap="none" lIns="101882" tIns="50941" rIns="101882" bIns="50941" rtlCol="0">
            <a:spAutoFit/>
          </a:bodyPr>
          <a:lstStyle/>
          <a:p>
            <a:r>
              <a:rPr lang="en-US" sz="3200" b="1" dirty="0">
                <a:solidFill>
                  <a:srgbClr val="FF0000"/>
                </a:solidFill>
                <a:latin typeface="Century Gothic" panose="020B0502020202020204" pitchFamily="34" charset="0"/>
              </a:rPr>
              <a:t>RECESSIONARY GAP</a:t>
            </a:r>
          </a:p>
        </p:txBody>
      </p:sp>
      <p:sp>
        <p:nvSpPr>
          <p:cNvPr id="8" name="Content Placeholder 2"/>
          <p:cNvSpPr txBox="1">
            <a:spLocks/>
          </p:cNvSpPr>
          <p:nvPr/>
        </p:nvSpPr>
        <p:spPr>
          <a:xfrm>
            <a:off x="365299" y="1218911"/>
            <a:ext cx="9327801" cy="918808"/>
          </a:xfrm>
          <a:prstGeom prst="rect">
            <a:avLst/>
          </a:prstGeom>
        </p:spPr>
        <p:txBody>
          <a:bodyPr vert="horz" lIns="101882" tIns="50941" rIns="101882" bIns="50941"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en-US" sz="2400" b="1" dirty="0">
                <a:solidFill>
                  <a:schemeClr val="tx1"/>
                </a:solidFill>
                <a:latin typeface="Century Gothic" panose="020B0502020202020204" pitchFamily="34" charset="0"/>
                <a:cs typeface="Arial" panose="020B0604020202020204" pitchFamily="34" charset="0"/>
              </a:rPr>
              <a:t>THE INCREASE IN AGGREGATE SPENDING NECESSARY TO BRING A DEPRESSED ECONOMY BACK TO FULL EMPLOYMENT</a:t>
            </a:r>
          </a:p>
          <a:p>
            <a:pPr algn="just"/>
            <a:endParaRPr lang="en-US" altLang="en-US" sz="2400" b="1" dirty="0">
              <a:solidFill>
                <a:schemeClr val="tx1"/>
              </a:solidFill>
              <a:latin typeface="Century Gothic" panose="020B0502020202020204" pitchFamily="34" charset="0"/>
              <a:cs typeface="Arial" panose="020B0604020202020204" pitchFamily="34" charset="0"/>
            </a:endParaRPr>
          </a:p>
          <a:p>
            <a:pPr algn="just"/>
            <a:endParaRPr lang="en-US" altLang="en-US" sz="2400" b="1" dirty="0">
              <a:solidFill>
                <a:schemeClr val="tx1"/>
              </a:solidFill>
              <a:latin typeface="Century Gothic" panose="020B0502020202020204" pitchFamily="34" charset="0"/>
              <a:cs typeface="Arial" panose="020B0604020202020204" pitchFamily="34" charset="0"/>
            </a:endParaRPr>
          </a:p>
          <a:p>
            <a:endParaRPr lang="en-US" altLang="en-US" sz="3300" dirty="0">
              <a:solidFill>
                <a:prstClr val="white"/>
              </a:solidFill>
              <a:latin typeface="Century Gothic" panose="020B0502020202020204" pitchFamily="34" charset="0"/>
              <a:cs typeface="Arial" panose="020B0604020202020204" pitchFamily="34" charset="0"/>
            </a:endParaRPr>
          </a:p>
          <a:p>
            <a:endParaRPr lang="en-US" altLang="en-US" sz="3300" dirty="0">
              <a:solidFill>
                <a:prstClr val="white"/>
              </a:solidFill>
              <a:latin typeface="Century Gothic" panose="020B0502020202020204" pitchFamily="34" charset="0"/>
              <a:cs typeface="Arial" panose="020B0604020202020204" pitchFamily="34" charset="0"/>
            </a:endParaRPr>
          </a:p>
          <a:p>
            <a:endParaRPr lang="en-US" altLang="en-US" sz="3300" dirty="0">
              <a:solidFill>
                <a:prstClr val="white"/>
              </a:solidFill>
              <a:latin typeface="Century Gothic" panose="020B0502020202020204" pitchFamily="34" charset="0"/>
              <a:cs typeface="Arial" panose="020B0604020202020204" pitchFamily="34" charset="0"/>
            </a:endParaRPr>
          </a:p>
        </p:txBody>
      </p:sp>
      <p:sp>
        <p:nvSpPr>
          <p:cNvPr id="11" name="TextBox 10"/>
          <p:cNvSpPr txBox="1"/>
          <p:nvPr/>
        </p:nvSpPr>
        <p:spPr>
          <a:xfrm>
            <a:off x="8382000" y="7426960"/>
            <a:ext cx="898880" cy="296491"/>
          </a:xfrm>
          <a:prstGeom prst="rect">
            <a:avLst/>
          </a:prstGeom>
          <a:noFill/>
        </p:spPr>
        <p:txBody>
          <a:bodyPr wrap="square" lIns="101882" tIns="50941" rIns="101882" bIns="50941" rtlCol="0">
            <a:spAutoFit/>
          </a:bodyPr>
          <a:lstStyle/>
          <a:p>
            <a:pPr algn="ctr"/>
            <a:r>
              <a:rPr lang="en-US" sz="1200" dirty="0">
                <a:solidFill>
                  <a:prstClr val="white"/>
                </a:solidFill>
                <a:latin typeface="Century Gothic" panose="020B0502020202020204" pitchFamily="34" charset="0"/>
              </a:rPr>
              <a:t>SLIDE </a:t>
            </a:r>
            <a:fld id="{6FD6B7A6-E1EC-4D2B-BE3B-190BA12621E0}" type="slidenum">
              <a:rPr lang="en-US" sz="1200">
                <a:solidFill>
                  <a:prstClr val="white"/>
                </a:solidFill>
                <a:latin typeface="Century Gothic" panose="020B0502020202020204" pitchFamily="34" charset="0"/>
              </a:rPr>
              <a:pPr algn="ctr"/>
              <a:t>55</a:t>
            </a:fld>
            <a:endParaRPr lang="en-US" sz="1200" dirty="0">
              <a:solidFill>
                <a:prstClr val="white"/>
              </a:solidFill>
              <a:latin typeface="Century Gothic" panose="020B0502020202020204" pitchFamily="34" charset="0"/>
            </a:endParaRPr>
          </a:p>
        </p:txBody>
      </p:sp>
      <p:sp>
        <p:nvSpPr>
          <p:cNvPr id="9" name="Content Placeholder 2"/>
          <p:cNvSpPr txBox="1">
            <a:spLocks/>
          </p:cNvSpPr>
          <p:nvPr/>
        </p:nvSpPr>
        <p:spPr>
          <a:xfrm>
            <a:off x="365299" y="1945524"/>
            <a:ext cx="9327801" cy="2936240"/>
          </a:xfrm>
          <a:prstGeom prst="rect">
            <a:avLst/>
          </a:prstGeom>
        </p:spPr>
        <p:txBody>
          <a:bodyPr vert="horz" lIns="101882" tIns="50941" rIns="101882" bIns="50941"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algn="l">
              <a:spcBef>
                <a:spcPts val="0"/>
              </a:spcBef>
              <a:buClr>
                <a:prstClr val="black">
                  <a:lumMod val="65000"/>
                  <a:lumOff val="35000"/>
                </a:prstClr>
              </a:buClr>
              <a:buFont typeface="Arial" panose="020B0604020202020204" pitchFamily="34" charset="0"/>
              <a:buChar char="•"/>
            </a:pPr>
            <a:endParaRPr lang="en-US" altLang="en-US" sz="33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81B594-7786-4C06-A67D-0932CEE94C7B}"/>
              </a:ext>
            </a:extLst>
          </p:cNvPr>
          <p:cNvSpPr txBox="1"/>
          <p:nvPr/>
        </p:nvSpPr>
        <p:spPr>
          <a:xfrm>
            <a:off x="3234723" y="3483930"/>
            <a:ext cx="4033725" cy="595319"/>
          </a:xfrm>
          <a:prstGeom prst="rect">
            <a:avLst/>
          </a:prstGeom>
          <a:noFill/>
        </p:spPr>
        <p:txBody>
          <a:bodyPr wrap="none" lIns="101882" tIns="50941" rIns="101882" bIns="50941" rtlCol="0">
            <a:spAutoFit/>
          </a:bodyPr>
          <a:lstStyle/>
          <a:p>
            <a:r>
              <a:rPr lang="en-US" sz="3200" b="1" dirty="0">
                <a:solidFill>
                  <a:srgbClr val="FF0000"/>
                </a:solidFill>
                <a:latin typeface="Century Gothic" panose="020B0502020202020204" pitchFamily="34" charset="0"/>
              </a:rPr>
              <a:t>INFLATIONARY GAP</a:t>
            </a:r>
          </a:p>
        </p:txBody>
      </p:sp>
      <p:sp>
        <p:nvSpPr>
          <p:cNvPr id="10" name="TextBox 9">
            <a:extLst>
              <a:ext uri="{FF2B5EF4-FFF2-40B4-BE49-F238E27FC236}">
                <a16:creationId xmlns:a16="http://schemas.microsoft.com/office/drawing/2014/main" id="{754E3FA9-2815-4499-80DD-92E1653EED8E}"/>
              </a:ext>
            </a:extLst>
          </p:cNvPr>
          <p:cNvSpPr txBox="1"/>
          <p:nvPr/>
        </p:nvSpPr>
        <p:spPr>
          <a:xfrm>
            <a:off x="666158" y="4189489"/>
            <a:ext cx="9026942" cy="1200329"/>
          </a:xfrm>
          <a:prstGeom prst="rect">
            <a:avLst/>
          </a:prstGeom>
          <a:noFill/>
        </p:spPr>
        <p:txBody>
          <a:bodyPr wrap="square">
            <a:spAutoFit/>
          </a:bodyPr>
          <a:lstStyle/>
          <a:p>
            <a:pPr algn="just"/>
            <a:r>
              <a:rPr lang="en-US" altLang="en-US" sz="2400" b="1" kern="1200" dirty="0">
                <a:solidFill>
                  <a:schemeClr val="tx1"/>
                </a:solidFill>
                <a:latin typeface="Century Gothic" panose="020B0502020202020204" pitchFamily="34" charset="0"/>
                <a:ea typeface="+mn-ea"/>
                <a:cs typeface="Arial" panose="020B0604020202020204" pitchFamily="34" charset="0"/>
              </a:rPr>
              <a:t>THE DECREASE IN AGGREGATE SPENDING NECESSARY TO BRING AN OVERHEATED ECONOMY BACK TO FULL EMPLOYMENT</a:t>
            </a:r>
          </a:p>
        </p:txBody>
      </p:sp>
      <p:sp>
        <p:nvSpPr>
          <p:cNvPr id="12" name="TextBox 11">
            <a:extLst>
              <a:ext uri="{FF2B5EF4-FFF2-40B4-BE49-F238E27FC236}">
                <a16:creationId xmlns:a16="http://schemas.microsoft.com/office/drawing/2014/main" id="{ACEAC074-9985-4C10-BB8E-6A1B2B116090}"/>
              </a:ext>
            </a:extLst>
          </p:cNvPr>
          <p:cNvSpPr txBox="1"/>
          <p:nvPr/>
        </p:nvSpPr>
        <p:spPr>
          <a:xfrm>
            <a:off x="365298" y="5587322"/>
            <a:ext cx="9198831" cy="1200329"/>
          </a:xfrm>
          <a:prstGeom prst="rect">
            <a:avLst/>
          </a:prstGeom>
          <a:noFill/>
        </p:spPr>
        <p:txBody>
          <a:bodyPr wrap="square">
            <a:spAutoFit/>
          </a:bodyPr>
          <a:lstStyle/>
          <a:p>
            <a:pPr marL="342900" indent="-342900" algn="just">
              <a:buFont typeface="Arial" panose="020B0604020202020204" pitchFamily="34" charset="0"/>
              <a:buChar char="•"/>
            </a:pPr>
            <a:r>
              <a:rPr lang="en-US" altLang="en-US" sz="2400" kern="1200" dirty="0">
                <a:solidFill>
                  <a:prstClr val="black">
                    <a:lumMod val="65000"/>
                    <a:lumOff val="35000"/>
                  </a:prstClr>
                </a:solidFill>
                <a:latin typeface="Arial" panose="020B0604020202020204" pitchFamily="34" charset="0"/>
                <a:ea typeface="+mn-ea"/>
                <a:cs typeface="Arial" panose="020B0604020202020204" pitchFamily="34" charset="0"/>
              </a:rPr>
              <a:t>Inflationary pressures occur when an economy produces output above full employment. Excess spending results in higher prices, which can lead to other economic problems</a:t>
            </a:r>
            <a:endParaRPr lang="en-US" sz="2400" kern="1200" dirty="0">
              <a:solidFill>
                <a:prstClr val="black">
                  <a:lumMod val="65000"/>
                  <a:lumOff val="35000"/>
                </a:prstClr>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6EDF2AB-D47D-4A3D-9B55-B9523A0406D1}"/>
              </a:ext>
            </a:extLst>
          </p:cNvPr>
          <p:cNvSpPr txBox="1"/>
          <p:nvPr/>
        </p:nvSpPr>
        <p:spPr>
          <a:xfrm>
            <a:off x="515727" y="2247959"/>
            <a:ext cx="9026942" cy="1415772"/>
          </a:xfrm>
          <a:prstGeom prst="rect">
            <a:avLst/>
          </a:prstGeom>
          <a:noFill/>
        </p:spPr>
        <p:txBody>
          <a:bodyPr wrap="square" rtlCol="0">
            <a:spAutoFit/>
          </a:bodyPr>
          <a:lstStyle/>
          <a:p>
            <a:pPr marL="342900" indent="-342900" algn="just">
              <a:buFont typeface="Arial" panose="020B0604020202020204" pitchFamily="34" charset="0"/>
              <a:buChar char="•"/>
            </a:pPr>
            <a:r>
              <a:rPr lang="en-US" altLang="en-US" sz="2400" kern="1200" dirty="0">
                <a:solidFill>
                  <a:prstClr val="black">
                    <a:lumMod val="65000"/>
                    <a:lumOff val="35000"/>
                  </a:prstClr>
                </a:solidFill>
                <a:latin typeface="Arial" panose="020B0604020202020204" pitchFamily="34" charset="0"/>
                <a:ea typeface="+mn-ea"/>
                <a:cs typeface="Arial" panose="020B0604020202020204" pitchFamily="34" charset="0"/>
              </a:rPr>
              <a:t>This is not the total deficiency in GDP, which is called the GDP gap. The recessionary gap is the spending needed to close the GDP gap when boosted by the multiplier. </a:t>
            </a:r>
          </a:p>
          <a:p>
            <a:endParaRPr lang="en-US" dirty="0"/>
          </a:p>
        </p:txBody>
      </p:sp>
    </p:spTree>
    <p:extLst>
      <p:ext uri="{BB962C8B-B14F-4D97-AF65-F5344CB8AC3E}">
        <p14:creationId xmlns:p14="http://schemas.microsoft.com/office/powerpoint/2010/main" val="4074956909"/>
      </p:ext>
    </p:extLst>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56E60-5D4C-D618-E0E2-DE55D630E0ED}"/>
              </a:ext>
            </a:extLst>
          </p:cNvPr>
          <p:cNvPicPr>
            <a:picLocks noChangeAspect="1"/>
          </p:cNvPicPr>
          <p:nvPr/>
        </p:nvPicPr>
        <p:blipFill>
          <a:blip r:embed="rId2"/>
          <a:stretch>
            <a:fillRect/>
          </a:stretch>
        </p:blipFill>
        <p:spPr>
          <a:xfrm>
            <a:off x="1186028" y="425669"/>
            <a:ext cx="8068332" cy="6921062"/>
          </a:xfrm>
          <a:prstGeom prst="rect">
            <a:avLst/>
          </a:prstGeom>
        </p:spPr>
      </p:pic>
    </p:spTree>
    <p:extLst>
      <p:ext uri="{BB962C8B-B14F-4D97-AF65-F5344CB8AC3E}">
        <p14:creationId xmlns:p14="http://schemas.microsoft.com/office/powerpoint/2010/main" val="273955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96324" cy="929829"/>
          </a:xfrm>
        </p:spPr>
        <p:txBody>
          <a:bodyPr/>
          <a:lstStyle/>
          <a:p>
            <a:r>
              <a:rPr lang="en-US" sz="3200" b="1" dirty="0">
                <a:solidFill>
                  <a:schemeClr val="dk2"/>
                </a:solidFill>
                <a:latin typeface="Century Gothic" charset="0"/>
              </a:rPr>
              <a:t>THE MULTIPLIER EFFECT</a:t>
            </a:r>
          </a:p>
        </p:txBody>
      </p:sp>
      <p:sp>
        <p:nvSpPr>
          <p:cNvPr id="3" name="Content Placeholder 2"/>
          <p:cNvSpPr>
            <a:spLocks noGrp="1"/>
          </p:cNvSpPr>
          <p:nvPr>
            <p:ph sz="quarter" idx="10"/>
          </p:nvPr>
        </p:nvSpPr>
        <p:spPr>
          <a:xfrm>
            <a:off x="250114" y="929829"/>
            <a:ext cx="9322272" cy="4516497"/>
          </a:xfrm>
        </p:spPr>
        <p:txBody>
          <a:bodyPr/>
          <a:lstStyle/>
          <a:p>
            <a:pPr>
              <a:spcAft>
                <a:spcPts val="1200"/>
              </a:spcAft>
            </a:pPr>
            <a:r>
              <a:rPr lang="en-US" sz="2400" dirty="0">
                <a:latin typeface="Arial" panose="020B0604020202020204" pitchFamily="34" charset="0"/>
                <a:cs typeface="Arial" panose="020B0604020202020204" pitchFamily="34" charset="0"/>
              </a:rPr>
              <a:t>Each $1 increase in aggregate spending raises both real GDP and disposable income by $1—and causes people to spend money.  </a:t>
            </a:r>
            <a:r>
              <a:rPr lang="en-US" sz="2400" b="1" dirty="0">
                <a:latin typeface="Arial" panose="020B0604020202020204" pitchFamily="34" charset="0"/>
                <a:cs typeface="Arial" panose="020B0604020202020204" pitchFamily="34" charset="0"/>
              </a:rPr>
              <a:t>How much?</a:t>
            </a:r>
          </a:p>
          <a:p>
            <a:pPr lvl="1">
              <a:spcAft>
                <a:spcPts val="1200"/>
              </a:spcAft>
            </a:pPr>
            <a:r>
              <a:rPr lang="en-US" b="1" dirty="0">
                <a:latin typeface="Arial" panose="020B0604020202020204" pitchFamily="34" charset="0"/>
                <a:ea typeface="Century Gothic" charset="0"/>
                <a:cs typeface="Arial" panose="020B0604020202020204" pitchFamily="34" charset="0"/>
              </a:rPr>
              <a:t>If investment spending rises by $100 billion, this will lead to a second-round increase of </a:t>
            </a:r>
            <a:r>
              <a:rPr lang="en-US" b="1" i="1" dirty="0">
                <a:latin typeface="Arial" panose="020B0604020202020204" pitchFamily="34" charset="0"/>
                <a:ea typeface="Century Gothic" charset="0"/>
                <a:cs typeface="Arial" panose="020B0604020202020204" pitchFamily="34" charset="0"/>
              </a:rPr>
              <a:t>MPC</a:t>
            </a:r>
            <a:r>
              <a:rPr lang="en-US" b="1" dirty="0">
                <a:latin typeface="Arial" panose="020B0604020202020204" pitchFamily="34" charset="0"/>
                <a:ea typeface="Century Gothic" charset="0"/>
                <a:cs typeface="Arial" panose="020B0604020202020204" pitchFamily="34" charset="0"/>
              </a:rPr>
              <a:t> × $100 billion. It is followed by a third-round increase in consumer spending of </a:t>
            </a:r>
            <a:r>
              <a:rPr lang="en-US" b="1" i="1" dirty="0">
                <a:latin typeface="Arial" panose="020B0604020202020204" pitchFamily="34" charset="0"/>
                <a:ea typeface="Century Gothic" charset="0"/>
                <a:cs typeface="Arial" panose="020B0604020202020204" pitchFamily="34" charset="0"/>
              </a:rPr>
              <a:t>MPC × MPC </a:t>
            </a:r>
            <a:r>
              <a:rPr lang="en-US" b="1" dirty="0">
                <a:latin typeface="Arial" panose="020B0604020202020204" pitchFamily="34" charset="0"/>
                <a:ea typeface="Century Gothic" charset="0"/>
                <a:cs typeface="Arial" panose="020B0604020202020204" pitchFamily="34" charset="0"/>
              </a:rPr>
              <a:t>× $100 billion, and so on up to: </a:t>
            </a:r>
          </a:p>
          <a:p>
            <a:pPr>
              <a:spcAft>
                <a:spcPts val="1200"/>
              </a:spcAft>
            </a:pPr>
            <a:r>
              <a:rPr lang="en-US" sz="2400" b="1" dirty="0">
                <a:latin typeface="Arial" panose="020B0604020202020204" pitchFamily="34" charset="0"/>
                <a:cs typeface="Arial" panose="020B0604020202020204" pitchFamily="34" charset="0"/>
              </a:rPr>
              <a:t>Total increase in real GDP = (1 + </a:t>
            </a:r>
            <a:r>
              <a:rPr lang="en-US" sz="2400" b="1" i="1" dirty="0">
                <a:latin typeface="Arial" panose="020B0604020202020204" pitchFamily="34" charset="0"/>
                <a:cs typeface="Arial" panose="020B0604020202020204" pitchFamily="34" charset="0"/>
              </a:rPr>
              <a:t>MPC </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MPC</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MPC</a:t>
            </a:r>
            <a:r>
              <a:rPr lang="en-US" sz="2400" b="1" baseline="30000"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  . . .) × $100 billion, OR</a:t>
            </a:r>
          </a:p>
          <a:p>
            <a:r>
              <a:rPr lang="en-US" sz="2400" b="1" dirty="0">
                <a:latin typeface="Arial" panose="020B0604020202020204" pitchFamily="34" charset="0"/>
                <a:cs typeface="Arial" panose="020B0604020202020204" pitchFamily="34" charset="0"/>
              </a:rPr>
              <a:t>Total increase in real GDP from a $100 billion rise is Investment, fore example is: </a:t>
            </a:r>
            <a:endParaRPr lang="en-US" sz="2400" b="1"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Object 3"/>
              <p:cNvSpPr txBox="1"/>
              <p:nvPr/>
            </p:nvSpPr>
            <p:spPr>
              <a:xfrm>
                <a:off x="2285743" y="5913453"/>
                <a:ext cx="5943600" cy="12874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el-GR" sz="3200" i="1" smtClean="0">
                          <a:solidFill>
                            <a:srgbClr val="000000"/>
                          </a:solidFill>
                          <a:latin typeface="Cambria Math" panose="02040503050406030204" pitchFamily="18" charset="0"/>
                        </a:rPr>
                        <m:t>Δ</m:t>
                      </m:r>
                      <m:r>
                        <a:rPr lang="en-US" sz="3200" b="0" i="1" smtClean="0">
                          <a:solidFill>
                            <a:srgbClr val="000000"/>
                          </a:solidFill>
                          <a:latin typeface="Cambria Math" panose="02040503050406030204" pitchFamily="18" charset="0"/>
                        </a:rPr>
                        <m:t>𝐺𝐷𝑃</m:t>
                      </m:r>
                      <m:r>
                        <a:rPr lang="en-US" sz="3200" i="1">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1</m:t>
                          </m:r>
                        </m:num>
                        <m:den>
                          <m:r>
                            <a:rPr lang="en-US" sz="3200" i="1">
                              <a:solidFill>
                                <a:srgbClr val="000000"/>
                              </a:solidFill>
                              <a:latin typeface="Cambria Math" panose="02040503050406030204" pitchFamily="18" charset="0"/>
                            </a:rPr>
                            <m:t>1−</m:t>
                          </m:r>
                          <m:r>
                            <m:rPr>
                              <m:sty m:val="p"/>
                            </m:rPr>
                            <a:rPr lang="en-US" sz="3200" i="1">
                              <a:solidFill>
                                <a:srgbClr val="000000"/>
                              </a:solidFill>
                              <a:latin typeface="Cambria Math" panose="02040503050406030204" pitchFamily="18" charset="0"/>
                            </a:rPr>
                            <m:t>MPC</m:t>
                          </m:r>
                        </m:den>
                      </m:f>
                      <m:r>
                        <a:rPr lang="en-US" sz="3200" i="1">
                          <a:solidFill>
                            <a:srgbClr val="000000"/>
                          </a:solidFill>
                          <a:latin typeface="Cambria Math" panose="02040503050406030204" pitchFamily="18" charset="0"/>
                        </a:rPr>
                        <m:t>×$100</m:t>
                      </m:r>
                      <m:r>
                        <m:rPr>
                          <m:sty m:val="p"/>
                        </m:rPr>
                        <a:rPr lang="en-US" sz="3200" i="1">
                          <a:solidFill>
                            <a:srgbClr val="000000"/>
                          </a:solidFill>
                          <a:latin typeface="Cambria Math" panose="02040503050406030204" pitchFamily="18" charset="0"/>
                        </a:rPr>
                        <m:t>billion</m:t>
                      </m:r>
                    </m:oMath>
                  </m:oMathPara>
                </a14:m>
                <a:endParaRPr lang="en-US" sz="3200" dirty="0"/>
              </a:p>
            </p:txBody>
          </p:sp>
        </mc:Choice>
        <mc:Fallback xmlns="">
          <p:sp>
            <p:nvSpPr>
              <p:cNvPr id="4" name="Object 3"/>
              <p:cNvSpPr txBox="1">
                <a:spLocks noRot="1" noChangeAspect="1" noMove="1" noResize="1" noEditPoints="1" noAdjustHandles="1" noChangeArrowheads="1" noChangeShapeType="1" noTextEdit="1"/>
              </p:cNvSpPr>
              <p:nvPr/>
            </p:nvSpPr>
            <p:spPr>
              <a:xfrm>
                <a:off x="2285743" y="5913453"/>
                <a:ext cx="5943600" cy="128746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561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35"/>
            <a:ext cx="9996324" cy="929829"/>
          </a:xfrm>
        </p:spPr>
        <p:txBody>
          <a:bodyPr/>
          <a:lstStyle/>
          <a:p>
            <a:pPr>
              <a:spcBef>
                <a:spcPts val="560"/>
              </a:spcBef>
              <a:buClr>
                <a:schemeClr val="dk2"/>
              </a:buClr>
            </a:pPr>
            <a:r>
              <a:rPr lang="en-US" sz="3200" b="1" dirty="0">
                <a:solidFill>
                  <a:schemeClr val="dk2"/>
                </a:solidFill>
                <a:latin typeface="Century Gothic" charset="0"/>
              </a:rPr>
              <a:t>EXAMPLE</a:t>
            </a:r>
          </a:p>
        </p:txBody>
      </p:sp>
      <p:sp>
        <p:nvSpPr>
          <p:cNvPr id="3" name="Content Placeholder 2"/>
          <p:cNvSpPr>
            <a:spLocks noGrp="1"/>
          </p:cNvSpPr>
          <p:nvPr>
            <p:ph sz="quarter" idx="10"/>
          </p:nvPr>
        </p:nvSpPr>
        <p:spPr>
          <a:xfrm>
            <a:off x="254214" y="1096664"/>
            <a:ext cx="9804186" cy="1691651"/>
          </a:xfrm>
        </p:spPr>
        <p:txBody>
          <a:bodyPr/>
          <a:lstStyle/>
          <a:p>
            <a:pPr>
              <a:spcAft>
                <a:spcPts val="600"/>
              </a:spcAft>
            </a:pPr>
            <a:r>
              <a:rPr lang="en-US" sz="2800" dirty="0">
                <a:latin typeface="Arial" panose="020B0604020202020204" pitchFamily="34" charset="0"/>
                <a:cs typeface="Arial" panose="020B0604020202020204" pitchFamily="34" charset="0"/>
              </a:rPr>
              <a:t>If </a:t>
            </a:r>
            <a:r>
              <a:rPr lang="en-US" sz="2800" dirty="0">
                <a:latin typeface="Arial" panose="020B0604020202020204" pitchFamily="34" charset="0"/>
                <a:ea typeface="Lucida Grande"/>
                <a:cs typeface="Arial" panose="020B0604020202020204" pitchFamily="34" charset="0"/>
              </a:rPr>
              <a:t>Δ</a:t>
            </a:r>
            <a:r>
              <a:rPr lang="en-US" sz="2800" dirty="0">
                <a:latin typeface="Arial" panose="020B0604020202020204" pitchFamily="34" charset="0"/>
                <a:cs typeface="Arial" panose="020B0604020202020204" pitchFamily="34" charset="0"/>
              </a:rPr>
              <a:t>AAS = autonomous change in aggregate spending and</a:t>
            </a:r>
          </a:p>
          <a:p>
            <a:pPr>
              <a:spcAft>
                <a:spcPts val="600"/>
              </a:spcAft>
            </a:pPr>
            <a:r>
              <a:rPr lang="en-US" sz="2800" dirty="0">
                <a:latin typeface="Arial" panose="020B0604020202020204" pitchFamily="34" charset="0"/>
                <a:ea typeface="Lucida Grande"/>
                <a:cs typeface="Arial" panose="020B0604020202020204" pitchFamily="34" charset="0"/>
              </a:rPr>
              <a:t>Δ</a:t>
            </a:r>
            <a:r>
              <a:rPr lang="en-US" sz="2800" dirty="0">
                <a:latin typeface="Arial" panose="020B0604020202020204" pitchFamily="34" charset="0"/>
                <a:cs typeface="Arial" panose="020B0604020202020204" pitchFamily="34" charset="0"/>
              </a:rPr>
              <a:t>Y = change in real GDP</a:t>
            </a:r>
          </a:p>
        </p:txBody>
      </p:sp>
      <p:graphicFrame>
        <p:nvGraphicFramePr>
          <p:cNvPr id="4" name="Object 3"/>
          <p:cNvGraphicFramePr>
            <a:graphicFrameLocks noChangeAspect="1"/>
          </p:cNvGraphicFramePr>
          <p:nvPr>
            <p:extLst>
              <p:ext uri="{D42A27DB-BD31-4B8C-83A1-F6EECF244321}">
                <p14:modId xmlns:p14="http://schemas.microsoft.com/office/powerpoint/2010/main" val="1855993280"/>
              </p:ext>
            </p:extLst>
          </p:nvPr>
        </p:nvGraphicFramePr>
        <p:xfrm>
          <a:off x="1362075" y="2668588"/>
          <a:ext cx="6142038" cy="2019300"/>
        </p:xfrm>
        <a:graphic>
          <a:graphicData uri="http://schemas.openxmlformats.org/presentationml/2006/ole">
            <mc:AlternateContent xmlns:mc="http://schemas.openxmlformats.org/markup-compatibility/2006">
              <mc:Choice xmlns:v="urn:schemas-microsoft-com:vml" Requires="v">
                <p:oleObj name="Equation" r:id="rId2" imgW="2501640" imgH="812520" progId="Equation.3">
                  <p:embed/>
                </p:oleObj>
              </mc:Choice>
              <mc:Fallback>
                <p:oleObj name="Equation" r:id="rId2" imgW="2501640" imgH="81252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2668588"/>
                        <a:ext cx="6142038" cy="2019300"/>
                      </a:xfrm>
                      <a:prstGeom prst="rect">
                        <a:avLst/>
                      </a:prstGeom>
                      <a:noFill/>
                      <a:ln>
                        <a:noFill/>
                      </a:ln>
                    </p:spPr>
                  </p:pic>
                </p:oleObj>
              </mc:Fallback>
            </mc:AlternateContent>
          </a:graphicData>
        </a:graphic>
      </p:graphicFrame>
      <p:sp>
        <p:nvSpPr>
          <p:cNvPr id="17" name="Rectangle 15">
            <a:extLst>
              <a:ext uri="{FF2B5EF4-FFF2-40B4-BE49-F238E27FC236}">
                <a16:creationId xmlns:a16="http://schemas.microsoft.com/office/drawing/2014/main" id="{E138D7B7-24B8-4796-B53F-02FA86D6C7D8}"/>
              </a:ext>
            </a:extLst>
          </p:cNvPr>
          <p:cNvSpPr>
            <a:spLocks noChangeArrowheads="1"/>
          </p:cNvSpPr>
          <p:nvPr/>
        </p:nvSpPr>
        <p:spPr bwMode="auto">
          <a:xfrm>
            <a:off x="0" y="0"/>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E364F885-94ED-4303-BBF6-B2F1DFAB349C}"/>
              </a:ext>
            </a:extLst>
          </p:cNvPr>
          <p:cNvGraphicFramePr>
            <a:graphicFrameLocks noChangeAspect="1"/>
          </p:cNvGraphicFramePr>
          <p:nvPr>
            <p:extLst>
              <p:ext uri="{D42A27DB-BD31-4B8C-83A1-F6EECF244321}">
                <p14:modId xmlns:p14="http://schemas.microsoft.com/office/powerpoint/2010/main" val="3646923285"/>
              </p:ext>
            </p:extLst>
          </p:nvPr>
        </p:nvGraphicFramePr>
        <p:xfrm>
          <a:off x="1462719" y="5794183"/>
          <a:ext cx="6142038" cy="1495425"/>
        </p:xfrm>
        <a:graphic>
          <a:graphicData uri="http://schemas.openxmlformats.org/presentationml/2006/ole">
            <mc:AlternateContent xmlns:mc="http://schemas.openxmlformats.org/markup-compatibility/2006">
              <mc:Choice xmlns:v="urn:schemas-microsoft-com:vml" Requires="v">
                <p:oleObj name="Equation" r:id="rId4" imgW="2044440" imgH="393480" progId="Equation.DSMT4">
                  <p:embed/>
                </p:oleObj>
              </mc:Choice>
              <mc:Fallback>
                <p:oleObj name="Equation" r:id="rId4" imgW="2044440" imgH="393480" progId="Equation.DSMT4">
                  <p:embed/>
                  <p:pic>
                    <p:nvPicPr>
                      <p:cNvPr id="0" name="Object 14"/>
                      <p:cNvPicPr>
                        <a:picLocks noChangeAspect="1" noChangeArrowheads="1"/>
                      </p:cNvPicPr>
                      <p:nvPr/>
                    </p:nvPicPr>
                    <p:blipFill>
                      <a:blip r:embed="rId5"/>
                      <a:srcRect/>
                      <a:stretch>
                        <a:fillRect/>
                      </a:stretch>
                    </p:blipFill>
                    <p:spPr bwMode="auto">
                      <a:xfrm>
                        <a:off x="1462719" y="5794183"/>
                        <a:ext cx="6142038" cy="1495425"/>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F69E9596-6EBC-4697-8B8F-5AE0A5C0ECD6}"/>
              </a:ext>
            </a:extLst>
          </p:cNvPr>
          <p:cNvSpPr txBox="1"/>
          <p:nvPr/>
        </p:nvSpPr>
        <p:spPr>
          <a:xfrm>
            <a:off x="254214" y="4956407"/>
            <a:ext cx="5556329" cy="523220"/>
          </a:xfrm>
          <a:prstGeom prst="rect">
            <a:avLst/>
          </a:prstGeom>
          <a:noFill/>
        </p:spPr>
        <p:txBody>
          <a:bodyPr wrap="none" rtlCol="0">
            <a:spAutoFit/>
          </a:bodyPr>
          <a:lstStyle/>
          <a:p>
            <a:r>
              <a:rPr lang="en-US" sz="2800" dirty="0">
                <a:solidFill>
                  <a:schemeClr val="tx1"/>
                </a:solidFill>
                <a:latin typeface="Arial" panose="020B0604020202020204" pitchFamily="34" charset="0"/>
                <a:cs typeface="Arial" panose="020B0604020202020204" pitchFamily="34" charset="0"/>
                <a:sym typeface="Helvetica Neue"/>
              </a:rPr>
              <a:t>Let  MPC = 0.8  and ΔAAS = 100 </a:t>
            </a:r>
          </a:p>
        </p:txBody>
      </p:sp>
      <p:graphicFrame>
        <p:nvGraphicFramePr>
          <p:cNvPr id="24" name="Object 23">
            <a:extLst>
              <a:ext uri="{FF2B5EF4-FFF2-40B4-BE49-F238E27FC236}">
                <a16:creationId xmlns:a16="http://schemas.microsoft.com/office/drawing/2014/main" id="{AEE57FB5-6090-4257-B9E9-62DB8153C796}"/>
              </a:ext>
            </a:extLst>
          </p:cNvPr>
          <p:cNvGraphicFramePr>
            <a:graphicFrameLocks noChangeAspect="1"/>
          </p:cNvGraphicFramePr>
          <p:nvPr>
            <p:extLst>
              <p:ext uri="{D42A27DB-BD31-4B8C-83A1-F6EECF244321}">
                <p14:modId xmlns:p14="http://schemas.microsoft.com/office/powerpoint/2010/main" val="4061884993"/>
              </p:ext>
            </p:extLst>
          </p:nvPr>
        </p:nvGraphicFramePr>
        <p:xfrm>
          <a:off x="5810543" y="4822402"/>
          <a:ext cx="4112870" cy="1314450"/>
        </p:xfrm>
        <a:graphic>
          <a:graphicData uri="http://schemas.openxmlformats.org/presentationml/2006/ole">
            <mc:AlternateContent xmlns:mc="http://schemas.openxmlformats.org/markup-compatibility/2006">
              <mc:Choice xmlns:v="urn:schemas-microsoft-com:vml" Requires="v">
                <p:oleObj name="Equation" r:id="rId6" imgW="1434960" imgH="393480" progId="Equation.DSMT4">
                  <p:embed/>
                </p:oleObj>
              </mc:Choice>
              <mc:Fallback>
                <p:oleObj name="Equation" r:id="rId6" imgW="1434960" imgH="393480" progId="Equation.DSMT4">
                  <p:embed/>
                  <p:pic>
                    <p:nvPicPr>
                      <p:cNvPr id="18" name="Object 17">
                        <a:extLst>
                          <a:ext uri="{FF2B5EF4-FFF2-40B4-BE49-F238E27FC236}">
                            <a16:creationId xmlns:a16="http://schemas.microsoft.com/office/drawing/2014/main" id="{E364F885-94ED-4303-BBF6-B2F1DFAB349C}"/>
                          </a:ext>
                        </a:extLst>
                      </p:cNvPr>
                      <p:cNvPicPr>
                        <a:picLocks noChangeAspect="1" noChangeArrowheads="1"/>
                      </p:cNvPicPr>
                      <p:nvPr/>
                    </p:nvPicPr>
                    <p:blipFill>
                      <a:blip r:embed="rId7"/>
                      <a:srcRect/>
                      <a:stretch>
                        <a:fillRect/>
                      </a:stretch>
                    </p:blipFill>
                    <p:spPr bwMode="auto">
                      <a:xfrm>
                        <a:off x="5810543" y="4822402"/>
                        <a:ext cx="4112870" cy="1314450"/>
                      </a:xfrm>
                      <a:prstGeom prst="rect">
                        <a:avLst/>
                      </a:prstGeom>
                      <a:noFill/>
                    </p:spPr>
                  </p:pic>
                </p:oleObj>
              </mc:Fallback>
            </mc:AlternateContent>
          </a:graphicData>
        </a:graphic>
      </p:graphicFrame>
    </p:spTree>
    <p:extLst>
      <p:ext uri="{BB962C8B-B14F-4D97-AF65-F5344CB8AC3E}">
        <p14:creationId xmlns:p14="http://schemas.microsoft.com/office/powerpoint/2010/main" val="221554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3" y="323161"/>
            <a:ext cx="9996324" cy="929829"/>
          </a:xfrm>
        </p:spPr>
        <p:txBody>
          <a:bodyPr/>
          <a:lstStyle/>
          <a:p>
            <a:r>
              <a:rPr lang="en-US" sz="3200" b="1" dirty="0">
                <a:latin typeface="Arial" panose="020B0604020202020204" pitchFamily="34" charset="0"/>
                <a:cs typeface="Arial" panose="020B0604020202020204" pitchFamily="34" charset="0"/>
              </a:rPr>
              <a:t>LEARN BY DOING DISCUSSION QUESTION</a:t>
            </a:r>
          </a:p>
        </p:txBody>
      </p:sp>
      <p:sp>
        <p:nvSpPr>
          <p:cNvPr id="3" name="Content Placeholder 2"/>
          <p:cNvSpPr>
            <a:spLocks noGrp="1"/>
          </p:cNvSpPr>
          <p:nvPr>
            <p:ph sz="quarter" idx="10"/>
          </p:nvPr>
        </p:nvSpPr>
        <p:spPr>
          <a:xfrm>
            <a:off x="117582" y="1550670"/>
            <a:ext cx="9804186" cy="5658416"/>
          </a:xfrm>
        </p:spPr>
        <p:txBody>
          <a:bodyPr/>
          <a:lstStyle/>
          <a:p>
            <a:pPr marL="355600" indent="-355600">
              <a:spcAft>
                <a:spcPts val="600"/>
              </a:spcAft>
            </a:pPr>
            <a:r>
              <a:rPr lang="en-US" dirty="0">
                <a:latin typeface="Arial" panose="020B0604020202020204" pitchFamily="34" charset="0"/>
                <a:cs typeface="Arial" panose="020B0604020202020204" pitchFamily="34" charset="0"/>
              </a:rPr>
              <a:t>With a partner, answer the following:</a:t>
            </a:r>
          </a:p>
          <a:p>
            <a:pPr marL="355600" indent="-355600">
              <a:spcAft>
                <a:spcPts val="600"/>
              </a:spcAft>
            </a:pPr>
            <a:r>
              <a:rPr lang="en-US" dirty="0">
                <a:latin typeface="Arial" panose="020B0604020202020204" pitchFamily="34" charset="0"/>
                <a:cs typeface="Arial" panose="020B0604020202020204" pitchFamily="34" charset="0"/>
              </a:rPr>
              <a:t>Suppose that the marginal propensity to save in an economy is equal to 0.2. Suppose that the level of investment spending increases by $200 this year.</a:t>
            </a:r>
          </a:p>
          <a:p>
            <a:pPr marL="355600" indent="-355600">
              <a:spcAft>
                <a:spcPts val="600"/>
              </a:spcAft>
            </a:pPr>
            <a:r>
              <a:rPr lang="en-US" dirty="0">
                <a:latin typeface="Arial" panose="020B0604020202020204" pitchFamily="34" charset="0"/>
                <a:cs typeface="Arial" panose="020B0604020202020204" pitchFamily="34" charset="0"/>
              </a:rPr>
              <a:t>Trace out the total increase in real GDP, showing the increase in consumer spending for at least the second, third, and fourth round of spending and the overall increase in real GDP.</a:t>
            </a:r>
            <a:endParaRPr lang="en-US" dirty="0">
              <a:solidFill>
                <a:schemeClr val="tx1">
                  <a:lumMod val="65000"/>
                  <a:lumOff val="35000"/>
                </a:schemeClr>
              </a:solidFill>
              <a:latin typeface="Arial" panose="020B0604020202020204" pitchFamily="34" charset="0"/>
              <a:ea typeface="Century Gothic" charset="0"/>
              <a:cs typeface="Arial" panose="020B0604020202020204" pitchFamily="34" charset="0"/>
            </a:endParaRPr>
          </a:p>
          <a:p>
            <a:pPr marL="712788" lvl="1" indent="-357188">
              <a:spcAft>
                <a:spcPts val="600"/>
              </a:spcAft>
            </a:pPr>
            <a:r>
              <a:rPr lang="en-US" dirty="0">
                <a:latin typeface="Arial" panose="020B0604020202020204" pitchFamily="34" charset="0"/>
                <a:ea typeface="Century Gothic" charset="0"/>
                <a:cs typeface="Arial" panose="020B0604020202020204" pitchFamily="34" charset="0"/>
              </a:rPr>
              <a:t>(Assume that in this economy there is no government sector, no taxes, and no transfers and that the aggregate price level and the interest rate are fixed.)</a:t>
            </a:r>
          </a:p>
        </p:txBody>
      </p:sp>
    </p:spTree>
    <p:extLst>
      <p:ext uri="{BB962C8B-B14F-4D97-AF65-F5344CB8AC3E}">
        <p14:creationId xmlns:p14="http://schemas.microsoft.com/office/powerpoint/2010/main" val="162685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8" y="597213"/>
            <a:ext cx="9996324" cy="929829"/>
          </a:xfrm>
        </p:spPr>
        <p:txBody>
          <a:bodyPr/>
          <a:lstStyle/>
          <a:p>
            <a:r>
              <a:rPr lang="en-US" sz="3200" b="1" dirty="0"/>
              <a:t>LEARN BY DOING DISCUSSION QUESTION</a:t>
            </a:r>
            <a:br>
              <a:rPr lang="en-US" sz="3200" b="1" dirty="0"/>
            </a:br>
            <a:r>
              <a:rPr lang="en-US" sz="3200" b="1" dirty="0"/>
              <a:t>(Answer)</a:t>
            </a:r>
          </a:p>
        </p:txBody>
      </p:sp>
      <p:sp>
        <p:nvSpPr>
          <p:cNvPr id="3" name="Content Placeholder 2"/>
          <p:cNvSpPr>
            <a:spLocks noGrp="1"/>
          </p:cNvSpPr>
          <p:nvPr>
            <p:ph sz="quarter" idx="10"/>
          </p:nvPr>
        </p:nvSpPr>
        <p:spPr/>
        <p:txBody>
          <a:bodyPr/>
          <a:lstStyle/>
          <a:p>
            <a:pPr marL="354013" indent="-354013">
              <a:spcAft>
                <a:spcPts val="600"/>
              </a:spcAft>
            </a:pPr>
            <a:r>
              <a:rPr lang="en-US" dirty="0"/>
              <a:t>With a partner, answer the following:</a:t>
            </a:r>
          </a:p>
          <a:p>
            <a:pPr marL="354013" indent="-354013">
              <a:spcAft>
                <a:spcPts val="600"/>
              </a:spcAft>
            </a:pPr>
            <a:r>
              <a:rPr lang="en-US" dirty="0"/>
              <a:t>Suppose that the marginal propensity to save in an economy is equal to 0.2. Suppose that the level of investment spending increases by $200 this year.</a:t>
            </a:r>
          </a:p>
          <a:p>
            <a:pPr marL="354013" indent="-354013">
              <a:spcAft>
                <a:spcPts val="600"/>
              </a:spcAft>
            </a:pPr>
            <a:r>
              <a:rPr lang="en-US" dirty="0"/>
              <a:t>Trace out the total increase in real GDP, showing the increase in consumer spending for at least the second, third, and fourth round of spending and the overall increase in real GDP.</a:t>
            </a:r>
            <a:endParaRPr lang="en-US" dirty="0">
              <a:solidFill>
                <a:schemeClr val="tx1">
                  <a:lumMod val="65000"/>
                  <a:lumOff val="35000"/>
                </a:schemeClr>
              </a:solidFill>
              <a:ea typeface="Century Gothic" charset="0"/>
            </a:endParaRPr>
          </a:p>
          <a:p>
            <a:pPr lvl="1" indent="-560388">
              <a:spcAft>
                <a:spcPts val="600"/>
              </a:spcAft>
              <a:buNone/>
            </a:pPr>
            <a:r>
              <a:rPr lang="en-US" sz="2600" b="1" dirty="0">
                <a:ea typeface="Century Gothic" charset="0"/>
              </a:rPr>
              <a:t>$200+$160+$128+$102.4+…</a:t>
            </a:r>
          </a:p>
          <a:p>
            <a:pPr lvl="1" indent="-560388">
              <a:spcAft>
                <a:spcPts val="600"/>
              </a:spcAft>
              <a:buNone/>
            </a:pPr>
            <a:r>
              <a:rPr lang="en-US" sz="2600" b="1" dirty="0">
                <a:ea typeface="Century Gothic" charset="0"/>
              </a:rPr>
              <a:t>The total spending increase by $1,000 (correct answer)</a:t>
            </a:r>
          </a:p>
        </p:txBody>
      </p:sp>
    </p:spTree>
    <p:extLst>
      <p:ext uri="{BB962C8B-B14F-4D97-AF65-F5344CB8AC3E}">
        <p14:creationId xmlns:p14="http://schemas.microsoft.com/office/powerpoint/2010/main" val="727602367"/>
      </p:ext>
    </p:extLst>
  </p:cSld>
  <p:clrMapOvr>
    <a:masterClrMapping/>
  </p:clrMapOvr>
</p:sld>
</file>

<file path=ppt/theme/theme1.xml><?xml version="1.0" encoding="utf-8"?>
<a:theme xmlns:a="http://schemas.openxmlformats.org/drawingml/2006/main" name="Default Theme">
  <a:themeElements>
    <a:clrScheme name="Macmillan Learning Brand Colors">
      <a:dk1>
        <a:srgbClr val="000000"/>
      </a:dk1>
      <a:lt1>
        <a:srgbClr val="FFFFFF"/>
      </a:lt1>
      <a:dk2>
        <a:srgbClr val="DA1B2C"/>
      </a:dk2>
      <a:lt2>
        <a:srgbClr val="FFFFFE"/>
      </a:lt2>
      <a:accent1>
        <a:srgbClr val="4E4E4E"/>
      </a:accent1>
      <a:accent2>
        <a:srgbClr val="999999"/>
      </a:accent2>
      <a:accent3>
        <a:srgbClr val="CCCCCC"/>
      </a:accent3>
      <a:accent4>
        <a:srgbClr val="E6E6E6"/>
      </a:accent4>
      <a:accent5>
        <a:srgbClr val="DA1B2C"/>
      </a:accent5>
      <a:accent6>
        <a:srgbClr val="A90F1E"/>
      </a:accent6>
      <a:hlink>
        <a:srgbClr val="0000FF"/>
      </a:hlink>
      <a:folHlink>
        <a:srgbClr val="4C4C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17014</TotalTime>
  <Words>3587</Words>
  <Application>Microsoft Office PowerPoint</Application>
  <PresentationFormat>Custom</PresentationFormat>
  <Paragraphs>379</Paragraphs>
  <Slides>56</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8" baseType="lpstr">
      <vt:lpstr>Aptos</vt:lpstr>
      <vt:lpstr>Arial</vt:lpstr>
      <vt:lpstr>Calibri</vt:lpstr>
      <vt:lpstr>Cambria Math</vt:lpstr>
      <vt:lpstr>Century Gothic</vt:lpstr>
      <vt:lpstr>Courier New</vt:lpstr>
      <vt:lpstr>Helvetica Neue</vt:lpstr>
      <vt:lpstr>Times New Roman</vt:lpstr>
      <vt:lpstr>Wingdings</vt:lpstr>
      <vt:lpstr>Default Theme</vt:lpstr>
      <vt:lpstr>Equation</vt:lpstr>
      <vt:lpstr>MathType 6.0 Equation</vt:lpstr>
      <vt:lpstr>PowerPoint Presentation</vt:lpstr>
      <vt:lpstr>WHAT YOU WILL LEARN IN THIS CHAPTER</vt:lpstr>
      <vt:lpstr>PowerPoint Presentation</vt:lpstr>
      <vt:lpstr>PowerPoint Presentation</vt:lpstr>
      <vt:lpstr>PowerPoint Presentation</vt:lpstr>
      <vt:lpstr>THE MULTIPLIER EFFECT</vt:lpstr>
      <vt:lpstr>EXAMPLE</vt:lpstr>
      <vt:lpstr>LEARN BY DOING DISCUSSION QUESTION</vt:lpstr>
      <vt:lpstr>LEARN BY DOING DISCUSSION QUESTION (Answer)</vt:lpstr>
      <vt:lpstr>Refer to Handout:   11CHAPTER 11 LECTUREB-UNDERSTANDING THE MULTIPLIER</vt:lpstr>
      <vt:lpstr>LEARN BY DOING PRACTICE QUESTION 1</vt:lpstr>
      <vt:lpstr>CONSUMER SPENDING</vt:lpstr>
      <vt:lpstr>CURRENT DISPOSABLE INCOME AND CONSUMER SPENDING</vt:lpstr>
      <vt:lpstr>THE CONSUMPTION FUNCTION (1 of 3)</vt:lpstr>
      <vt:lpstr>THE CONSUMPTION FUNCTION (2 of 3)</vt:lpstr>
      <vt:lpstr>THE CONSUMPTION FUNCTION (3 of 3)</vt:lpstr>
      <vt:lpstr>LEARN BY DOING PRACTICE QUESTION 2</vt:lpstr>
      <vt:lpstr>LEARN BY DOING PRACTICE QUESTION 2 (Answer)</vt:lpstr>
      <vt:lpstr>A CONSUMPTION FUNCTION FITTED TO DATA</vt:lpstr>
      <vt:lpstr>AGGREGATE CONSUMPTION FUNCTION</vt:lpstr>
      <vt:lpstr>LEARN BY DOING PRACTICE QUESTION 3</vt:lpstr>
      <vt:lpstr>LEARN BY DOING PRACTICE QUESTION 3 (Answer)</vt:lpstr>
      <vt:lpstr>SHIFTS OF THE AGGREGATE CONSUMPTION FUNCTION (1 of 3)</vt:lpstr>
      <vt:lpstr>SHIFTS OF THE AGGREGATE CONSUMPTION FUNCTION (2 of 3)</vt:lpstr>
      <vt:lpstr>SHIFTS OF THE AGGREGATE CONSUMPTION FUNCTION (3 of 3)</vt:lpstr>
      <vt:lpstr>PowerPoint Presentation</vt:lpstr>
      <vt:lpstr>PowerPoint Presentation</vt:lpstr>
      <vt:lpstr>PowerPoint Presentation</vt:lpstr>
      <vt:lpstr>PowerPoint Presentation</vt:lpstr>
      <vt:lpstr>PowerPoint Presentation</vt:lpstr>
      <vt:lpstr>PowerPoint Presentation</vt:lpstr>
      <vt:lpstr>THE INCOME–EXPENDITURE MODEL</vt:lpstr>
      <vt:lpstr>THE INCOME–EXPENDITURE MODEL: ASSUMPTIONS</vt:lpstr>
      <vt:lpstr>PLANNED AGGREGATE SPENDING AND REAL GDP (1 of 2)</vt:lpstr>
      <vt:lpstr>PLANNED AGGREGATE SPENDING AND REAL GDP  (2 of 2)</vt:lpstr>
      <vt:lpstr>THE AGGREGATE CONSUMPTION FUNCTION AND PLANNED AGGREGATE SPENDING</vt:lpstr>
      <vt:lpstr>INCOME–EXPENDITURE EQUILIBRIUM  (1 of 4)</vt:lpstr>
      <vt:lpstr>PowerPoint Presentation</vt:lpstr>
      <vt:lpstr>LEARN BY DOING PRACTICE QUESTION 4</vt:lpstr>
      <vt:lpstr>LEARN BY DOING PRACTICE QUESTION 4 (Answer)</vt:lpstr>
      <vt:lpstr>PowerPoint Presentation</vt:lpstr>
      <vt:lpstr>INCOME–EXPENDITURE EQUILIBRIUM  (4 of 4)</vt:lpstr>
      <vt:lpstr>FIGURE 10: INCOME–EXPENDITURE EQUILIBRIUM</vt:lpstr>
      <vt:lpstr>PowerPoint Presentation</vt:lpstr>
      <vt:lpstr>LEARN BY DOING DISCUSSION QUESTION 2</vt:lpstr>
      <vt:lpstr>THE MULTIPLIER PROCESS AND INVENTORY ADJUSTMENT (1 of 3)</vt:lpstr>
      <vt:lpstr>REAL GDP BEFORE AND AFTER AUTONOMOUS SPENDING INCREASES BY 400 (MPC = 0.6)</vt:lpstr>
      <vt:lpstr> THE MULTIPLIER</vt:lpstr>
      <vt:lpstr>THE MULTIPLIER PROCESS AND INVENTORY ADJUSTMENT (2 of 3)</vt:lpstr>
      <vt:lpstr>THE MULTIPLIER PROCESS AND INVENTORY ADJUSTMENT (3 of 3)</vt:lpstr>
      <vt:lpstr>THE PARADOX OF THRIFT</vt:lpstr>
      <vt:lpstr>WHAT ABOUT EXPORTS AND IMPORTS?  (1 of 2)</vt:lpstr>
      <vt:lpstr>WHAT ABOUT EXPORTS AND IMPORTS? (2 of 2)</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 Emily</dc:creator>
  <cp:lastModifiedBy>Dennis McCornac</cp:lastModifiedBy>
  <cp:revision>248</cp:revision>
  <dcterms:modified xsi:type="dcterms:W3CDTF">2025-10-11T08:21:56Z</dcterms:modified>
</cp:coreProperties>
</file>